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handoutMasterIdLst>
    <p:handoutMasterId r:id="rId14"/>
  </p:handoutMasterIdLst>
  <p:sldIdLst>
    <p:sldId id="296" r:id="rId2"/>
    <p:sldId id="295" r:id="rId3"/>
    <p:sldId id="297" r:id="rId4"/>
    <p:sldId id="298" r:id="rId5"/>
    <p:sldId id="299" r:id="rId6"/>
    <p:sldId id="300" r:id="rId7"/>
    <p:sldId id="301" r:id="rId8"/>
    <p:sldId id="304" r:id="rId9"/>
    <p:sldId id="302" r:id="rId10"/>
    <p:sldId id="305" r:id="rId11"/>
    <p:sldId id="303" r:id="rId12"/>
  </p:sldIdLst>
  <p:sldSz cx="12192000" cy="6858000"/>
  <p:notesSz cx="6805613" cy="99441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4FA6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9952" autoAdjust="0"/>
  </p:normalViewPr>
  <p:slideViewPr>
    <p:cSldViewPr snapToGrid="0">
      <p:cViewPr varScale="1">
        <p:scale>
          <a:sx n="80" d="100"/>
          <a:sy n="80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10156-B1B4-4C2E-8D77-63DBA6E32B77}" type="datetimeFigureOut">
              <a:rPr lang="nl-BE" smtClean="0"/>
              <a:t>3/04/2019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627C5-05F5-4825-ACC5-F6693158CE41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73593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38A941-8D66-4804-B46F-5F0C7A37883C}" type="datetimeFigureOut">
              <a:rPr lang="nl-BE" smtClean="0"/>
              <a:t>3/04/2019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0D6BA1-D7F4-4598-8BC2-815C94F8FA75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93235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>
                <a:solidFill>
                  <a:prstClr val="black"/>
                </a:solidFill>
              </a:rPr>
              <a:pPr/>
              <a:t>4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780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155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09364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319665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BE" b="0" dirty="0" smtClean="0"/>
              <a:t>47 vormingssessies – 650 deelnemers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67583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 smtClean="0"/>
              <a:t>Rond</a:t>
            </a:r>
            <a:r>
              <a:rPr lang="nl-BE" baseline="0" dirty="0" smtClean="0"/>
              <a:t> de 6000 exemplaren verspreid + voorziene verspreiding naar schepenen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28B87-7849-460A-BD2B-C2426F8909B2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707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D6BA1-D7F4-4598-8BC2-815C94F8FA75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1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16001"/>
            <a:ext cx="12192000" cy="484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985" y="2200176"/>
            <a:ext cx="8837814" cy="1413089"/>
          </a:xfrm>
        </p:spPr>
        <p:txBody>
          <a:bodyPr lIns="0" tIns="0" rIns="0" bIns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8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48" y="368576"/>
            <a:ext cx="5761380" cy="129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659381"/>
      </p:ext>
    </p:extLst>
  </p:cSld>
  <p:clrMapOvr>
    <a:masterClrMapping/>
  </p:clrMapOvr>
  <p:transition spd="slow">
    <p:wipe/>
  </p:transition>
  <p:extLst mod="1">
    <p:ext uri="{DCECCB84-F9BA-43D5-87BE-67443E8EF086}">
      <p15:sldGuideLst xmlns:p15="http://schemas.microsoft.com/office/powerpoint/2012/main">
        <p15:guide id="1" pos="157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147669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059850"/>
          </a:xfrm>
        </p:spPr>
        <p:txBody>
          <a:bodyPr lIns="0" tIns="0" rIns="0" bIns="0"/>
          <a:lstStyle>
            <a:lvl1pPr>
              <a:defRPr b="1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322302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2016000"/>
            <a:ext cx="12192000" cy="388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6" t="50345" r="77408"/>
          <a:stretch/>
        </p:blipFill>
        <p:spPr>
          <a:xfrm>
            <a:off x="0" y="3739"/>
            <a:ext cx="1218776" cy="1203512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70" r="88788" b="50203"/>
          <a:stretch/>
        </p:blipFill>
        <p:spPr>
          <a:xfrm>
            <a:off x="10982353" y="784730"/>
            <a:ext cx="1209647" cy="1232884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2515985" y="2200176"/>
            <a:ext cx="8837814" cy="1413089"/>
          </a:xfrm>
        </p:spPr>
        <p:txBody>
          <a:bodyPr lIns="0" tIns="0" rIns="0" bIns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4800" b="0" i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en-GB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2191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1" y="1825625"/>
            <a:ext cx="5105400" cy="4059850"/>
          </a:xfrm>
        </p:spPr>
        <p:txBody>
          <a:bodyPr lIns="0" tIns="0" rIns="0" bIns="0"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39434" y="1825625"/>
            <a:ext cx="5114365" cy="4059850"/>
          </a:xfrm>
        </p:spPr>
        <p:txBody>
          <a:bodyPr lIns="0" tIns="0" rIns="0" bIns="0"/>
          <a:lstStyle>
            <a:lvl1pPr>
              <a:defRPr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20762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050025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050024" cy="3380400"/>
          </a:xfrm>
        </p:spPr>
        <p:txBody>
          <a:bodyPr/>
          <a:lstStyle>
            <a:lvl1pPr>
              <a:defRPr b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239434" y="1681163"/>
            <a:ext cx="5115953" cy="823912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accent5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9434" y="2505075"/>
            <a:ext cx="5115954" cy="3380400"/>
          </a:xfrm>
        </p:spPr>
        <p:txBody>
          <a:bodyPr/>
          <a:lstStyle>
            <a:lvl1pPr>
              <a:defRPr b="0">
                <a:solidFill>
                  <a:schemeClr val="accent5"/>
                </a:solidFill>
              </a:defRPr>
            </a:lvl1pPr>
            <a:lvl2pPr>
              <a:defRPr>
                <a:solidFill>
                  <a:schemeClr val="accent5"/>
                </a:solidFill>
              </a:defRPr>
            </a:lvl2pPr>
            <a:lvl3pPr>
              <a:defRPr>
                <a:solidFill>
                  <a:schemeClr val="accent5"/>
                </a:solidFill>
              </a:defRPr>
            </a:lvl3pPr>
            <a:lvl4pPr>
              <a:defRPr>
                <a:solidFill>
                  <a:schemeClr val="accent5"/>
                </a:solidFill>
              </a:defRPr>
            </a:lvl4pPr>
            <a:lvl5pPr>
              <a:defRPr>
                <a:solidFill>
                  <a:schemeClr val="accent5"/>
                </a:solidFill>
              </a:defRPr>
            </a:lvl5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41854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147668"/>
          </a:xfrm>
        </p:spPr>
        <p:txBody>
          <a:bodyPr lIns="0" tIns="0" rIns="0" bIns="0" anchor="b" anchorCtr="0"/>
          <a:lstStyle>
            <a:lvl1pPr>
              <a:defRPr b="1">
                <a:solidFill>
                  <a:schemeClr val="accent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5410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018669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2016000"/>
            <a:ext cx="12192000" cy="3888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7223" y="2200175"/>
            <a:ext cx="8846576" cy="1413090"/>
          </a:xfrm>
        </p:spPr>
        <p:txBody>
          <a:bodyPr lIns="0" tIns="0" rIns="0" bIns="0" anchor="b">
            <a:normAutofit/>
          </a:bodyPr>
          <a:lstStyle>
            <a:lvl1pPr>
              <a:defRPr sz="5400" b="1">
                <a:solidFill>
                  <a:schemeClr val="accent5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7223" y="3818386"/>
            <a:ext cx="8848165" cy="1894640"/>
          </a:xfrm>
        </p:spPr>
        <p:txBody>
          <a:bodyPr lIns="0" tIns="0" rIns="0" bIns="0"/>
          <a:lstStyle>
            <a:lvl1pPr>
              <a:defRPr sz="4800" b="0" i="1">
                <a:solidFill>
                  <a:schemeClr val="accent5"/>
                </a:solidFill>
              </a:defRPr>
            </a:lvl1pPr>
            <a:lvl2pPr>
              <a:defRPr sz="2800">
                <a:solidFill>
                  <a:schemeClr val="accent5"/>
                </a:solidFill>
              </a:defRPr>
            </a:lvl2pPr>
            <a:lvl3pPr>
              <a:defRPr sz="2400">
                <a:solidFill>
                  <a:schemeClr val="accent5"/>
                </a:solidFill>
              </a:defRPr>
            </a:lvl3pPr>
            <a:lvl4pPr>
              <a:defRPr sz="2000">
                <a:solidFill>
                  <a:schemeClr val="accent5"/>
                </a:solidFill>
              </a:defRPr>
            </a:lvl4pPr>
            <a:lvl5pPr>
              <a:defRPr sz="2000">
                <a:solidFill>
                  <a:schemeClr val="accent5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148" y="368576"/>
            <a:ext cx="5761380" cy="129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160197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1"/>
            <a:ext cx="12192000" cy="5904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590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506572"/>
            <a:ext cx="10514011" cy="362416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906372"/>
            <a:ext cx="10521949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om de stijl te bewerken</a:t>
            </a:r>
            <a:endParaRPr lang="en-GB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12839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0598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852271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52035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52035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>
              <a:solidFill>
                <a:srgbClr val="B6C4CC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870" y="6069610"/>
            <a:ext cx="2679239" cy="601850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0" y="5868000"/>
            <a:ext cx="12192000" cy="36000"/>
          </a:xfrm>
          <a:prstGeom prst="rect">
            <a:avLst/>
          </a:prstGeom>
          <a:solidFill>
            <a:srgbClr val="EB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893641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91164" y="5974228"/>
            <a:ext cx="1362636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9A4A1AC6-E8FF-4AAA-94FA-431A11D8E0D1}" type="datetimeFigureOut">
              <a:rPr lang="en-GB" smtClean="0">
                <a:solidFill>
                  <a:srgbClr val="B6C4CC"/>
                </a:solidFill>
              </a:rPr>
              <a:pPr/>
              <a:t>03/04/2019</a:t>
            </a:fld>
            <a:endParaRPr lang="en-GB" dirty="0">
              <a:solidFill>
                <a:srgbClr val="B6C4C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3825" y="5974229"/>
            <a:ext cx="6057338" cy="622572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>
                <a:solidFill>
                  <a:schemeClr val="accent4"/>
                </a:solidFill>
              </a:defRPr>
            </a:lvl1pPr>
          </a:lstStyle>
          <a:p>
            <a:endParaRPr lang="en-GB" dirty="0">
              <a:solidFill>
                <a:srgbClr val="B6C4C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91164" y="6339353"/>
            <a:ext cx="1362635" cy="257446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accent4"/>
                </a:solidFill>
              </a:defRPr>
            </a:lvl1pPr>
          </a:lstStyle>
          <a:p>
            <a:fld id="{A7F79835-1FD7-4D3F-831C-C5B813585567}" type="slidenum">
              <a:rPr lang="en-GB" smtClean="0">
                <a:solidFill>
                  <a:srgbClr val="B6C4CC"/>
                </a:solidFill>
              </a:rPr>
              <a:pPr/>
              <a:t>‹nr.›</a:t>
            </a:fld>
            <a:endParaRPr lang="en-GB" dirty="0">
              <a:solidFill>
                <a:srgbClr val="B6C4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482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wip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 cap="none" baseline="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355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17550" indent="-36195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SzPct val="100000"/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3150" indent="-35560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435100" indent="-361950" algn="l" defTabSz="914400" rtl="0" eaLnBrk="1" latinLnBrk="0" hangingPunct="1">
        <a:lnSpc>
          <a:spcPct val="9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985" y="2334399"/>
            <a:ext cx="9409315" cy="1413089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Naar een sterkere lokale inspraak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5985" y="4103611"/>
            <a:ext cx="8837814" cy="2506914"/>
          </a:xfrm>
        </p:spPr>
        <p:txBody>
          <a:bodyPr>
            <a:normAutofit/>
          </a:bodyPr>
          <a:lstStyle/>
          <a:p>
            <a:r>
              <a:rPr lang="nl-BE" sz="4400" dirty="0" smtClean="0"/>
              <a:t>Vlaamse Ouderenraad ∙ Lokaal</a:t>
            </a:r>
          </a:p>
          <a:p>
            <a:endParaRPr lang="nl-BE" dirty="0"/>
          </a:p>
          <a:p>
            <a:pPr algn="r"/>
            <a:r>
              <a:rPr lang="nl-BE" sz="3900" dirty="0" smtClean="0"/>
              <a:t>4 </a:t>
            </a:r>
            <a:r>
              <a:rPr lang="nl-BE" sz="3900" dirty="0" smtClean="0"/>
              <a:t>april 2019</a:t>
            </a:r>
            <a:endParaRPr lang="en-GB" sz="3900" dirty="0"/>
          </a:p>
        </p:txBody>
      </p:sp>
    </p:spTree>
    <p:extLst>
      <p:ext uri="{BB962C8B-B14F-4D97-AF65-F5344CB8AC3E}">
        <p14:creationId xmlns:p14="http://schemas.microsoft.com/office/powerpoint/2010/main" val="2624115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Vlaamse Ouderenraad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Wie, wat en hoe?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878993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Ambities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9053974" cy="1894641"/>
          </a:xfrm>
        </p:spPr>
        <p:txBody>
          <a:bodyPr/>
          <a:lstStyle/>
          <a:p>
            <a:r>
              <a:rPr lang="nl-BE" dirty="0" smtClean="0"/>
              <a:t>Vlaamse Ouderenraad ∙ Lokaal wil …</a:t>
            </a:r>
            <a:endParaRPr lang="nl-BE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0942421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6714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Het werk </a:t>
            </a:r>
            <a:r>
              <a:rPr lang="nl-BE" dirty="0"/>
              <a:t>van lokale ouderenraden in kaart brengen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endParaRPr lang="nl-BE" dirty="0" smtClean="0"/>
          </a:p>
        </p:txBody>
      </p:sp>
      <p:pic>
        <p:nvPicPr>
          <p:cNvPr id="6" name="Afbeelding 5" descr="Z:\Lokaal\fotos\IMG_223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8064" y="1157697"/>
            <a:ext cx="6312507" cy="4727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67387">
            <a:off x="8288307" y="2200513"/>
            <a:ext cx="3956055" cy="5270444"/>
          </a:xfrm>
          <a:prstGeom prst="rect">
            <a:avLst/>
          </a:prstGeom>
          <a:effectLst>
            <a:glow rad="63500">
              <a:schemeClr val="accent4">
                <a:satMod val="175000"/>
                <a:alpha val="4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65554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65251" y="351648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/>
              <a:t>De zichtbaarheid van lokale ouderenraden </a:t>
            </a:r>
            <a:r>
              <a:rPr lang="nl-BE" dirty="0" smtClean="0"/>
              <a:t>versterken</a:t>
            </a:r>
            <a:endParaRPr lang="nl-BE" dirty="0"/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37402">
            <a:off x="190460" y="2386583"/>
            <a:ext cx="3578420" cy="5054367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/>
          <a:srcRect b="1196"/>
          <a:stretch/>
        </p:blipFill>
        <p:spPr>
          <a:xfrm rot="515782">
            <a:off x="8382733" y="2370655"/>
            <a:ext cx="3662993" cy="512123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1589" y="2090655"/>
            <a:ext cx="6053460" cy="476734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19782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1147669"/>
          </a:xfrm>
        </p:spPr>
        <p:txBody>
          <a:bodyPr>
            <a:normAutofit fontScale="90000"/>
          </a:bodyPr>
          <a:lstStyle/>
          <a:p>
            <a:r>
              <a:rPr lang="nl-BE" dirty="0"/>
              <a:t>De zichtbaarheid van lokale ouderenraden </a:t>
            </a:r>
            <a:r>
              <a:rPr lang="nl-BE" dirty="0" smtClean="0"/>
              <a:t>versterken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18567"/>
            <a:ext cx="10478562" cy="5339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7249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69326"/>
            <a:ext cx="10515600" cy="1147669"/>
          </a:xfrm>
        </p:spPr>
        <p:txBody>
          <a:bodyPr/>
          <a:lstStyle/>
          <a:p>
            <a:r>
              <a:rPr lang="nl-BE" dirty="0" smtClean="0"/>
              <a:t>Inspireren en uitwisseling stimuleren</a:t>
            </a:r>
            <a:endParaRPr lang="nl-BE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b="0" dirty="0" smtClean="0"/>
          </a:p>
          <a:p>
            <a:endParaRPr lang="nl-BE" b="0" dirty="0"/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63" y="1666454"/>
            <a:ext cx="6015137" cy="401582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6454"/>
            <a:ext cx="6015136" cy="4015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338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104121"/>
            <a:ext cx="10515600" cy="1147669"/>
          </a:xfrm>
        </p:spPr>
        <p:txBody>
          <a:bodyPr/>
          <a:lstStyle/>
          <a:p>
            <a:r>
              <a:rPr lang="nl-BE" dirty="0" smtClean="0"/>
              <a:t>Inspireren en uitwisseling stimuleren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Vormingsprogramma:</a:t>
            </a:r>
          </a:p>
          <a:p>
            <a:endParaRPr lang="nl-BE" dirty="0"/>
          </a:p>
          <a:p>
            <a:r>
              <a:rPr lang="nl-BE" b="0" dirty="0"/>
              <a:t>30-tal </a:t>
            </a:r>
            <a:r>
              <a:rPr lang="nl-BE" b="0" dirty="0" err="1"/>
              <a:t>vormingbegeleiders</a:t>
            </a:r>
            <a:endParaRPr lang="nl-BE" b="0" dirty="0"/>
          </a:p>
          <a:p>
            <a:endParaRPr lang="nl-BE" b="0" dirty="0" smtClean="0"/>
          </a:p>
          <a:p>
            <a:r>
              <a:rPr lang="nl-BE" b="0" dirty="0" smtClean="0"/>
              <a:t>Via </a:t>
            </a:r>
            <a:r>
              <a:rPr lang="nl-BE" b="0" dirty="0" err="1" smtClean="0"/>
              <a:t>RPO’s</a:t>
            </a:r>
            <a:r>
              <a:rPr lang="nl-BE" b="0" dirty="0" smtClean="0"/>
              <a:t> en verenigingen</a:t>
            </a:r>
          </a:p>
          <a:p>
            <a:endParaRPr lang="nl-BE" b="0" dirty="0"/>
          </a:p>
          <a:p>
            <a:r>
              <a:rPr lang="nl-BE" b="0" dirty="0" smtClean="0"/>
              <a:t>Gratis aanbod</a:t>
            </a:r>
            <a:endParaRPr lang="nl-BE" b="0" dirty="0"/>
          </a:p>
          <a:p>
            <a:endParaRPr lang="nl-BE" b="0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300" y="1825626"/>
            <a:ext cx="6870700" cy="448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29209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38978"/>
            <a:ext cx="6331085" cy="1147669"/>
          </a:xfrm>
        </p:spPr>
        <p:txBody>
          <a:bodyPr>
            <a:normAutofit fontScale="90000"/>
          </a:bodyPr>
          <a:lstStyle/>
          <a:p>
            <a:r>
              <a:rPr lang="nl-BE" dirty="0" smtClean="0"/>
              <a:t>Ouderen motiveren om mee te participeren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38200" y="1825625"/>
            <a:ext cx="6194898" cy="4059850"/>
          </a:xfrm>
        </p:spPr>
        <p:txBody>
          <a:bodyPr/>
          <a:lstStyle/>
          <a:p>
            <a:pPr>
              <a:spcAft>
                <a:spcPts val="1000"/>
              </a:spcAft>
            </a:pPr>
            <a:r>
              <a:rPr lang="nl-BE" dirty="0" smtClean="0"/>
              <a:t>Brochure:</a:t>
            </a:r>
          </a:p>
          <a:p>
            <a:r>
              <a:rPr lang="nl-BE" b="0" dirty="0" smtClean="0"/>
              <a:t>- Basisinfo en inspirerende voorbeelden</a:t>
            </a:r>
          </a:p>
          <a:p>
            <a:endParaRPr lang="nl-BE" b="0" dirty="0"/>
          </a:p>
          <a:p>
            <a:r>
              <a:rPr lang="nl-BE" b="0" dirty="0" smtClean="0"/>
              <a:t>- Aantrekken van nieuwe leden</a:t>
            </a:r>
          </a:p>
          <a:p>
            <a:endParaRPr lang="nl-BE" b="0" dirty="0"/>
          </a:p>
          <a:p>
            <a:r>
              <a:rPr lang="nl-BE" b="0" dirty="0" smtClean="0"/>
              <a:t>- Meer dan 5000 exemplaren verspreid</a:t>
            </a:r>
          </a:p>
          <a:p>
            <a:endParaRPr lang="nl-BE" b="0" dirty="0" smtClean="0"/>
          </a:p>
          <a:p>
            <a:endParaRPr lang="nl-BE" b="0" dirty="0" smtClean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472" y="0"/>
            <a:ext cx="4886528" cy="688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1941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En in de toekomst …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Tx/>
              <a:buChar char="-"/>
            </a:pPr>
            <a:endParaRPr lang="nl-BE" dirty="0" smtClean="0"/>
          </a:p>
          <a:p>
            <a:pPr marL="457200" indent="-457200">
              <a:buFontTx/>
              <a:buChar char="-"/>
            </a:pPr>
            <a:r>
              <a:rPr lang="nl-BE" b="0" dirty="0" smtClean="0"/>
              <a:t>Uitbouw vormingspakketten thema’s lokaal ouderenbeleid</a:t>
            </a:r>
          </a:p>
          <a:p>
            <a:pPr marL="457200" indent="-457200">
              <a:buFontTx/>
              <a:buChar char="-"/>
            </a:pPr>
            <a:endParaRPr lang="nl-BE" b="0" dirty="0"/>
          </a:p>
          <a:p>
            <a:pPr marL="457200" indent="-457200">
              <a:buFontTx/>
              <a:buChar char="-"/>
            </a:pPr>
            <a:r>
              <a:rPr lang="nl-BE" b="0" dirty="0" smtClean="0"/>
              <a:t>Nieuwe studiedag in 2020</a:t>
            </a:r>
          </a:p>
          <a:p>
            <a:pPr marL="457200" indent="-457200">
              <a:buFontTx/>
              <a:buChar char="-"/>
            </a:pPr>
            <a:endParaRPr lang="nl-BE" b="0" dirty="0"/>
          </a:p>
          <a:p>
            <a:pPr marL="457200" indent="-457200">
              <a:buFontTx/>
              <a:buChar char="-"/>
            </a:pPr>
            <a:r>
              <a:rPr lang="nl-BE" b="0" dirty="0" smtClean="0"/>
              <a:t>Krijtlijnen verdere ontwikkeling ondersteuningsaanbod in samenspraak met </a:t>
            </a:r>
            <a:r>
              <a:rPr lang="nl-BE" b="0" dirty="0" err="1" smtClean="0"/>
              <a:t>ISO’s</a:t>
            </a:r>
            <a:endParaRPr lang="nl-BE" b="0" dirty="0"/>
          </a:p>
        </p:txBody>
      </p:sp>
    </p:spTree>
    <p:extLst>
      <p:ext uri="{BB962C8B-B14F-4D97-AF65-F5344CB8AC3E}">
        <p14:creationId xmlns:p14="http://schemas.microsoft.com/office/powerpoint/2010/main" val="177488004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dirty="0" smtClean="0"/>
              <a:t>Bedankt voor uw aandacht!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2515985" y="3818385"/>
            <a:ext cx="8837814" cy="1894641"/>
          </a:xfrm>
        </p:spPr>
        <p:txBody>
          <a:bodyPr>
            <a:normAutofit/>
          </a:bodyPr>
          <a:lstStyle/>
          <a:p>
            <a:r>
              <a:rPr lang="nl-BE" dirty="0" smtClean="0"/>
              <a:t>Vragen?</a:t>
            </a:r>
          </a:p>
          <a:p>
            <a:pPr algn="r"/>
            <a:r>
              <a:rPr lang="nl-BE" sz="3000" dirty="0"/>
              <a:t>02 209 34 58</a:t>
            </a:r>
          </a:p>
          <a:p>
            <a:pPr algn="r"/>
            <a:r>
              <a:rPr lang="nl-BE" sz="3000" dirty="0" smtClean="0"/>
              <a:t>info@vlaamse-ouderenraad.be</a:t>
            </a:r>
            <a:endParaRPr lang="nl-BE" sz="3000" dirty="0"/>
          </a:p>
        </p:txBody>
      </p:sp>
    </p:spTree>
    <p:extLst>
      <p:ext uri="{BB962C8B-B14F-4D97-AF65-F5344CB8AC3E}">
        <p14:creationId xmlns:p14="http://schemas.microsoft.com/office/powerpoint/2010/main" val="260755483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Kantoorthema">
  <a:themeElements>
    <a:clrScheme name="Vlaamse Ouderenraad">
      <a:dk1>
        <a:sysClr val="windowText" lastClr="000000"/>
      </a:dk1>
      <a:lt1>
        <a:srgbClr val="FFFFFF"/>
      </a:lt1>
      <a:dk2>
        <a:srgbClr val="B6C4CC"/>
      </a:dk2>
      <a:lt2>
        <a:srgbClr val="FFFFFF"/>
      </a:lt2>
      <a:accent1>
        <a:srgbClr val="66B2E3"/>
      </a:accent1>
      <a:accent2>
        <a:srgbClr val="ED7601"/>
      </a:accent2>
      <a:accent3>
        <a:srgbClr val="FFD400"/>
      </a:accent3>
      <a:accent4>
        <a:srgbClr val="B6C4CC"/>
      </a:accent4>
      <a:accent5>
        <a:srgbClr val="4FA693"/>
      </a:accent5>
      <a:accent6>
        <a:srgbClr val="89C9B6"/>
      </a:accent6>
      <a:hlink>
        <a:srgbClr val="66B2E3"/>
      </a:hlink>
      <a:folHlink>
        <a:srgbClr val="ED760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_lokaal_presentatie_v2" id="{06CD372B-6C42-4091-870D-3154CECEC7AD}" vid="{6B2272BD-9C03-4551-8C2B-A5AA66FC0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145</Words>
  <Application>Microsoft Office PowerPoint</Application>
  <PresentationFormat>Breedbeeld</PresentationFormat>
  <Paragraphs>51</Paragraphs>
  <Slides>11</Slides>
  <Notes>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4" baseType="lpstr">
      <vt:lpstr>Arial</vt:lpstr>
      <vt:lpstr>Calibri</vt:lpstr>
      <vt:lpstr>2_Kantoorthema</vt:lpstr>
      <vt:lpstr>Naar een sterkere lokale inspraak</vt:lpstr>
      <vt:lpstr>Vlaamse Ouderenraad</vt:lpstr>
      <vt:lpstr>Ambities</vt:lpstr>
      <vt:lpstr>Het werk van lokale ouderenraden in kaart brengen</vt:lpstr>
      <vt:lpstr>De zichtbaarheid van lokale ouderenraden versterken</vt:lpstr>
      <vt:lpstr>De zichtbaarheid van lokale ouderenraden versterken</vt:lpstr>
      <vt:lpstr>Inspireren en uitwisseling stimuleren</vt:lpstr>
      <vt:lpstr>Inspireren en uitwisseling stimuleren</vt:lpstr>
      <vt:lpstr>Ouderen motiveren om mee te participeren</vt:lpstr>
      <vt:lpstr>En in de toekomst …</vt:lpstr>
      <vt:lpstr>Bedankt voor uw aandacht!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Veerle</dc:creator>
  <cp:lastModifiedBy>Nils Vandenweghe</cp:lastModifiedBy>
  <cp:revision>36</cp:revision>
  <cp:lastPrinted>2018-05-31T09:13:06Z</cp:lastPrinted>
  <dcterms:created xsi:type="dcterms:W3CDTF">2018-05-28T12:57:01Z</dcterms:created>
  <dcterms:modified xsi:type="dcterms:W3CDTF">2019-04-03T14:04:56Z</dcterms:modified>
</cp:coreProperties>
</file>