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7"/>
  </p:notesMasterIdLst>
  <p:sldIdLst>
    <p:sldId id="305" r:id="rId5"/>
    <p:sldId id="382" r:id="rId6"/>
    <p:sldId id="336" r:id="rId7"/>
    <p:sldId id="387" r:id="rId8"/>
    <p:sldId id="386" r:id="rId9"/>
    <p:sldId id="398" r:id="rId10"/>
    <p:sldId id="391" r:id="rId11"/>
    <p:sldId id="395" r:id="rId12"/>
    <p:sldId id="385" r:id="rId13"/>
    <p:sldId id="390" r:id="rId14"/>
    <p:sldId id="389" r:id="rId15"/>
    <p:sldId id="394" r:id="rId16"/>
    <p:sldId id="392" r:id="rId17"/>
    <p:sldId id="400" r:id="rId18"/>
    <p:sldId id="393" r:id="rId19"/>
    <p:sldId id="396" r:id="rId20"/>
    <p:sldId id="402" r:id="rId21"/>
    <p:sldId id="399" r:id="rId22"/>
    <p:sldId id="388" r:id="rId23"/>
    <p:sldId id="401" r:id="rId24"/>
    <p:sldId id="350" r:id="rId25"/>
    <p:sldId id="302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ts Katrien" initials="GK" lastIdx="1" clrIdx="0">
    <p:extLst>
      <p:ext uri="{19B8F6BF-5375-455C-9EA6-DF929625EA0E}">
        <p15:presenceInfo xmlns:p15="http://schemas.microsoft.com/office/powerpoint/2012/main" userId="S::katrien.gordts@vvsg.be::58cebea9-16c8-43b6-a31b-b2b4931a3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9CA19-3D53-470B-97ED-7378A2F6FF13}" v="75" dt="2022-04-12T12:04:20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8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2B40-E1C4-4D62-ADBF-78962224FC79}" type="datetimeFigureOut">
              <a:rPr lang="nl-BE" smtClean="0"/>
              <a:t>21/04/2022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88D-8B36-47BC-8230-9624D4BA2E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49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5229288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E90350-9941-4EBB-B9C7-30F6CB9D93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C98E4D-DD86-43E2-8A52-A380C2C861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6D670FC-05DA-4127-818A-2C24AEE7FD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013" y="1259999"/>
            <a:ext cx="10974387" cy="4564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DD9C5945-6AC9-4B18-AAFB-BFF045079E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57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269265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E4FBB3-F6D8-4BCC-8CED-FBDCC5367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86BF47B-F9F1-41F1-8E49-02EC743DC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564566"/>
            <a:ext cx="8002587" cy="37471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446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924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subtitel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FC302-3813-47CC-9853-C3038CE1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0255"/>
            <a:ext cx="8002587" cy="107394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897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920025" cy="1095854"/>
          </a:xfrm>
        </p:spPr>
        <p:txBody>
          <a:bodyPr wrap="square"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tekst te bewerken</a:t>
            </a:r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7AEA56BD-BC89-42AB-B724-9F31E36E1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59C444C-F25B-4354-BD30-F3CCA4B044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13" y="2381250"/>
            <a:ext cx="3920024" cy="312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 dirty="0"/>
              <a:t>Klik om de subtitel te bewerken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4912CE-DA03-4836-BFDA-BF0F44C22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9376" y="0"/>
            <a:ext cx="4542624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4407535" cy="1095854"/>
          </a:xfrm>
        </p:spPr>
        <p:txBody>
          <a:bodyPr wrap="square" bIns="180000"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Klik om titel te bewerken</a:t>
            </a:r>
            <a:endParaRPr lang="nl-BE" dirty="0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12986CAC-D495-4EEB-AC78-D2DEE534BDEA}"/>
              </a:ext>
            </a:extLst>
          </p:cNvPr>
          <p:cNvSpPr/>
          <p:nvPr/>
        </p:nvSpPr>
        <p:spPr>
          <a:xfrm>
            <a:off x="5015548" y="0"/>
            <a:ext cx="7176452" cy="6858000"/>
          </a:xfrm>
          <a:custGeom>
            <a:avLst/>
            <a:gdLst>
              <a:gd name="connsiteX0" fmla="*/ 0 w 7176452"/>
              <a:gd name="connsiteY0" fmla="*/ 0 h 6858000"/>
              <a:gd name="connsiteX1" fmla="*/ 790575 w 7176452"/>
              <a:gd name="connsiteY1" fmla="*/ 3905885 h 6858000"/>
              <a:gd name="connsiteX2" fmla="*/ 2219008 w 7176452"/>
              <a:gd name="connsiteY2" fmla="*/ 6858000 h 6858000"/>
              <a:gd name="connsiteX3" fmla="*/ 7176453 w 7176452"/>
              <a:gd name="connsiteY3" fmla="*/ 6858000 h 6858000"/>
              <a:gd name="connsiteX4" fmla="*/ 7176453 w 7176452"/>
              <a:gd name="connsiteY4" fmla="*/ 0 h 6858000"/>
              <a:gd name="connsiteX5" fmla="*/ 0 w 71764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452" h="6858000">
                <a:moveTo>
                  <a:pt x="0" y="0"/>
                </a:moveTo>
                <a:cubicBezTo>
                  <a:pt x="163195" y="1194118"/>
                  <a:pt x="452120" y="2534285"/>
                  <a:pt x="790575" y="3905885"/>
                </a:cubicBezTo>
                <a:cubicBezTo>
                  <a:pt x="1123633" y="5233035"/>
                  <a:pt x="1624013" y="6197918"/>
                  <a:pt x="2219008" y="6858000"/>
                </a:cubicBezTo>
                <a:lnTo>
                  <a:pt x="7176453" y="6858000"/>
                </a:lnTo>
                <a:lnTo>
                  <a:pt x="71764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77B4AE3B-1A66-4561-9149-CE6A3C8DF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9C17B-C0FA-48D5-B991-F6B46C66E9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2" y="2381250"/>
            <a:ext cx="4407535" cy="65088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80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9000E-DF7D-4D8F-A5B2-1E07E10B6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2799" y="1522414"/>
            <a:ext cx="10059601" cy="4590386"/>
          </a:xfrm>
          <a:prstGeom prst="rect">
            <a:avLst/>
          </a:prstGeom>
        </p:spPr>
        <p:txBody>
          <a:bodyPr/>
          <a:lstStyle>
            <a:lvl1pPr marL="0" indent="-36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>
                <a:solidFill>
                  <a:schemeClr val="tx2"/>
                </a:solidFill>
              </a:defRPr>
            </a:lvl1pPr>
            <a:lvl2pPr marL="720000" indent="-18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nl-NL"/>
              <a:t>Klikken om de tekst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6EA66-9B5E-46CA-98BD-46A08552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55F49-84DA-4EC5-9A21-57052BA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277C8C-CCDB-4A66-9F3F-DBC0A2657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3B0CA71-35F8-4B7F-8519-6DB56C299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A0B6430-6072-49C4-8D57-B6D29D6E6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1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paa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8229600" cy="638806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24319"/>
            <a:ext cx="8229600" cy="3123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EEE102-BEA5-4A1E-9EF9-F72DE66DBC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3967200"/>
            <a:ext cx="6648839" cy="2890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89D02E7-F526-45AB-9CBE-BE7EFE645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534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_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6B63A96B-290F-4EA3-8F37-7535F62F5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884856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hoofdstuk te bewerken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1" y="2426163"/>
            <a:ext cx="3884857" cy="126047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ondertitel van het model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D463BA4-6F95-4D3A-B0A7-6464ADC9B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04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8F2365C-4AE8-4688-816C-4E26CACD9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126" y="-374400"/>
            <a:ext cx="5975874" cy="16344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7223AB8F-ABC0-4E9B-83B9-75BFA859E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3F167A0-0B18-4527-8B5D-456305F97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10056000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9BCF8F-4FE5-47A9-9E25-51112AB4FA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10055225" cy="39512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97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+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4" y="1346400"/>
            <a:ext cx="5106986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236A2F-6856-47D7-8594-3C7A101431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1860550"/>
            <a:ext cx="5106987" cy="4032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3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0DFCD9-49D2-431D-AEF0-460F81D6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09600"/>
            <a:ext cx="10974387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A1FF30-489D-4AB5-A88C-47E64B22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2" y="2005012"/>
            <a:ext cx="10974387" cy="3530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8903-E7B2-44D7-83DA-8D577D21B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2399" y="6112800"/>
            <a:ext cx="1800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B7997F-DC4C-46CA-A0B6-19A79948F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013" y="6112800"/>
            <a:ext cx="4271499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08000" indent="-108000" algn="l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</a:defRPr>
            </a:lvl1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 komt de titel van de presentatie</a:t>
            </a:r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2023A2-8C3F-4806-8080-901B5AF0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013" y="6112800"/>
            <a:ext cx="252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0" r:id="rId2"/>
    <p:sldLayoutId id="2147483663" r:id="rId3"/>
    <p:sldLayoutId id="2147483711" r:id="rId4"/>
    <p:sldLayoutId id="2147483650" r:id="rId5"/>
    <p:sldLayoutId id="2147483670" r:id="rId6"/>
    <p:sldLayoutId id="2147483672" r:id="rId7"/>
    <p:sldLayoutId id="2147483675" r:id="rId8"/>
    <p:sldLayoutId id="2147483706" r:id="rId9"/>
    <p:sldLayoutId id="2147483680" r:id="rId10"/>
    <p:sldLayoutId id="2147483697" r:id="rId11"/>
    <p:sldLayoutId id="21474836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00088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87425" indent="-2730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>
          <a:tab pos="8158163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50950" indent="-26352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9842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384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9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g94vh1feMA?list=PLazLDVGQtGIasXZnZGxVsb8MS_o7dKk1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F_M0w4Xkjs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digit.be/" TargetMode="External"/><Relationship Id="rId2" Type="http://schemas.openxmlformats.org/officeDocument/2006/relationships/hyperlink" Target="http://www.e-inclusie.be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ligo.b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hyperlink" Target="https://twitter.com/vvsg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://www.vvsg.b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be.linkedin.com/company/vvsg" TargetMode="External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hyperlink" Target="https://www.facebook.com/be.vvs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7A20D567-0D92-456A-9E72-117D8A6C6E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r="9075"/>
          <a:stretch/>
        </p:blipFill>
        <p:spPr>
          <a:xfrm>
            <a:off x="4707600" y="0"/>
            <a:ext cx="74844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D1BB78F-115A-4F77-A8F5-18F5AB26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285200"/>
            <a:ext cx="3691425" cy="1095854"/>
          </a:xfrm>
        </p:spPr>
        <p:txBody>
          <a:bodyPr/>
          <a:lstStyle/>
          <a:p>
            <a:r>
              <a:rPr lang="nl-BE" dirty="0"/>
              <a:t>De 5 pijlers van digitale inclusie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CF732D2-BC7B-4C0F-BBE3-8AED3D6F8F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609600"/>
            <a:ext cx="1511257" cy="402400"/>
          </a:xfrm>
        </p:spPr>
        <p:txBody>
          <a:bodyPr/>
          <a:lstStyle/>
          <a:p>
            <a:r>
              <a:rPr lang="nl-BE" dirty="0"/>
              <a:t>19 april 2022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7EBD56E-0007-4AD8-AECF-26DCBE133C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8013" y="2838102"/>
            <a:ext cx="3770556" cy="989438"/>
          </a:xfrm>
        </p:spPr>
        <p:txBody>
          <a:bodyPr/>
          <a:lstStyle/>
          <a:p>
            <a:r>
              <a:rPr lang="nl-BE" dirty="0"/>
              <a:t>Mogelijke acties en oplossingen om digitale uitsluiting tegen te gaan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DBE9CA-42D2-4030-A1F8-AB7E5B47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9376" y="0"/>
            <a:ext cx="4542624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73125" cy="402400"/>
          </a:xfrm>
        </p:spPr>
        <p:txBody>
          <a:bodyPr/>
          <a:lstStyle/>
          <a:p>
            <a:r>
              <a:rPr lang="nl-BE" dirty="0"/>
              <a:t>Voorbeelden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Toegang voorzien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2161512"/>
            <a:ext cx="10055225" cy="3951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Gratis wifi op openbare plaatsen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Openbare computerruimtes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Langdurige bruikleen van toestellen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Mogelijkheden voor goedkoop internet thuis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509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022758-822A-4A82-B00C-13509BA6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11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EB4A8A-A359-4E85-ADB4-9FA625BAA2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448486" cy="402400"/>
          </a:xfrm>
        </p:spPr>
        <p:txBody>
          <a:bodyPr/>
          <a:lstStyle/>
          <a:p>
            <a:r>
              <a:rPr lang="nl-BE" dirty="0"/>
              <a:t>Voorbeeld </a:t>
            </a:r>
            <a:r>
              <a:rPr lang="nl-BE" dirty="0" err="1"/>
              <a:t>Vlaminggem</a:t>
            </a:r>
            <a:endParaRPr lang="nl-BE" dirty="0"/>
          </a:p>
        </p:txBody>
      </p:sp>
      <p:pic>
        <p:nvPicPr>
          <p:cNvPr id="7" name="Onlinemedia 6" title="Hoe start je een openbare computerruimte werking? De burgemeester van 'Vlaminggem' legt uit.">
            <a:hlinkClick r:id="" action="ppaction://media"/>
            <a:extLst>
              <a:ext uri="{FF2B5EF4-FFF2-40B4-BE49-F238E27FC236}">
                <a16:creationId xmlns:a16="http://schemas.microsoft.com/office/drawing/2014/main" id="{CA921F21-2215-4CA8-9EF4-9070E6894A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1789" y="1193169"/>
            <a:ext cx="9175191" cy="51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73125" cy="402400"/>
          </a:xfrm>
        </p:spPr>
        <p:txBody>
          <a:bodyPr/>
          <a:lstStyle/>
          <a:p>
            <a:r>
              <a:rPr lang="nl-BE" dirty="0"/>
              <a:t>Voorbeelden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Ondersteuning bieden: basisprincipes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2161512"/>
            <a:ext cx="10055225" cy="3951288"/>
          </a:xfrm>
        </p:spPr>
        <p:txBody>
          <a:bodyPr/>
          <a:lstStyle/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Niet overnemen, maar zelf laten doen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Liefst op eigen toestel van de bezoeker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Zorg voor wifi in het gebouw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Eén keer uitleggen is meestal niet genoeg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Rekening houden met geletterdheidsproblematiek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Rust, privacy, informele setting…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594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73125" cy="402400"/>
          </a:xfrm>
        </p:spPr>
        <p:txBody>
          <a:bodyPr/>
          <a:lstStyle/>
          <a:p>
            <a:r>
              <a:rPr lang="nl-BE" dirty="0"/>
              <a:t>Voorbeelden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Individuele ondersteuning in meer formele setting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2161512"/>
            <a:ext cx="10055225" cy="3951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Bijvoorbeeld aan het loket, op een contactmoment, in een openbare computerruimte…</a:t>
            </a:r>
            <a:endParaRPr lang="nl-BE" dirty="0">
              <a:highlight>
                <a:srgbClr val="FFFF00"/>
              </a:highlight>
            </a:endParaRPr>
          </a:p>
          <a:p>
            <a:pPr lvl="1" indent="0">
              <a:buNone/>
            </a:pPr>
            <a:endParaRPr lang="nl-BE" dirty="0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 dienstverlening, maar ook voor alle andere digitale vragen:</a:t>
            </a:r>
          </a:p>
          <a:p>
            <a:pPr marL="700088" lvl="1" indent="-342900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Apps uit het dagelijks leven (Covid Safe Ticket, </a:t>
            </a:r>
            <a:r>
              <a:rPr lang="nl-BE" dirty="0" err="1">
                <a:solidFill>
                  <a:srgbClr val="53565A"/>
                </a:solidFill>
                <a:latin typeface="Arial"/>
              </a:rPr>
              <a:t>itsme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, parkeer-app, Smartschool, bank…)</a:t>
            </a:r>
          </a:p>
          <a:p>
            <a:pPr marL="700088" lvl="1" indent="-342900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Communicatie met vrienden en familie (videobellen, WhatsApp, foto’s versturen…)</a:t>
            </a:r>
          </a:p>
          <a:p>
            <a:pPr marL="700088" lvl="1" indent="-342900">
              <a:defRPr/>
            </a:pPr>
            <a:r>
              <a:rPr kumimoji="0" lang="nl-BE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E-mailen</a:t>
            </a:r>
          </a:p>
          <a:p>
            <a:pPr marL="700088" lvl="1" indent="-342900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…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570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B03322-E30D-4618-AA88-ADA00ECF71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73125" cy="402400"/>
          </a:xfrm>
        </p:spPr>
        <p:txBody>
          <a:bodyPr/>
          <a:lstStyle/>
          <a:p>
            <a:r>
              <a:rPr lang="nl-BE" dirty="0"/>
              <a:t>Voorbeelden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FCF3BDC-6C95-4335-A7F8-C2008BAC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Individuele ondersteuning in meer informele setting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D0F5A61-8F5D-401B-BF8B-8B14919789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err="1"/>
              <a:t>Digi</a:t>
            </a:r>
            <a:r>
              <a:rPr lang="nl-BE" b="1" dirty="0"/>
              <a:t>-buddy: </a:t>
            </a:r>
          </a:p>
          <a:p>
            <a:pPr marL="700088" lvl="1" indent="-342900"/>
            <a:r>
              <a:rPr lang="nl-BE" dirty="0"/>
              <a:t>vaak met vrijwilligers; </a:t>
            </a:r>
          </a:p>
          <a:p>
            <a:pPr marL="700088" lvl="1" indent="-342900"/>
            <a:r>
              <a:rPr lang="nl-BE" dirty="0"/>
              <a:t>1 op 1 ondersteuning; </a:t>
            </a:r>
          </a:p>
          <a:p>
            <a:pPr marL="700088" lvl="1" indent="-342900"/>
            <a:r>
              <a:rPr lang="nl-BE" dirty="0"/>
              <a:t>eventueel vaste duo’s samenstellen van digitaal sterkere en digitaal zwakkere.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Ondersteuning op onverwachte locaties </a:t>
            </a:r>
            <a:r>
              <a:rPr lang="nl-BE" b="1" dirty="0"/>
              <a:t>waar mensen komen voor iets anders: </a:t>
            </a:r>
            <a:r>
              <a:rPr lang="nl-BE" dirty="0"/>
              <a:t>buurtwerk, wijkcentrum, dienstencentrum, school…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 err="1"/>
              <a:t>Outreachend</a:t>
            </a:r>
            <a:r>
              <a:rPr lang="nl-BE" b="1" dirty="0"/>
              <a:t> werken: </a:t>
            </a:r>
            <a:r>
              <a:rPr lang="nl-BE" dirty="0"/>
              <a:t>mensen aanspreken waar ze passeren of wonen (sociale huisvesting, plein, straat…)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901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73125" cy="402400"/>
          </a:xfrm>
        </p:spPr>
        <p:txBody>
          <a:bodyPr/>
          <a:lstStyle/>
          <a:p>
            <a:r>
              <a:rPr lang="nl-BE" dirty="0"/>
              <a:t>Voorbeelden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Ondersteuning in groep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2297112"/>
            <a:ext cx="10055225" cy="395128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een openbare computerruimte 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op een plek waar mensen voor iets anders komen (dienstencentrum, vereniging, buurtwerking, ontmoetingsmoment…)</a:t>
            </a:r>
          </a:p>
          <a:p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Aangekondigd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Les, lessenreeks of workshop over een digitaal thema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Nagaan wat de vraag is van de deelnemers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Aansluiting zoeken bij de leefwereld</a:t>
            </a:r>
            <a:endParaRPr lang="nl-BE" b="1" dirty="0">
              <a:solidFill>
                <a:srgbClr val="53565A"/>
              </a:solidFill>
              <a:latin typeface="Arial"/>
            </a:endParaRPr>
          </a:p>
          <a:p>
            <a:endParaRPr lang="nl-BE" b="1" dirty="0">
              <a:solidFill>
                <a:srgbClr val="53565A"/>
              </a:solidFill>
              <a:latin typeface="Arial"/>
            </a:endParaRPr>
          </a:p>
          <a:p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 </a:t>
            </a:r>
            <a:r>
              <a:rPr lang="nl-BE" b="1" dirty="0">
                <a:solidFill>
                  <a:srgbClr val="53565A"/>
                </a:solidFill>
                <a:latin typeface="Arial"/>
              </a:rPr>
              <a:t>minder formele locaties: 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f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ocus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ligt op ontmoeting, gezelligheid… maar je brengt een digitaal thema aan.</a:t>
            </a:r>
          </a:p>
          <a:p>
            <a:endParaRPr lang="nl-BE" dirty="0">
              <a:solidFill>
                <a:srgbClr val="53565A"/>
              </a:solidFill>
              <a:highlight>
                <a:srgbClr val="FFFF00"/>
              </a:highlight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BE" dirty="0"/>
          </a:p>
        </p:txBody>
      </p:sp>
      <p:pic>
        <p:nvPicPr>
          <p:cNvPr id="7" name="Afbeelding 6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6736A840-9DDA-4C0A-9F2A-C2FF1A757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10" y="0"/>
            <a:ext cx="3189890" cy="20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73125" cy="402400"/>
          </a:xfrm>
        </p:spPr>
        <p:txBody>
          <a:bodyPr/>
          <a:lstStyle/>
          <a:p>
            <a:r>
              <a:rPr lang="nl-BE" dirty="0"/>
              <a:t>Voorbeelden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Digitale oefenkansen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878"/>
            <a:ext cx="10055225" cy="4251922"/>
          </a:xfrm>
        </p:spPr>
        <p:txBody>
          <a:bodyPr>
            <a:normAutofit fontScale="92500" lnSpcReduction="20000"/>
          </a:bodyPr>
          <a:lstStyle/>
          <a:p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Kleine, informele momentjes 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waarop mensen de kans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krijge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n om iets digitaals te proberen: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niet aangekondigd, niet benoemd als digitale les;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ingewerkt in dienstverlening of in bestaande activiteiten.</a:t>
            </a:r>
          </a:p>
          <a:p>
            <a:endParaRPr lang="nl-BE" dirty="0">
              <a:solidFill>
                <a:srgbClr val="53565A"/>
              </a:solidFill>
              <a:latin typeface="Arial"/>
            </a:endParaRPr>
          </a:p>
          <a:p>
            <a:r>
              <a:rPr lang="nl-BE" b="1" dirty="0">
                <a:solidFill>
                  <a:srgbClr val="53565A"/>
                </a:solidFill>
                <a:latin typeface="Arial"/>
              </a:rPr>
              <a:t>Voorbeelden dienstverlening: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Google </a:t>
            </a:r>
            <a:r>
              <a:rPr lang="nl-BE" dirty="0" err="1">
                <a:solidFill>
                  <a:srgbClr val="53565A"/>
                </a:solidFill>
                <a:latin typeface="Arial"/>
              </a:rPr>
              <a:t>Maps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gebruiken bij doorverwijzing;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contactgegevens medewerker opslaan;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volgende afspraak met herinnering in agenda zetten…</a:t>
            </a:r>
          </a:p>
          <a:p>
            <a:endParaRPr lang="nl-BE" dirty="0">
              <a:solidFill>
                <a:srgbClr val="53565A"/>
              </a:solidFill>
              <a:latin typeface="Arial"/>
            </a:endParaRPr>
          </a:p>
          <a:p>
            <a:r>
              <a:rPr lang="nl-BE" b="1" dirty="0">
                <a:solidFill>
                  <a:srgbClr val="53565A"/>
                </a:solidFill>
                <a:latin typeface="Arial"/>
              </a:rPr>
              <a:t>Voorbeelden bestaande activiteiten:</a:t>
            </a:r>
          </a:p>
          <a:p>
            <a:pPr marL="700088" lvl="1" indent="-342900"/>
            <a:r>
              <a:rPr lang="nl-BE" dirty="0">
                <a:solidFill>
                  <a:srgbClr val="53565A"/>
                </a:solidFill>
                <a:latin typeface="Arial"/>
              </a:rPr>
              <a:t>kooktips opzoeken op YouTube tijdens kookworkshop;</a:t>
            </a:r>
          </a:p>
          <a:p>
            <a:pPr marL="700088" lvl="1" indent="-342900"/>
            <a:r>
              <a:rPr lang="nl-BE" dirty="0">
                <a:solidFill>
                  <a:srgbClr val="53565A"/>
                </a:solidFill>
                <a:latin typeface="Arial"/>
              </a:rPr>
              <a:t>de Lijn app gebruiken in conversatieles Nederlands;</a:t>
            </a:r>
          </a:p>
          <a:p>
            <a:pPr marL="700088" lvl="1" indent="-342900"/>
            <a:r>
              <a:rPr lang="nl-BE" dirty="0">
                <a:solidFill>
                  <a:srgbClr val="53565A"/>
                </a:solidFill>
                <a:latin typeface="Arial"/>
              </a:rPr>
              <a:t>zoektocht via WhatsApp tijdens buurtwandeling.</a:t>
            </a:r>
          </a:p>
          <a:p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Voorbeeld: project </a:t>
            </a:r>
            <a:r>
              <a:rPr lang="nl-BE" dirty="0" err="1">
                <a:solidFill>
                  <a:srgbClr val="53565A"/>
                </a:solidFill>
                <a:latin typeface="Arial"/>
              </a:rPr>
              <a:t>Digiburger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(</a:t>
            </a:r>
            <a:r>
              <a:rPr lang="nl-BE" dirty="0" err="1">
                <a:solidFill>
                  <a:srgbClr val="53565A"/>
                </a:solidFill>
                <a:latin typeface="Arial"/>
              </a:rPr>
              <a:t>Avansa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)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solidFill>
                <a:srgbClr val="53565A"/>
              </a:solidFill>
              <a:highlight>
                <a:srgbClr val="FFFF00"/>
              </a:highlight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BF0303-63C1-4640-B48B-F112E483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86" y="5511279"/>
            <a:ext cx="3495675" cy="10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274685" cy="402400"/>
          </a:xfrm>
        </p:spPr>
        <p:txBody>
          <a:bodyPr/>
          <a:lstStyle/>
          <a:p>
            <a:r>
              <a:rPr lang="nl-BE" dirty="0" err="1"/>
              <a:t>Digiburger</a:t>
            </a:r>
            <a:endParaRPr lang="nl-B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878"/>
            <a:ext cx="10055225" cy="4251922"/>
          </a:xfrm>
        </p:spPr>
        <p:txBody>
          <a:bodyPr>
            <a:normAutofit/>
          </a:bodyPr>
          <a:lstStyle/>
          <a:p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solidFill>
                <a:srgbClr val="53565A"/>
              </a:solidFill>
              <a:highlight>
                <a:srgbClr val="FFFF00"/>
              </a:highlight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BE" dirty="0"/>
          </a:p>
        </p:txBody>
      </p:sp>
      <p:pic>
        <p:nvPicPr>
          <p:cNvPr id="2" name="Onlinemedia 1" title="Project Digiburger">
            <a:hlinkClick r:id="" action="ppaction://media"/>
            <a:extLst>
              <a:ext uri="{FF2B5EF4-FFF2-40B4-BE49-F238E27FC236}">
                <a16:creationId xmlns:a16="http://schemas.microsoft.com/office/drawing/2014/main" id="{0BCBFCD1-1E81-4D2F-AA83-40EB112B77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5966" y="1173715"/>
            <a:ext cx="8860825" cy="500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8DDD48-23C2-467D-B93D-5F7753DE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18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6B0DEB-1896-4325-A34A-90A2DE0DC5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D4D726A-493C-48F1-8F65-7AFDEE96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Coördinatie in de wijk/buurt/gemeente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36490F1-0B52-41AF-8208-34F59716F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947260"/>
            <a:ext cx="10055225" cy="3951288"/>
          </a:xfrm>
        </p:spPr>
        <p:txBody>
          <a:bodyPr>
            <a:normAutofit/>
          </a:bodyPr>
          <a:lstStyle/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/>
              <a:t>trekker</a:t>
            </a:r>
            <a:r>
              <a:rPr lang="nl-BE" dirty="0"/>
              <a:t> nodig;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/>
              <a:t>noden</a:t>
            </a:r>
            <a:r>
              <a:rPr lang="nl-BE" dirty="0"/>
              <a:t> van de buurt in kaart brengen;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/>
              <a:t>aanbod</a:t>
            </a:r>
            <a:r>
              <a:rPr lang="nl-BE" dirty="0"/>
              <a:t> in kaart brengen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dirty="0"/>
              <a:t>netwerking</a:t>
            </a:r>
            <a:r>
              <a:rPr lang="nl-BE" dirty="0"/>
              <a:t> en regelmatige </a:t>
            </a:r>
            <a:r>
              <a:rPr lang="nl-BE" b="1" dirty="0"/>
              <a:t>afstemming</a:t>
            </a:r>
            <a:r>
              <a:rPr lang="nl-BE" dirty="0"/>
              <a:t> over:</a:t>
            </a:r>
          </a:p>
          <a:p>
            <a:pPr marL="700088" lvl="1" indent="-342900"/>
            <a:r>
              <a:rPr lang="nl-BE" dirty="0"/>
              <a:t>samenwerking;</a:t>
            </a:r>
          </a:p>
          <a:p>
            <a:pPr marL="700088" lvl="1" indent="-342900"/>
            <a:r>
              <a:rPr lang="nl-BE" dirty="0"/>
              <a:t>doorverwijzing;</a:t>
            </a:r>
          </a:p>
          <a:p>
            <a:pPr marL="700088" lvl="1" indent="-342900"/>
            <a:r>
              <a:rPr lang="nl-BE" dirty="0"/>
              <a:t>communicatie;</a:t>
            </a:r>
          </a:p>
          <a:p>
            <a:pPr marL="700088" lvl="1" indent="-342900"/>
            <a:r>
              <a:rPr lang="nl-BE" dirty="0"/>
              <a:t>uitbreiding van het aanbod;</a:t>
            </a:r>
          </a:p>
          <a:p>
            <a:pPr marL="700088" lvl="1" indent="-342900"/>
            <a:r>
              <a:rPr lang="nl-BE" dirty="0"/>
              <a:t>gebruikte methodieken;</a:t>
            </a:r>
          </a:p>
          <a:p>
            <a:pPr marL="700088" lvl="1" indent="-342900"/>
            <a:r>
              <a:rPr lang="nl-BE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E08668-7DA3-4484-BC5B-9DE8BE85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49" y="1932725"/>
            <a:ext cx="3267151" cy="24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8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886489" cy="402400"/>
          </a:xfrm>
        </p:spPr>
        <p:txBody>
          <a:bodyPr/>
          <a:lstStyle/>
          <a:p>
            <a:r>
              <a:rPr lang="nl-BE" dirty="0"/>
              <a:t>Wat kan jij doen?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2372930"/>
            <a:ext cx="10055225" cy="3951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Is jouw gemeente al met e-inclusie bezig?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Is jouw gemeente al lid van het lerend netwerk e-inclusie?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Wordt er gewerkt aan (één, meer of alle van) de 5 pijlers?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Kan je meewerken aan gebruikersonderzoeken, advies bij het opzetten van acties, vrijwilligerswerkingen…?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Verwijs gerust door naar VVSG voor verdere informatie!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2E78F94-AEF5-47B6-AB32-0A98D511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435386"/>
            <a:ext cx="10056000" cy="514157"/>
          </a:xfrm>
        </p:spPr>
        <p:txBody>
          <a:bodyPr/>
          <a:lstStyle/>
          <a:p>
            <a:r>
              <a:rPr lang="nl-BE" dirty="0"/>
              <a:t>Interessant om uit te zoeken</a:t>
            </a:r>
          </a:p>
        </p:txBody>
      </p:sp>
    </p:spTree>
    <p:extLst>
      <p:ext uri="{BB962C8B-B14F-4D97-AF65-F5344CB8AC3E}">
        <p14:creationId xmlns:p14="http://schemas.microsoft.com/office/powerpoint/2010/main" val="193492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8013" y="6112800"/>
            <a:ext cx="252000" cy="745200"/>
          </a:xfrm>
        </p:spPr>
        <p:txBody>
          <a:bodyPr/>
          <a:lstStyle/>
          <a:p>
            <a:fld id="{DFEB45F4-A723-4960-9E19-747FE5E1055D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38" y="1171574"/>
            <a:ext cx="10056000" cy="514157"/>
          </a:xfrm>
        </p:spPr>
        <p:txBody>
          <a:bodyPr/>
          <a:lstStyle/>
          <a:p>
            <a:r>
              <a:rPr lang="nl-BE" dirty="0"/>
              <a:t>Wat is e-inclusie?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10055225" cy="3951288"/>
          </a:xfrm>
        </p:spPr>
        <p:txBody>
          <a:bodyPr/>
          <a:lstStyle/>
          <a:p>
            <a:r>
              <a:rPr lang="nl-NL" dirty="0"/>
              <a:t>E-inclusie of digitale inclusie bestaat uit alle maatregelen die nodig zijn om te vermijden dat mensen uitgesloten worden door de digitalisering van de maatschappij.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672F5A1-B700-4C40-A1F2-D9B719C7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93" y="2743252"/>
            <a:ext cx="5894457" cy="376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0E1B316E-3367-4B97-B45C-BB8B5A55073F}"/>
              </a:ext>
            </a:extLst>
          </p:cNvPr>
          <p:cNvSpPr/>
          <p:nvPr/>
        </p:nvSpPr>
        <p:spPr>
          <a:xfrm>
            <a:off x="6377152" y="2743252"/>
            <a:ext cx="2151993" cy="3657548"/>
          </a:xfrm>
          <a:prstGeom prst="rect">
            <a:avLst/>
          </a:prstGeom>
          <a:noFill/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9563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2372930"/>
            <a:ext cx="10055225" cy="3951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hlinkClick r:id="rId2"/>
              </a:rPr>
              <a:t>www.e-inclusie.be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hlinkClick r:id="rId3"/>
              </a:rPr>
              <a:t>www.123digit.be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hlinkClick r:id="rId4"/>
              </a:rPr>
              <a:t>www.ligo.be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2E78F94-AEF5-47B6-AB32-0A98D511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435386"/>
            <a:ext cx="10056000" cy="514157"/>
          </a:xfrm>
        </p:spPr>
        <p:txBody>
          <a:bodyPr/>
          <a:lstStyle/>
          <a:p>
            <a:r>
              <a:rPr lang="nl-BE" dirty="0"/>
              <a:t>Nuttige websites</a:t>
            </a:r>
          </a:p>
        </p:txBody>
      </p:sp>
    </p:spTree>
    <p:extLst>
      <p:ext uri="{BB962C8B-B14F-4D97-AF65-F5344CB8AC3E}">
        <p14:creationId xmlns:p14="http://schemas.microsoft.com/office/powerpoint/2010/main" val="83951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0739A6-80AF-44E4-9357-5F257859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7390A6-7464-424D-8FEF-69057010A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9812" y="4278579"/>
            <a:ext cx="8002587" cy="1327992"/>
          </a:xfrm>
        </p:spPr>
        <p:txBody>
          <a:bodyPr/>
          <a:lstStyle/>
          <a:p>
            <a:r>
              <a:rPr lang="nl-N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Joke Van Dyck| projectmedewerker e-inclusie</a:t>
            </a:r>
          </a:p>
          <a:p>
            <a:r>
              <a:rPr lang="nl-N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joke.vandyck@vvsg.be</a:t>
            </a:r>
          </a:p>
          <a:p>
            <a:endParaRPr lang="nl-NL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53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46319-DE32-450B-9B47-AA06C9AB28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9813" y="4662285"/>
            <a:ext cx="8002585" cy="1255574"/>
          </a:xfrm>
        </p:spPr>
        <p:txBody>
          <a:bodyPr anchor="b">
            <a:normAutofit/>
          </a:bodyPr>
          <a:lstStyle/>
          <a:p>
            <a:r>
              <a:rPr lang="nl-BE" sz="1400" dirty="0">
                <a:solidFill>
                  <a:schemeClr val="accent6"/>
                </a:solidFill>
              </a:rPr>
              <a:t>VVSG vzw • </a:t>
            </a:r>
            <a:r>
              <a:rPr lang="nl-BE" sz="1400" dirty="0" err="1">
                <a:solidFill>
                  <a:schemeClr val="accent6"/>
                </a:solidFill>
              </a:rPr>
              <a:t>Bischoffsheimlaan</a:t>
            </a:r>
            <a:r>
              <a:rPr lang="nl-BE" sz="1400" dirty="0">
                <a:solidFill>
                  <a:schemeClr val="accent6"/>
                </a:solidFill>
              </a:rPr>
              <a:t> 1-8 • 1000 Brussel • T +32 2 211 55 00</a:t>
            </a:r>
            <a:br>
              <a:rPr lang="nl-BE" sz="1400" dirty="0">
                <a:solidFill>
                  <a:schemeClr val="accent6"/>
                </a:solidFill>
              </a:rPr>
            </a:br>
            <a:r>
              <a:rPr lang="nl-BE" sz="1400" dirty="0">
                <a:solidFill>
                  <a:schemeClr val="accent6"/>
                </a:solidFill>
              </a:rPr>
              <a:t>info@vvsg.be • </a:t>
            </a:r>
            <a:r>
              <a:rPr lang="nl-BE" sz="14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www.vvsg.be</a:t>
            </a:r>
            <a:endParaRPr lang="nl-BE" sz="1400" dirty="0">
              <a:solidFill>
                <a:schemeClr val="accent6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427B099-5CDB-4CA8-B910-12123102C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3" y="4349955"/>
            <a:ext cx="8002587" cy="312330"/>
          </a:xfrm>
        </p:spPr>
        <p:txBody>
          <a:bodyPr/>
          <a:lstStyle/>
          <a:p>
            <a:r>
              <a:rPr lang="nl-BE" dirty="0"/>
              <a:t>Bedankt!</a:t>
            </a:r>
          </a:p>
        </p:txBody>
      </p:sp>
      <p:pic>
        <p:nvPicPr>
          <p:cNvPr id="3" name="Graphic 2">
            <a:hlinkClick r:id="rId3"/>
            <a:extLst>
              <a:ext uri="{FF2B5EF4-FFF2-40B4-BE49-F238E27FC236}">
                <a16:creationId xmlns:a16="http://schemas.microsoft.com/office/drawing/2014/main" id="{08CCB1F0-6456-43ED-8437-FF9292666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03813" y="6021288"/>
            <a:ext cx="216000" cy="216000"/>
          </a:xfrm>
          <a:prstGeom prst="rect">
            <a:avLst/>
          </a:prstGeom>
        </p:spPr>
      </p:pic>
      <p:pic>
        <p:nvPicPr>
          <p:cNvPr id="4" name="Graphic 3">
            <a:hlinkClick r:id="rId6"/>
            <a:extLst>
              <a:ext uri="{FF2B5EF4-FFF2-40B4-BE49-F238E27FC236}">
                <a16:creationId xmlns:a16="http://schemas.microsoft.com/office/drawing/2014/main" id="{0D79E5DA-C76D-45CA-AF59-58D7C2C4E8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227813" y="6021288"/>
            <a:ext cx="216000" cy="216000"/>
          </a:xfrm>
          <a:prstGeom prst="rect">
            <a:avLst/>
          </a:prstGeom>
        </p:spPr>
      </p:pic>
      <p:pic>
        <p:nvPicPr>
          <p:cNvPr id="5" name="Graphic 4">
            <a:hlinkClick r:id="rId9"/>
            <a:extLst>
              <a:ext uri="{FF2B5EF4-FFF2-40B4-BE49-F238E27FC236}">
                <a16:creationId xmlns:a16="http://schemas.microsoft.com/office/drawing/2014/main" id="{6146F9FE-A028-4856-8B26-524B5E7379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9813" y="602128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2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r="21654"/>
          <a:stretch/>
        </p:blipFill>
        <p:spPr>
          <a:xfrm>
            <a:off x="7008000" y="0"/>
            <a:ext cx="5184000" cy="6858000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8013" y="6112800"/>
            <a:ext cx="252000" cy="745200"/>
          </a:xfrm>
        </p:spPr>
        <p:txBody>
          <a:bodyPr/>
          <a:lstStyle/>
          <a:p>
            <a:fld id="{DFEB45F4-A723-4960-9E19-747FE5E1055D}" type="slidenum">
              <a:rPr lang="nl-BE" smtClean="0"/>
              <a:pPr/>
              <a:t>3</a:t>
            </a:fld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19" y="1551151"/>
            <a:ext cx="5029200" cy="514157"/>
          </a:xfrm>
        </p:spPr>
        <p:txBody>
          <a:bodyPr/>
          <a:lstStyle/>
          <a:p>
            <a:r>
              <a:rPr lang="nl-BE" dirty="0"/>
              <a:t>Wat doet VVSG rond e-inclusie?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FD4A4964-A1B6-4FD2-B031-16AB46B305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3519" y="2402725"/>
            <a:ext cx="5106987" cy="3773854"/>
          </a:xfrm>
        </p:spPr>
        <p:txBody>
          <a:bodyPr/>
          <a:lstStyle/>
          <a:p>
            <a:r>
              <a:rPr lang="nl-NL" dirty="0"/>
              <a:t>VVSG ondersteunt lokale besturen om te werken aan e-inclusie: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kennisdeling en netwerking;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visievorming;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opleiding digitale-inclusiecoach;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ontwikkeling en verspreiding van praktische instrumenten (brochures, beleidstool, </a:t>
            </a:r>
            <a:r>
              <a:rPr lang="nl-NL" dirty="0" err="1"/>
              <a:t>toolbox</a:t>
            </a:r>
            <a:r>
              <a:rPr lang="nl-NL" dirty="0"/>
              <a:t>…)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14026BF-F57F-4730-9F63-371E0C7C8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637289" cy="402400"/>
          </a:xfrm>
        </p:spPr>
        <p:txBody>
          <a:bodyPr/>
          <a:lstStyle/>
          <a:p>
            <a:r>
              <a:rPr lang="nl-BE" dirty="0"/>
              <a:t>Vereniging van Vlaamse Steden en Gemeenten</a:t>
            </a:r>
          </a:p>
        </p:txBody>
      </p:sp>
    </p:spTree>
    <p:extLst>
      <p:ext uri="{BB962C8B-B14F-4D97-AF65-F5344CB8AC3E}">
        <p14:creationId xmlns:p14="http://schemas.microsoft.com/office/powerpoint/2010/main" val="129947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r="21654"/>
          <a:stretch/>
        </p:blipFill>
        <p:spPr>
          <a:xfrm>
            <a:off x="7008000" y="0"/>
            <a:ext cx="5184000" cy="6858000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8013" y="6112800"/>
            <a:ext cx="252000" cy="745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19" y="1551151"/>
            <a:ext cx="5029200" cy="514157"/>
          </a:xfrm>
        </p:spPr>
        <p:txBody>
          <a:bodyPr/>
          <a:lstStyle/>
          <a:p>
            <a:r>
              <a:rPr lang="nl-BE" dirty="0"/>
              <a:t>Kennisdeling en netwerking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FD4A4964-A1B6-4FD2-B031-16AB46B305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3519" y="2402725"/>
            <a:ext cx="5106987" cy="3773854"/>
          </a:xfrm>
        </p:spPr>
        <p:txBody>
          <a:bodyPr/>
          <a:lstStyle/>
          <a:p>
            <a:r>
              <a:rPr lang="nl-NL" b="1" dirty="0"/>
              <a:t>Lerend netwerk e-inclusie: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Al meer dan 100 lokale besturen;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Ook andere overheden, verenigingen en onderzoeksinstellingen;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Praktijken delen, informatieve sessies…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Inspiratiedagen, </a:t>
            </a:r>
            <a:r>
              <a:rPr lang="nl-NL" b="1" dirty="0" err="1"/>
              <a:t>plaatsbezoeken</a:t>
            </a:r>
            <a:r>
              <a:rPr lang="nl-NL" b="1" dirty="0"/>
              <a:t>…</a:t>
            </a:r>
          </a:p>
          <a:p>
            <a:endParaRPr lang="nl-NL" b="1" dirty="0"/>
          </a:p>
          <a:p>
            <a:r>
              <a:rPr lang="nl-NL" b="1" dirty="0"/>
              <a:t>Informatie delen over projectsubsidies…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14026BF-F57F-4730-9F63-371E0C7C8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637289" cy="402400"/>
          </a:xfrm>
        </p:spPr>
        <p:txBody>
          <a:bodyPr/>
          <a:lstStyle/>
          <a:p>
            <a:r>
              <a:rPr lang="nl-BE" dirty="0"/>
              <a:t>Vereniging van Vlaamse Steden en Gemeenten</a:t>
            </a:r>
          </a:p>
        </p:txBody>
      </p:sp>
    </p:spTree>
    <p:extLst>
      <p:ext uri="{BB962C8B-B14F-4D97-AF65-F5344CB8AC3E}">
        <p14:creationId xmlns:p14="http://schemas.microsoft.com/office/powerpoint/2010/main" val="6529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3477670" cy="402400"/>
          </a:xfrm>
        </p:spPr>
        <p:txBody>
          <a:bodyPr/>
          <a:lstStyle/>
          <a:p>
            <a:r>
              <a:rPr lang="nl-BE" dirty="0"/>
              <a:t>Wat kunnen lokale besturen doen?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E-inclusieve dienstverlening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994557"/>
            <a:ext cx="10055225" cy="3951288"/>
          </a:xfrm>
        </p:spPr>
        <p:txBody>
          <a:bodyPr/>
          <a:lstStyle/>
          <a:p>
            <a:r>
              <a:rPr lang="nl-BE" dirty="0"/>
              <a:t>Wat maakt dienstverlening e-inclusief: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De digitale dienstverlening (website, app…) is zo </a:t>
            </a:r>
            <a:r>
              <a:rPr lang="nl-BE" b="1" dirty="0"/>
              <a:t>laagdrempelig en toegankelijk </a:t>
            </a:r>
            <a:r>
              <a:rPr lang="nl-BE" dirty="0"/>
              <a:t>mogelijk opgemaakt:</a:t>
            </a:r>
          </a:p>
          <a:p>
            <a:pPr marL="700088" lvl="1" indent="-342900"/>
            <a:r>
              <a:rPr lang="nl-BE" dirty="0"/>
              <a:t>e-</a:t>
            </a:r>
            <a:r>
              <a:rPr lang="nl-BE" dirty="0" err="1"/>
              <a:t>inclusion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design;</a:t>
            </a:r>
          </a:p>
          <a:p>
            <a:pPr marL="700088" lvl="1" indent="-342900"/>
            <a:r>
              <a:rPr lang="nl-BE" dirty="0"/>
              <a:t>gebruikerstesten met een divers publiek;</a:t>
            </a:r>
          </a:p>
          <a:p>
            <a:pPr marL="700088" lvl="1" indent="-342900"/>
            <a:r>
              <a:rPr lang="nl-BE" dirty="0"/>
              <a:t>op maat van de gebruikers.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Er is </a:t>
            </a:r>
            <a:r>
              <a:rPr lang="nl-BE" b="1" dirty="0"/>
              <a:t>gratis ondersteuning </a:t>
            </a:r>
            <a:r>
              <a:rPr lang="nl-BE" dirty="0"/>
              <a:t>om gebruik te maken van de online dienstverlening.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Er zijn </a:t>
            </a:r>
            <a:r>
              <a:rPr lang="nl-BE" b="1" dirty="0"/>
              <a:t>offline alternatieven </a:t>
            </a:r>
            <a:r>
              <a:rPr lang="nl-BE" dirty="0"/>
              <a:t>beschikbaar (bijvoorbeeld aan het loket, telefonisch, huisbezoek…).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10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Geletterdheid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4" y="2161512"/>
            <a:ext cx="5840084" cy="39512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Leren werken met de “computer” is niet alleen werken met een toetsenbord, een muis en een scherm.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 hebt er veel geletterdheidsvaardigheden voor nodig.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zitten onder de waterlijn van de ijsberg.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 sommige mensen lukt dit niet.</a:t>
            </a:r>
          </a:p>
          <a:p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974505-BAE3-487D-AC2C-0F23B833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86" y="990600"/>
            <a:ext cx="4834128" cy="4876800"/>
          </a:xfrm>
          <a:prstGeom prst="rect">
            <a:avLst/>
          </a:prstGeom>
        </p:spPr>
      </p:pic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BBECB5-8F1E-4E49-B9F6-595F8DF60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692805" cy="402400"/>
          </a:xfrm>
        </p:spPr>
        <p:txBody>
          <a:bodyPr/>
          <a:lstStyle/>
          <a:p>
            <a:r>
              <a:rPr lang="nl-BE" dirty="0"/>
              <a:t>Aandachtspunt</a:t>
            </a:r>
          </a:p>
        </p:txBody>
      </p:sp>
    </p:spTree>
    <p:extLst>
      <p:ext uri="{BB962C8B-B14F-4D97-AF65-F5344CB8AC3E}">
        <p14:creationId xmlns:p14="http://schemas.microsoft.com/office/powerpoint/2010/main" val="355020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3477670" cy="402400"/>
          </a:xfrm>
        </p:spPr>
        <p:txBody>
          <a:bodyPr/>
          <a:lstStyle/>
          <a:p>
            <a:r>
              <a:rPr lang="nl-BE" dirty="0"/>
              <a:t>Wat kunnen lokale besturen doen?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023AF4-F8A4-4A68-BB1F-BFC8DF64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38" y="1449197"/>
            <a:ext cx="10056000" cy="1511353"/>
          </a:xfrm>
        </p:spPr>
        <p:txBody>
          <a:bodyPr/>
          <a:lstStyle/>
          <a:p>
            <a:r>
              <a:rPr lang="nl-BE" dirty="0"/>
              <a:t>E-inclusiebeleid opzetten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Gebruik maken van projectsubsidies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1638" y="2960550"/>
            <a:ext cx="10055225" cy="35248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Projectsubsidie “Iedereen digitaal” voor de uitbouw van een lokaal e-inclusiebeleid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Digibanken</a:t>
            </a:r>
            <a:r>
              <a:rPr lang="nl-BE" dirty="0"/>
              <a:t> (partnerschappen)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City Deal e-</a:t>
            </a:r>
            <a:r>
              <a:rPr lang="nl-BE" dirty="0" err="1"/>
              <a:t>inclusion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design (centrumsteden)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E-</a:t>
            </a:r>
            <a:r>
              <a:rPr lang="nl-BE" dirty="0" err="1"/>
              <a:t>inclusion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Belgium (</a:t>
            </a:r>
            <a:r>
              <a:rPr lang="nl-BE" dirty="0" err="1"/>
              <a:t>OCMW’s</a:t>
            </a:r>
            <a:r>
              <a:rPr lang="nl-B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…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255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945443" cy="402400"/>
          </a:xfrm>
        </p:spPr>
        <p:txBody>
          <a:bodyPr/>
          <a:lstStyle/>
          <a:p>
            <a:r>
              <a:rPr lang="nl-BE" dirty="0"/>
              <a:t>Interessante tools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D6C277A-1A4D-4DFB-8A11-3A104CD60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3" y="3421342"/>
            <a:ext cx="5810837" cy="3891185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D2D3D550-F807-49E7-A824-15E6AFBD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54" y="3763873"/>
            <a:ext cx="5103115" cy="34172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C4D7A74-AB9E-44B4-8835-C2423ACEF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081" y="214685"/>
            <a:ext cx="5300120" cy="354918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BA91FE-5701-43F0-9751-B27CCC21D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461" y="1009301"/>
            <a:ext cx="5521386" cy="30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8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02F1BE-8330-4784-A1A2-7A34E54A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8013" y="6112800"/>
            <a:ext cx="252000" cy="745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56026A-D3CC-47F5-A039-4BD3FB5A0F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219"/>
            <a:ext cx="3477670" cy="402400"/>
          </a:xfrm>
        </p:spPr>
        <p:txBody>
          <a:bodyPr/>
          <a:lstStyle/>
          <a:p>
            <a:r>
              <a:rPr lang="nl-NL" dirty="0"/>
              <a:t>Wat kunnen lokale besturen doen?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FA578CD-A718-419E-9E22-0A07EB41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NL" dirty="0"/>
              <a:t>5 pijlers van het concept digitaal inclusieve wijk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7A95B1-9454-413C-AFE2-429E1E90C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424" y="1860550"/>
            <a:ext cx="5468586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7952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VVSG">
      <a:dk1>
        <a:sysClr val="windowText" lastClr="000000"/>
      </a:dk1>
      <a:lt1>
        <a:sysClr val="window" lastClr="FFFFFF"/>
      </a:lt1>
      <a:dk2>
        <a:srgbClr val="53565A"/>
      </a:dk2>
      <a:lt2>
        <a:srgbClr val="97999B"/>
      </a:lt2>
      <a:accent1>
        <a:srgbClr val="43B02A"/>
      </a:accent1>
      <a:accent2>
        <a:srgbClr val="E03C31"/>
      </a:accent2>
      <a:accent3>
        <a:srgbClr val="702082"/>
      </a:accent3>
      <a:accent4>
        <a:srgbClr val="C6007E"/>
      </a:accent4>
      <a:accent5>
        <a:srgbClr val="53565A"/>
      </a:accent5>
      <a:accent6>
        <a:srgbClr val="97999B"/>
      </a:accent6>
      <a:hlink>
        <a:srgbClr val="000000"/>
      </a:hlink>
      <a:folHlink>
        <a:srgbClr val="000000"/>
      </a:folHlink>
    </a:clrScheme>
    <a:fontScheme name="VV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aars_sjabloon" id="{38041640-BC15-41E6-8BC7-6280F2319E12}" vid="{0560C8B4-7106-49F4-A46D-80747CFC93A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122E7B53D8948B3A6E392A8561F1D" ma:contentTypeVersion="8" ma:contentTypeDescription="Een nieuw document maken." ma:contentTypeScope="" ma:versionID="05461d58f208824d5f90224c5f036417">
  <xsd:schema xmlns:xsd="http://www.w3.org/2001/XMLSchema" xmlns:xs="http://www.w3.org/2001/XMLSchema" xmlns:p="http://schemas.microsoft.com/office/2006/metadata/properties" xmlns:ns2="dc1abfb6-379a-4558-a2dc-e2f7db11c9ab" targetNamespace="http://schemas.microsoft.com/office/2006/metadata/properties" ma:root="true" ma:fieldsID="19fbeba848a451388a191d14e97b6cdf" ns2:_="">
    <xsd:import namespace="dc1abfb6-379a-4558-a2dc-e2f7db11c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abfb6-379a-4558-a2dc-e2f7db11c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D5630F-CE4A-40D6-8528-F0E6307FB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1abfb6-379a-4558-a2dc-e2f7db11c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7C4F9C-2000-49BE-9341-3838DF62630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1925EE-F806-49F8-83B3-14AFF686DF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PPT_paars_sjabloon</Template>
  <TotalTime>1</TotalTime>
  <Words>863</Words>
  <Application>Microsoft Office PowerPoint</Application>
  <PresentationFormat>Breedbeeld</PresentationFormat>
  <Paragraphs>183</Paragraphs>
  <Slides>22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1_Kantoorthema</vt:lpstr>
      <vt:lpstr>De 5 pijlers van digitale inclusie</vt:lpstr>
      <vt:lpstr>Wat is e-inclusie?</vt:lpstr>
      <vt:lpstr>Wat doet VVSG rond e-inclusie?</vt:lpstr>
      <vt:lpstr>Kennisdeling en netwerking</vt:lpstr>
      <vt:lpstr>E-inclusieve dienstverlening</vt:lpstr>
      <vt:lpstr>Geletterdheid</vt:lpstr>
      <vt:lpstr>E-inclusiebeleid opzetten   Gebruik maken van projectsubsidies</vt:lpstr>
      <vt:lpstr>PowerPoint-presentatie</vt:lpstr>
      <vt:lpstr>5 pijlers van het concept digitaal inclusieve wijk</vt:lpstr>
      <vt:lpstr>Toegang voorzien</vt:lpstr>
      <vt:lpstr>PowerPoint-presentatie</vt:lpstr>
      <vt:lpstr>Ondersteuning bieden: basisprincipes</vt:lpstr>
      <vt:lpstr>Individuele ondersteuning in meer formele setting</vt:lpstr>
      <vt:lpstr>Individuele ondersteuning in meer informele setting</vt:lpstr>
      <vt:lpstr>Ondersteuning in groep</vt:lpstr>
      <vt:lpstr>Digitale oefenkansen</vt:lpstr>
      <vt:lpstr>PowerPoint-presentatie</vt:lpstr>
      <vt:lpstr>Coördinatie in de wijk/buurt/gemeente</vt:lpstr>
      <vt:lpstr>Interessant om uit te zoeken</vt:lpstr>
      <vt:lpstr>Nuttige websites</vt:lpstr>
      <vt:lpstr>PowerPoint-presentatie</vt:lpstr>
      <vt:lpstr>VVSG vzw • Bischoffsheimlaan 1-8 • 1000 Brussel • T +32 2 211 55 00 info@vvsg.be • www.vvsg.be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Mogelijke acties en oplossingen om digitale uitsluiting tegen te gaan</dc:title>
  <dc:creator>Joke Van Dyck</dc:creator>
  <cp:lastModifiedBy>Goudeseune Frans</cp:lastModifiedBy>
  <cp:revision>3</cp:revision>
  <dcterms:created xsi:type="dcterms:W3CDTF">2022-04-11T13:39:40Z</dcterms:created>
  <dcterms:modified xsi:type="dcterms:W3CDTF">2022-04-21T06:56:00Z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0x010100FD9122E7B53D8948B3A6E392A8561F1D</vt:lpwstr>
  </property>
</Properties>
</file>