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0" r:id="rId5"/>
  </p:sldMasterIdLst>
  <p:notesMasterIdLst>
    <p:notesMasterId r:id="rId32"/>
  </p:notesMasterIdLst>
  <p:handoutMasterIdLst>
    <p:handoutMasterId r:id="rId33"/>
  </p:handoutMasterIdLst>
  <p:sldIdLst>
    <p:sldId id="258" r:id="rId6"/>
    <p:sldId id="272" r:id="rId7"/>
    <p:sldId id="297" r:id="rId8"/>
    <p:sldId id="286" r:id="rId9"/>
    <p:sldId id="298" r:id="rId10"/>
    <p:sldId id="867" r:id="rId11"/>
    <p:sldId id="300" r:id="rId12"/>
    <p:sldId id="296" r:id="rId13"/>
    <p:sldId id="294" r:id="rId14"/>
    <p:sldId id="257" r:id="rId15"/>
    <p:sldId id="374" r:id="rId16"/>
    <p:sldId id="377" r:id="rId17"/>
    <p:sldId id="371" r:id="rId18"/>
    <p:sldId id="372" r:id="rId19"/>
    <p:sldId id="373" r:id="rId20"/>
    <p:sldId id="284" r:id="rId21"/>
    <p:sldId id="285" r:id="rId22"/>
    <p:sldId id="855" r:id="rId23"/>
    <p:sldId id="860" r:id="rId24"/>
    <p:sldId id="861" r:id="rId25"/>
    <p:sldId id="862" r:id="rId26"/>
    <p:sldId id="863" r:id="rId27"/>
    <p:sldId id="376" r:id="rId28"/>
    <p:sldId id="866" r:id="rId29"/>
    <p:sldId id="864" r:id="rId30"/>
    <p:sldId id="267" r:id="rId31"/>
  </p:sldIdLst>
  <p:sldSz cx="12192000" cy="6858000"/>
  <p:notesSz cx="6669088" cy="9926638"/>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9C96"/>
    <a:srgbClr val="328179"/>
    <a:srgbClr val="428076"/>
    <a:srgbClr val="DA3C1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393B2F-3FA5-477E-9261-FCC227D04E3B}" v="5" dt="2022-04-14T14:42:47.106"/>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82773" autoAdjust="0"/>
  </p:normalViewPr>
  <p:slideViewPr>
    <p:cSldViewPr snapToGrid="0">
      <p:cViewPr varScale="1">
        <p:scale>
          <a:sx n="56" d="100"/>
          <a:sy n="56" d="100"/>
        </p:scale>
        <p:origin x="658" y="43"/>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75" d="100"/>
          <a:sy n="75" d="100"/>
        </p:scale>
        <p:origin x="341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BF4FEB63-89CC-4627-A955-9178B5D2A607}" type="datetimeFigureOut">
              <a:rPr lang="nl-BE" smtClean="0"/>
              <a:t>15/04/2022</a:t>
            </a:fld>
            <a:endParaRPr lang="nl-BE"/>
          </a:p>
        </p:txBody>
      </p:sp>
      <p:sp>
        <p:nvSpPr>
          <p:cNvPr id="4" name="Tijdelijke aanduiding voor voettekst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D76CD49C-4865-4BDE-941F-A1B285149D9C}" type="slidenum">
              <a:rPr lang="nl-BE" smtClean="0"/>
              <a:t>‹nr.›</a:t>
            </a:fld>
            <a:endParaRPr lang="nl-BE"/>
          </a:p>
        </p:txBody>
      </p:sp>
    </p:spTree>
    <p:extLst>
      <p:ext uri="{BB962C8B-B14F-4D97-AF65-F5344CB8AC3E}">
        <p14:creationId xmlns:p14="http://schemas.microsoft.com/office/powerpoint/2010/main" val="41198938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778250" y="0"/>
            <a:ext cx="2889250" cy="496888"/>
          </a:xfrm>
          <a:prstGeom prst="rect">
            <a:avLst/>
          </a:prstGeom>
        </p:spPr>
        <p:txBody>
          <a:bodyPr vert="horz" lIns="91440" tIns="45720" rIns="91440" bIns="45720" rtlCol="0"/>
          <a:lstStyle>
            <a:lvl1pPr algn="r">
              <a:defRPr sz="1200"/>
            </a:lvl1pPr>
          </a:lstStyle>
          <a:p>
            <a:fld id="{FC590563-4BC7-4897-B2CE-5C937528F44F}" type="datetimeFigureOut">
              <a:rPr lang="nl-NL" smtClean="0"/>
              <a:t>15-4-2022</a:t>
            </a:fld>
            <a:endParaRPr lang="nl-NL"/>
          </a:p>
        </p:txBody>
      </p:sp>
      <p:sp>
        <p:nvSpPr>
          <p:cNvPr id="4" name="Tijdelijke aanduiding voor dia-afbeelding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66750" y="4776788"/>
            <a:ext cx="5335588" cy="3908425"/>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9750"/>
            <a:ext cx="2889250" cy="496888"/>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778250" y="9429750"/>
            <a:ext cx="2889250" cy="496888"/>
          </a:xfrm>
          <a:prstGeom prst="rect">
            <a:avLst/>
          </a:prstGeom>
        </p:spPr>
        <p:txBody>
          <a:bodyPr vert="horz" lIns="91440" tIns="45720" rIns="91440" bIns="45720" rtlCol="0" anchor="b"/>
          <a:lstStyle>
            <a:lvl1pPr algn="r">
              <a:defRPr sz="1200"/>
            </a:lvl1pPr>
          </a:lstStyle>
          <a:p>
            <a:fld id="{3C3614DC-DD9D-425A-8277-BE247FEA0213}" type="slidenum">
              <a:rPr lang="nl-NL" smtClean="0"/>
              <a:t>‹nr.›</a:t>
            </a:fld>
            <a:endParaRPr lang="nl-NL"/>
          </a:p>
        </p:txBody>
      </p:sp>
    </p:spTree>
    <p:extLst>
      <p:ext uri="{BB962C8B-B14F-4D97-AF65-F5344CB8AC3E}">
        <p14:creationId xmlns:p14="http://schemas.microsoft.com/office/powerpoint/2010/main" val="2246754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Volwaardig en zelfstandig zijn heel belangrijke kernbegrippen. Zelfstandig betekent dat je zo weinig mogelijk beroep moet doen op anderen. Ik denk dat het  bij veel mensen herkenbaar is dat het moeilijk is om je zelfstandig in de digitale wereld te begeven. </a:t>
            </a:r>
            <a:endParaRPr lang="nl-BE" dirty="0"/>
          </a:p>
        </p:txBody>
      </p:sp>
      <p:sp>
        <p:nvSpPr>
          <p:cNvPr id="4" name="Tijdelijke aanduiding voor dianummer 3"/>
          <p:cNvSpPr>
            <a:spLocks noGrp="1"/>
          </p:cNvSpPr>
          <p:nvPr>
            <p:ph type="sldNum" sz="quarter" idx="5"/>
          </p:nvPr>
        </p:nvSpPr>
        <p:spPr/>
        <p:txBody>
          <a:bodyPr/>
          <a:lstStyle/>
          <a:p>
            <a:fld id="{3C3614DC-DD9D-425A-8277-BE247FEA0213}" type="slidenum">
              <a:rPr lang="nl-NL" smtClean="0"/>
              <a:t>3</a:t>
            </a:fld>
            <a:endParaRPr lang="nl-NL"/>
          </a:p>
        </p:txBody>
      </p:sp>
    </p:spTree>
    <p:extLst>
      <p:ext uri="{BB962C8B-B14F-4D97-AF65-F5344CB8AC3E}">
        <p14:creationId xmlns:p14="http://schemas.microsoft.com/office/powerpoint/2010/main" val="1059342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aseline="0" dirty="0"/>
              <a:t>Beeld illustreert het tegengestelde van gelijkwaardigheid en onafhankelijkheid.</a:t>
            </a:r>
          </a:p>
        </p:txBody>
      </p:sp>
      <p:sp>
        <p:nvSpPr>
          <p:cNvPr id="4" name="Tijdelijke aanduiding voor dianummer 3"/>
          <p:cNvSpPr>
            <a:spLocks noGrp="1"/>
          </p:cNvSpPr>
          <p:nvPr>
            <p:ph type="sldNum" sz="quarter" idx="10"/>
          </p:nvPr>
        </p:nvSpPr>
        <p:spPr/>
        <p:txBody>
          <a:bodyPr/>
          <a:lstStyle/>
          <a:p>
            <a:fld id="{00241CD0-C53F-48C1-8D87-E1B79E93E994}" type="slidenum">
              <a:rPr lang="nl-NL" smtClean="0"/>
              <a:t>14</a:t>
            </a:fld>
            <a:endParaRPr lang="nl-NL"/>
          </a:p>
        </p:txBody>
      </p:sp>
    </p:spTree>
    <p:extLst>
      <p:ext uri="{BB962C8B-B14F-4D97-AF65-F5344CB8AC3E}">
        <p14:creationId xmlns:p14="http://schemas.microsoft.com/office/powerpoint/2010/main" val="987746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Integrale toegankelijkheid gaat ook over toegankelijkheid van dienstverlening en communicatie. </a:t>
            </a:r>
          </a:p>
        </p:txBody>
      </p:sp>
      <p:sp>
        <p:nvSpPr>
          <p:cNvPr id="4" name="Tijdelijke aanduiding voor dianummer 3"/>
          <p:cNvSpPr>
            <a:spLocks noGrp="1"/>
          </p:cNvSpPr>
          <p:nvPr>
            <p:ph type="sldNum" sz="quarter" idx="5"/>
          </p:nvPr>
        </p:nvSpPr>
        <p:spPr/>
        <p:txBody>
          <a:bodyPr/>
          <a:lstStyle/>
          <a:p>
            <a:fld id="{3C3614DC-DD9D-425A-8277-BE247FEA0213}" type="slidenum">
              <a:rPr lang="nl-NL" smtClean="0"/>
              <a:t>15</a:t>
            </a:fld>
            <a:endParaRPr lang="nl-NL"/>
          </a:p>
        </p:txBody>
      </p:sp>
    </p:spTree>
    <p:extLst>
      <p:ext uri="{BB962C8B-B14F-4D97-AF65-F5344CB8AC3E}">
        <p14:creationId xmlns:p14="http://schemas.microsoft.com/office/powerpoint/2010/main" val="3285217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Opstart van Inter: dialoog met gemeenten: schepenen, ambtenaren en adviesraden (ouderen en personen met een handicap): Hoe kan Inter gemeenten het best ondersteunen? Ontwikkeling van een label voor een toegankelijke gemeente? Als de ambitie hoog genoeg is, kan geen enkele gemeente zo’n label halen tijdens een legislatuur. Help ons op het traject ‘naar een toegankelijke gemeente’, help ons een sterk beleid ontwikkelen. Samen met vijf gemeenten, </a:t>
            </a:r>
            <a:r>
              <a:rPr lang="nl-BE" dirty="0" err="1"/>
              <a:t>oa</a:t>
            </a:r>
            <a:r>
              <a:rPr lang="nl-BE" dirty="0"/>
              <a:t> Beringen hebben we in kaart gebracht  wat allemaal bijdraagt tot dat beleid.</a:t>
            </a:r>
          </a:p>
        </p:txBody>
      </p:sp>
      <p:sp>
        <p:nvSpPr>
          <p:cNvPr id="4" name="Tijdelijke aanduiding voor dianummer 3"/>
          <p:cNvSpPr>
            <a:spLocks noGrp="1"/>
          </p:cNvSpPr>
          <p:nvPr>
            <p:ph type="sldNum" sz="quarter" idx="5"/>
          </p:nvPr>
        </p:nvSpPr>
        <p:spPr/>
        <p:txBody>
          <a:bodyPr/>
          <a:lstStyle/>
          <a:p>
            <a:fld id="{3C3614DC-DD9D-425A-8277-BE247FEA0213}" type="slidenum">
              <a:rPr lang="nl-NL" smtClean="0"/>
              <a:t>16</a:t>
            </a:fld>
            <a:endParaRPr lang="nl-NL"/>
          </a:p>
        </p:txBody>
      </p:sp>
    </p:spTree>
    <p:extLst>
      <p:ext uri="{BB962C8B-B14F-4D97-AF65-F5344CB8AC3E}">
        <p14:creationId xmlns:p14="http://schemas.microsoft.com/office/powerpoint/2010/main" val="2358988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Ideale plaatje, geen enkele gemeente voldoet hier al aan</a:t>
            </a:r>
            <a:endParaRPr lang="nl-BE" dirty="0"/>
          </a:p>
        </p:txBody>
      </p:sp>
      <p:sp>
        <p:nvSpPr>
          <p:cNvPr id="4" name="Tijdelijke aanduiding voor dianummer 3"/>
          <p:cNvSpPr>
            <a:spLocks noGrp="1"/>
          </p:cNvSpPr>
          <p:nvPr>
            <p:ph type="sldNum" sz="quarter" idx="5"/>
          </p:nvPr>
        </p:nvSpPr>
        <p:spPr/>
        <p:txBody>
          <a:bodyPr/>
          <a:lstStyle/>
          <a:p>
            <a:fld id="{3C3614DC-DD9D-425A-8277-BE247FEA0213}" type="slidenum">
              <a:rPr lang="nl-NL" smtClean="0"/>
              <a:t>17</a:t>
            </a:fld>
            <a:endParaRPr lang="nl-NL"/>
          </a:p>
        </p:txBody>
      </p:sp>
    </p:spTree>
    <p:extLst>
      <p:ext uri="{BB962C8B-B14F-4D97-AF65-F5344CB8AC3E}">
        <p14:creationId xmlns:p14="http://schemas.microsoft.com/office/powerpoint/2010/main" val="3351267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Leden van de adviesraad staan heel bewust in het blokje medewerkers, niet als onbetaald personeel, maar wel om te benadrukken dat zij een heel actieve rol te spelen hebben in het toegankelijkheidsbeleid. </a:t>
            </a:r>
            <a:endParaRPr lang="nl-BE" dirty="0"/>
          </a:p>
        </p:txBody>
      </p:sp>
      <p:sp>
        <p:nvSpPr>
          <p:cNvPr id="4" name="Tijdelijke aanduiding voor dianummer 3"/>
          <p:cNvSpPr>
            <a:spLocks noGrp="1"/>
          </p:cNvSpPr>
          <p:nvPr>
            <p:ph type="sldNum" sz="quarter" idx="5"/>
          </p:nvPr>
        </p:nvSpPr>
        <p:spPr/>
        <p:txBody>
          <a:bodyPr/>
          <a:lstStyle/>
          <a:p>
            <a:fld id="{3C3614DC-DD9D-425A-8277-BE247FEA0213}" type="slidenum">
              <a:rPr lang="nl-NL" smtClean="0"/>
              <a:t>19</a:t>
            </a:fld>
            <a:endParaRPr lang="nl-NL"/>
          </a:p>
        </p:txBody>
      </p:sp>
    </p:spTree>
    <p:extLst>
      <p:ext uri="{BB962C8B-B14F-4D97-AF65-F5344CB8AC3E}">
        <p14:creationId xmlns:p14="http://schemas.microsoft.com/office/powerpoint/2010/main" val="1957874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Eerste jaar na de verkiezingen werken de gemeenten aan een strategisch meerjarenplan. Het is de bedoeling dat inwoners en adviesraden hierbij geconsulteerd worden. Werk hieraan mee!</a:t>
            </a:r>
            <a:endParaRPr lang="nl-BE" dirty="0"/>
          </a:p>
          <a:p>
            <a:endParaRPr lang="nl-BE" dirty="0"/>
          </a:p>
        </p:txBody>
      </p:sp>
      <p:sp>
        <p:nvSpPr>
          <p:cNvPr id="4" name="Tijdelijke aanduiding voor dianummer 3"/>
          <p:cNvSpPr>
            <a:spLocks noGrp="1"/>
          </p:cNvSpPr>
          <p:nvPr>
            <p:ph type="sldNum" sz="quarter" idx="5"/>
          </p:nvPr>
        </p:nvSpPr>
        <p:spPr/>
        <p:txBody>
          <a:bodyPr/>
          <a:lstStyle/>
          <a:p>
            <a:fld id="{3C3614DC-DD9D-425A-8277-BE247FEA0213}" type="slidenum">
              <a:rPr lang="nl-NL" smtClean="0"/>
              <a:t>20</a:t>
            </a:fld>
            <a:endParaRPr lang="nl-NL"/>
          </a:p>
        </p:txBody>
      </p:sp>
    </p:spTree>
    <p:extLst>
      <p:ext uri="{BB962C8B-B14F-4D97-AF65-F5344CB8AC3E}">
        <p14:creationId xmlns:p14="http://schemas.microsoft.com/office/powerpoint/2010/main" val="24499919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Experten: zoals VVSG, mediawijs, Inter…). Maak ‘slapende convenanten’ wakker</a:t>
            </a:r>
            <a:endParaRPr lang="nl-BE" dirty="0"/>
          </a:p>
          <a:p>
            <a:r>
              <a:rPr lang="nl-BE" dirty="0"/>
              <a:t>Subsidiemogelijkheden later toegelicht door Joke van VVSG</a:t>
            </a:r>
          </a:p>
          <a:p>
            <a:endParaRPr lang="nl-BE" dirty="0"/>
          </a:p>
          <a:p>
            <a:pPr marL="457200" indent="-457200">
              <a:buFontTx/>
              <a:buChar char="-"/>
            </a:pPr>
            <a:r>
              <a:rPr lang="nl-BE" dirty="0"/>
              <a:t>Samenwerking met organisaties: </a:t>
            </a:r>
            <a:r>
              <a:rPr lang="nl-BE" b="0" dirty="0"/>
              <a:t>openbare computerruimtes of </a:t>
            </a:r>
            <a:r>
              <a:rPr lang="nl-BE" b="0" dirty="0" err="1"/>
              <a:t>digipunten</a:t>
            </a:r>
            <a:r>
              <a:rPr lang="nl-BE" b="0" dirty="0"/>
              <a:t> </a:t>
            </a:r>
            <a:r>
              <a:rPr lang="nl-BE" b="0" dirty="0" err="1"/>
              <a:t>bvb</a:t>
            </a:r>
            <a:r>
              <a:rPr lang="nl-BE" b="0" dirty="0"/>
              <a:t>. in woonzorgcentrum, ziekenhuis, buurtwinkel,… samenwerking met scholen voor opleiding,…</a:t>
            </a:r>
          </a:p>
          <a:p>
            <a:endParaRPr lang="nl-BE" dirty="0"/>
          </a:p>
        </p:txBody>
      </p:sp>
      <p:sp>
        <p:nvSpPr>
          <p:cNvPr id="4" name="Tijdelijke aanduiding voor dianummer 3"/>
          <p:cNvSpPr>
            <a:spLocks noGrp="1"/>
          </p:cNvSpPr>
          <p:nvPr>
            <p:ph type="sldNum" sz="quarter" idx="5"/>
          </p:nvPr>
        </p:nvSpPr>
        <p:spPr/>
        <p:txBody>
          <a:bodyPr/>
          <a:lstStyle/>
          <a:p>
            <a:fld id="{3C3614DC-DD9D-425A-8277-BE247FEA0213}" type="slidenum">
              <a:rPr lang="nl-NL" smtClean="0"/>
              <a:t>21</a:t>
            </a:fld>
            <a:endParaRPr lang="nl-NL"/>
          </a:p>
        </p:txBody>
      </p:sp>
    </p:spTree>
    <p:extLst>
      <p:ext uri="{BB962C8B-B14F-4D97-AF65-F5344CB8AC3E}">
        <p14:creationId xmlns:p14="http://schemas.microsoft.com/office/powerpoint/2010/main" val="34718277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Ouderenbehoeftenonderzoek: tevredenheid over dienstverlening, bekijk de resultaten</a:t>
            </a:r>
          </a:p>
        </p:txBody>
      </p:sp>
      <p:sp>
        <p:nvSpPr>
          <p:cNvPr id="4" name="Tijdelijke aanduiding voor dianummer 3"/>
          <p:cNvSpPr>
            <a:spLocks noGrp="1"/>
          </p:cNvSpPr>
          <p:nvPr>
            <p:ph type="sldNum" sz="quarter" idx="5"/>
          </p:nvPr>
        </p:nvSpPr>
        <p:spPr/>
        <p:txBody>
          <a:bodyPr/>
          <a:lstStyle/>
          <a:p>
            <a:fld id="{3C3614DC-DD9D-425A-8277-BE247FEA0213}" type="slidenum">
              <a:rPr lang="nl-NL" smtClean="0"/>
              <a:t>22</a:t>
            </a:fld>
            <a:endParaRPr lang="nl-NL"/>
          </a:p>
        </p:txBody>
      </p:sp>
    </p:spTree>
    <p:extLst>
      <p:ext uri="{BB962C8B-B14F-4D97-AF65-F5344CB8AC3E}">
        <p14:creationId xmlns:p14="http://schemas.microsoft.com/office/powerpoint/2010/main" val="38308618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cs typeface="Calibri"/>
              </a:rPr>
              <a:t>Vorming, bv. klantvriendelijk onthaal van inwoners, aandacht voor burgers die moeite hebben met digitale toepassingen. Gebruik van klare taal, pictogrammen,…</a:t>
            </a:r>
          </a:p>
          <a:p>
            <a:r>
              <a:rPr lang="nl-BE" dirty="0">
                <a:cs typeface="Calibri"/>
              </a:rPr>
              <a:t>Probeersessies: ook door dove, blinde inwoners</a:t>
            </a:r>
          </a:p>
          <a:p>
            <a:r>
              <a:rPr lang="nl-BE" dirty="0">
                <a:cs typeface="Calibri"/>
              </a:rPr>
              <a:t>Nieuwe website: Europese normen rond digitale toegankelijkheid: ook aandacht voor dove, blinde websitegebruikers. </a:t>
            </a:r>
            <a:endParaRPr lang="nl-BE" dirty="0"/>
          </a:p>
        </p:txBody>
      </p:sp>
      <p:sp>
        <p:nvSpPr>
          <p:cNvPr id="4" name="Tijdelijke aanduiding voor dianummer 3"/>
          <p:cNvSpPr>
            <a:spLocks noGrp="1"/>
          </p:cNvSpPr>
          <p:nvPr>
            <p:ph type="sldNum" sz="quarter" idx="5"/>
          </p:nvPr>
        </p:nvSpPr>
        <p:spPr/>
        <p:txBody>
          <a:bodyPr/>
          <a:lstStyle/>
          <a:p>
            <a:fld id="{3C3614DC-DD9D-425A-8277-BE247FEA0213}" type="slidenum">
              <a:rPr lang="nl-NL" smtClean="0"/>
              <a:t>23</a:t>
            </a:fld>
            <a:endParaRPr lang="nl-NL"/>
          </a:p>
        </p:txBody>
      </p:sp>
    </p:spTree>
    <p:extLst>
      <p:ext uri="{BB962C8B-B14F-4D97-AF65-F5344CB8AC3E}">
        <p14:creationId xmlns:p14="http://schemas.microsoft.com/office/powerpoint/2010/main" val="14000316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3C3614DC-DD9D-425A-8277-BE247FEA0213}" type="slidenum">
              <a:rPr lang="nl-NL" smtClean="0"/>
              <a:t>24</a:t>
            </a:fld>
            <a:endParaRPr lang="nl-NL"/>
          </a:p>
        </p:txBody>
      </p:sp>
    </p:spTree>
    <p:extLst>
      <p:ext uri="{BB962C8B-B14F-4D97-AF65-F5344CB8AC3E}">
        <p14:creationId xmlns:p14="http://schemas.microsoft.com/office/powerpoint/2010/main" val="2117112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dirty="0"/>
              <a:t>Vlaams agentschap, fusie van een aantal vzw’s, toegankelijkheidsbureau in Limburg</a:t>
            </a:r>
          </a:p>
          <a:p>
            <a:r>
              <a:rPr lang="nl-NL" dirty="0"/>
              <a:t>De hoofdzetel van Inter is in Hasselt</a:t>
            </a:r>
            <a:endParaRPr lang="nl-BE" dirty="0"/>
          </a:p>
        </p:txBody>
      </p:sp>
      <p:sp>
        <p:nvSpPr>
          <p:cNvPr id="4" name="Tijdelijke aanduiding voor dianummer 3"/>
          <p:cNvSpPr>
            <a:spLocks noGrp="1"/>
          </p:cNvSpPr>
          <p:nvPr>
            <p:ph type="sldNum" sz="quarter" idx="5"/>
          </p:nvPr>
        </p:nvSpPr>
        <p:spPr/>
        <p:txBody>
          <a:bodyPr/>
          <a:lstStyle/>
          <a:p>
            <a:fld id="{3C3614DC-DD9D-425A-8277-BE247FEA0213}" type="slidenum">
              <a:rPr lang="nl-NL" smtClean="0"/>
              <a:t>4</a:t>
            </a:fld>
            <a:endParaRPr lang="nl-NL"/>
          </a:p>
        </p:txBody>
      </p:sp>
    </p:spTree>
    <p:extLst>
      <p:ext uri="{BB962C8B-B14F-4D97-AF65-F5344CB8AC3E}">
        <p14:creationId xmlns:p14="http://schemas.microsoft.com/office/powerpoint/2010/main" val="1277252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3C3614DC-DD9D-425A-8277-BE247FEA0213}" type="slidenum">
              <a:rPr lang="nl-NL" smtClean="0"/>
              <a:t>6</a:t>
            </a:fld>
            <a:endParaRPr lang="nl-NL"/>
          </a:p>
        </p:txBody>
      </p:sp>
    </p:spTree>
    <p:extLst>
      <p:ext uri="{BB962C8B-B14F-4D97-AF65-F5344CB8AC3E}">
        <p14:creationId xmlns:p14="http://schemas.microsoft.com/office/powerpoint/2010/main" val="3302559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69888" y="1254125"/>
            <a:ext cx="5954712" cy="3349625"/>
          </a:xfrm>
        </p:spPr>
      </p:sp>
      <p:sp>
        <p:nvSpPr>
          <p:cNvPr id="3" name="Tijdelijke aanduiding voor notities 2"/>
          <p:cNvSpPr>
            <a:spLocks noGrp="1"/>
          </p:cNvSpPr>
          <p:nvPr>
            <p:ph type="body" idx="1"/>
          </p:nvPr>
        </p:nvSpPr>
        <p:spPr/>
        <p:txBody>
          <a:bodyPr/>
          <a:lstStyle/>
          <a:p>
            <a:r>
              <a:rPr lang="nl-NL" dirty="0"/>
              <a:t>Onze leefomgeving bestaat uit verschillende onderdelen. Denk aan gebouwen, buitenomgeving, gebruiksvoorwerpen, voertuigen, dienstverlening, evenementen of informatie.</a:t>
            </a:r>
          </a:p>
          <a:p>
            <a:r>
              <a:rPr lang="nl-NL" dirty="0"/>
              <a:t>Toets</a:t>
            </a:r>
            <a:r>
              <a:rPr lang="nl-NL" baseline="0" dirty="0"/>
              <a:t> de omgeving af aan de 6 B’s om te weten of die omgeving toegankelijk is. En dat kan je door volgende vragen te stellen.</a:t>
            </a:r>
          </a:p>
          <a:p>
            <a:pPr marL="171450" indent="-171450">
              <a:buFontTx/>
              <a:buChar char="-"/>
            </a:pPr>
            <a:r>
              <a:rPr lang="nl-NL" baseline="0" dirty="0"/>
              <a:t>Is het bereikbaar? Kan iedereen er geraken? Zonder drempels of omwegen? Heb je toegang tot internet, tot computer, smartphone</a:t>
            </a:r>
          </a:p>
          <a:p>
            <a:pPr marL="171450" indent="-171450">
              <a:buFontTx/>
              <a:buChar char="-"/>
            </a:pPr>
            <a:r>
              <a:rPr lang="nl-NL" baseline="0" dirty="0"/>
              <a:t>Is het bruikbaar? Kunnen mensen doen wat ze van plan zijn? Kan je weg met een digitaal formulier, beschik je over de nodige kennis en vaardigheden?</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nl-NL" baseline="0" dirty="0"/>
              <a:t>Is het </a:t>
            </a:r>
            <a:r>
              <a:rPr lang="nl-NL" baseline="0" dirty="0" err="1"/>
              <a:t>betreedbaar</a:t>
            </a:r>
            <a:r>
              <a:rPr lang="nl-NL" baseline="0" dirty="0"/>
              <a:t>? Kan iedereen binnen? Ook als je geen trappen kan nemen? Geraak je als je minder mobiel bent gemakkelijk binnen in de </a:t>
            </a:r>
            <a:r>
              <a:rPr lang="nl-NL" baseline="0" dirty="0" err="1"/>
              <a:t>digibank</a:t>
            </a:r>
            <a:r>
              <a:rPr lang="nl-NL" baseline="0" dirty="0"/>
              <a:t> of het </a:t>
            </a:r>
            <a:r>
              <a:rPr lang="nl-NL" baseline="0" dirty="0" err="1"/>
              <a:t>digipunt</a:t>
            </a:r>
            <a:r>
              <a:rPr lang="nl-NL" baseline="0" dirty="0"/>
              <a:t> in de gemeente?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nl-NL" baseline="0" dirty="0"/>
              <a:t>Is het bekend? Als je de website van de gemeente bezoekt, vind je dan gemakkelijk de informatie terug die je zoekt? </a:t>
            </a:r>
            <a:endParaRPr lang="nl-NL" dirty="0"/>
          </a:p>
          <a:p>
            <a:pPr marL="171450" indent="-171450">
              <a:buFontTx/>
              <a:buChar char="-"/>
            </a:pPr>
            <a:r>
              <a:rPr lang="nl-NL" baseline="0" dirty="0"/>
              <a:t>Is het begrijpelijk? Begrijpt iedereen alle informatie? Ook zonder lange studies? Gebruikt de gemeente op hun website goed begrijpbare taal?</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nl-NL" baseline="0" dirty="0"/>
              <a:t>Is het beschikbaar? Is het er als mensen het nodig hebben? </a:t>
            </a:r>
            <a:r>
              <a:rPr lang="nl-NL" dirty="0"/>
              <a:t>Zijn er alternatieven voor wie geen weg kan met digitale toepassingen? </a:t>
            </a:r>
            <a:endParaRPr lang="nl-NL" baseline="0" dirty="0"/>
          </a:p>
          <a:p>
            <a:pPr marL="0" indent="0">
              <a:buFontTx/>
              <a:buNone/>
            </a:pPr>
            <a:r>
              <a:rPr lang="nl-NL" baseline="0" dirty="0"/>
              <a:t>Betaalbaarheid is voor mensen ook belangrijk.  Er zijn ook financiële drempels, bv. om een computercursus te betalen. Betaalbare en kwaliteitsvolle toegang tot hardware, software en internet is een basisvoorwaarde zodat iedereen digitaal mee kan.</a:t>
            </a:r>
          </a:p>
        </p:txBody>
      </p:sp>
      <p:sp>
        <p:nvSpPr>
          <p:cNvPr id="4" name="Tijdelijke aanduiding voor dianummer 3"/>
          <p:cNvSpPr>
            <a:spLocks noGrp="1"/>
          </p:cNvSpPr>
          <p:nvPr>
            <p:ph type="sldNum" sz="quarter" idx="10"/>
          </p:nvPr>
        </p:nvSpPr>
        <p:spPr/>
        <p:txBody>
          <a:bodyPr/>
          <a:lstStyle/>
          <a:p>
            <a:fld id="{3C3614DC-DD9D-425A-8277-BE247FEA0213}" type="slidenum">
              <a:rPr lang="nl-NL" smtClean="0"/>
              <a:t>7</a:t>
            </a:fld>
            <a:endParaRPr lang="nl-NL"/>
          </a:p>
        </p:txBody>
      </p:sp>
    </p:spTree>
    <p:extLst>
      <p:ext uri="{BB962C8B-B14F-4D97-AF65-F5344CB8AC3E}">
        <p14:creationId xmlns:p14="http://schemas.microsoft.com/office/powerpoint/2010/main" val="2137145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Toegang tot digitale dienstverlening en informatie is zo’n schakel. Als een dienstverlening enkel digitaal aangeboden wordt, je wil je </a:t>
            </a:r>
            <a:r>
              <a:rPr lang="nl-NL" dirty="0" err="1"/>
              <a:t>bvb</a:t>
            </a:r>
            <a:r>
              <a:rPr lang="nl-NL" dirty="0"/>
              <a:t>. inschrijven voor een gidsbeurt en dit kan enkel digitaal. Wie digitaal niet mee is wordt uitgesloten van deze activiteit, of is afhankelijk van anderen om inschrijving te regelen. </a:t>
            </a:r>
            <a:endParaRPr lang="nl-BE" dirty="0"/>
          </a:p>
        </p:txBody>
      </p:sp>
      <p:sp>
        <p:nvSpPr>
          <p:cNvPr id="4" name="Tijdelijke aanduiding voor dianummer 3"/>
          <p:cNvSpPr>
            <a:spLocks noGrp="1"/>
          </p:cNvSpPr>
          <p:nvPr>
            <p:ph type="sldNum" sz="quarter" idx="5"/>
          </p:nvPr>
        </p:nvSpPr>
        <p:spPr/>
        <p:txBody>
          <a:bodyPr/>
          <a:lstStyle/>
          <a:p>
            <a:fld id="{3C3614DC-DD9D-425A-8277-BE247FEA0213}" type="slidenum">
              <a:rPr lang="nl-NL" smtClean="0"/>
              <a:t>8</a:t>
            </a:fld>
            <a:endParaRPr lang="nl-NL"/>
          </a:p>
        </p:txBody>
      </p:sp>
    </p:spTree>
    <p:extLst>
      <p:ext uri="{BB962C8B-B14F-4D97-AF65-F5344CB8AC3E}">
        <p14:creationId xmlns:p14="http://schemas.microsoft.com/office/powerpoint/2010/main" val="363528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Website </a:t>
            </a:r>
            <a:r>
              <a:rPr lang="nl-NL" dirty="0" err="1"/>
              <a:t>universal</a:t>
            </a:r>
            <a:r>
              <a:rPr lang="nl-NL" dirty="0"/>
              <a:t> design ontwerpen: extra aandacht voor blinde of slechtziende, dove gebruikers, ouderen met een andere moedertaal of die Vlaamse gebarentaal als moedertaal hebben. </a:t>
            </a:r>
            <a:endParaRPr lang="nl-BE" dirty="0"/>
          </a:p>
        </p:txBody>
      </p:sp>
      <p:sp>
        <p:nvSpPr>
          <p:cNvPr id="4" name="Tijdelijke aanduiding voor dianummer 3"/>
          <p:cNvSpPr>
            <a:spLocks noGrp="1"/>
          </p:cNvSpPr>
          <p:nvPr>
            <p:ph type="sldNum" sz="quarter" idx="5"/>
          </p:nvPr>
        </p:nvSpPr>
        <p:spPr/>
        <p:txBody>
          <a:bodyPr/>
          <a:lstStyle/>
          <a:p>
            <a:fld id="{3C3614DC-DD9D-425A-8277-BE247FEA0213}" type="slidenum">
              <a:rPr lang="nl-NL" smtClean="0"/>
              <a:t>9</a:t>
            </a:fld>
            <a:endParaRPr lang="nl-NL"/>
          </a:p>
        </p:txBody>
      </p:sp>
    </p:spTree>
    <p:extLst>
      <p:ext uri="{BB962C8B-B14F-4D97-AF65-F5344CB8AC3E}">
        <p14:creationId xmlns:p14="http://schemas.microsoft.com/office/powerpoint/2010/main" val="3396444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3C3614DC-DD9D-425A-8277-BE247FEA0213}" type="slidenum">
              <a:rPr lang="nl-NL" smtClean="0"/>
              <a:t>11</a:t>
            </a:fld>
            <a:endParaRPr lang="nl-NL"/>
          </a:p>
        </p:txBody>
      </p:sp>
    </p:spTree>
    <p:extLst>
      <p:ext uri="{BB962C8B-B14F-4D97-AF65-F5344CB8AC3E}">
        <p14:creationId xmlns:p14="http://schemas.microsoft.com/office/powerpoint/2010/main" val="1080425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Volwaardig en zelfstandig zijn heel belangrijke kernbegrippen. Zelfstandig betekent dat je zo weinig mogelijk beroep moet doen op anderen. Ik denk dat het  bij veel mensen herkenbaar is dat het moeilijk is om je zelfstandig in de digitale wereld te begeven. </a:t>
            </a:r>
            <a:endParaRPr lang="nl-BE" dirty="0"/>
          </a:p>
        </p:txBody>
      </p:sp>
      <p:sp>
        <p:nvSpPr>
          <p:cNvPr id="4" name="Tijdelijke aanduiding voor dianummer 3"/>
          <p:cNvSpPr>
            <a:spLocks noGrp="1"/>
          </p:cNvSpPr>
          <p:nvPr>
            <p:ph type="sldNum" sz="quarter" idx="5"/>
          </p:nvPr>
        </p:nvSpPr>
        <p:spPr/>
        <p:txBody>
          <a:bodyPr/>
          <a:lstStyle/>
          <a:p>
            <a:fld id="{3C3614DC-DD9D-425A-8277-BE247FEA0213}" type="slidenum">
              <a:rPr lang="nl-NL" smtClean="0"/>
              <a:t>12</a:t>
            </a:fld>
            <a:endParaRPr lang="nl-NL"/>
          </a:p>
        </p:txBody>
      </p:sp>
    </p:spTree>
    <p:extLst>
      <p:ext uri="{BB962C8B-B14F-4D97-AF65-F5344CB8AC3E}">
        <p14:creationId xmlns:p14="http://schemas.microsoft.com/office/powerpoint/2010/main" val="4236850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Nog werk aan de winkel</a:t>
            </a:r>
          </a:p>
        </p:txBody>
      </p:sp>
      <p:sp>
        <p:nvSpPr>
          <p:cNvPr id="4" name="Tijdelijke aanduiding voor dianummer 3"/>
          <p:cNvSpPr>
            <a:spLocks noGrp="1"/>
          </p:cNvSpPr>
          <p:nvPr>
            <p:ph type="sldNum" sz="quarter" idx="10"/>
          </p:nvPr>
        </p:nvSpPr>
        <p:spPr/>
        <p:txBody>
          <a:bodyPr/>
          <a:lstStyle/>
          <a:p>
            <a:fld id="{00241CD0-C53F-48C1-8D87-E1B79E93E994}" type="slidenum">
              <a:rPr lang="nl-NL" smtClean="0"/>
              <a:t>13</a:t>
            </a:fld>
            <a:endParaRPr lang="nl-NL"/>
          </a:p>
        </p:txBody>
      </p:sp>
    </p:spTree>
    <p:extLst>
      <p:ext uri="{BB962C8B-B14F-4D97-AF65-F5344CB8AC3E}">
        <p14:creationId xmlns:p14="http://schemas.microsoft.com/office/powerpoint/2010/main" val="8208451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pic>
        <p:nvPicPr>
          <p:cNvPr id="5" name="Afbeelding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91997" y="295384"/>
            <a:ext cx="9912955" cy="6267231"/>
          </a:xfrm>
          <a:prstGeom prst="rect">
            <a:avLst/>
          </a:prstGeom>
        </p:spPr>
      </p:pic>
      <p:sp>
        <p:nvSpPr>
          <p:cNvPr id="2" name="Titel 1"/>
          <p:cNvSpPr>
            <a:spLocks noGrp="1"/>
          </p:cNvSpPr>
          <p:nvPr>
            <p:ph type="ctrTitle"/>
          </p:nvPr>
        </p:nvSpPr>
        <p:spPr>
          <a:xfrm>
            <a:off x="5328069" y="2104574"/>
            <a:ext cx="5088000" cy="2484000"/>
          </a:xfrm>
        </p:spPr>
        <p:txBody>
          <a:bodyPr anchor="t" anchorCtr="0">
            <a:noAutofit/>
          </a:bodyPr>
          <a:lstStyle>
            <a:lvl1pPr algn="l">
              <a:lnSpc>
                <a:spcPts val="5400"/>
              </a:lnSpc>
              <a:defRPr sz="5400">
                <a:solidFill>
                  <a:schemeClr val="bg1"/>
                </a:solidFill>
                <a:latin typeface="+mj-lt"/>
              </a:defRPr>
            </a:lvl1pPr>
          </a:lstStyle>
          <a:p>
            <a:r>
              <a:rPr lang="nl-NL"/>
              <a:t>Klik om stijl te bewerken</a:t>
            </a:r>
            <a:endParaRPr lang="nl-BE" dirty="0"/>
          </a:p>
        </p:txBody>
      </p:sp>
      <p:sp>
        <p:nvSpPr>
          <p:cNvPr id="3" name="Ondertitel 2"/>
          <p:cNvSpPr>
            <a:spLocks noGrp="1"/>
          </p:cNvSpPr>
          <p:nvPr>
            <p:ph type="subTitle" idx="1"/>
          </p:nvPr>
        </p:nvSpPr>
        <p:spPr>
          <a:xfrm>
            <a:off x="5334443" y="4631622"/>
            <a:ext cx="5088000" cy="1224000"/>
          </a:xfrm>
          <a:prstGeom prst="rect">
            <a:avLst/>
          </a:prstGeom>
        </p:spPr>
        <p:txBody>
          <a:bodyPr bIns="0">
            <a:noAutofit/>
          </a:bodyPr>
          <a:lstStyle>
            <a:lvl1pPr marL="0" indent="0" algn="l">
              <a:lnSpc>
                <a:spcPts val="1760"/>
              </a:lnSpc>
              <a:spcBef>
                <a:spcPts val="0"/>
              </a:spcBef>
              <a:buNone/>
              <a:defRPr sz="20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dirty="0"/>
          </a:p>
        </p:txBody>
      </p:sp>
      <p:pic>
        <p:nvPicPr>
          <p:cNvPr id="15" name="Picture 9" descr="Logo Inter - Agentschap Toegankelijk Vlaanderen"/>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7484" y="6030047"/>
            <a:ext cx="324072" cy="515822"/>
          </a:xfrm>
          <a:prstGeom prst="rect">
            <a:avLst/>
          </a:prstGeom>
        </p:spPr>
      </p:pic>
      <p:pic>
        <p:nvPicPr>
          <p:cNvPr id="4" name="Afbeelding 3" descr="Logo Inter - #IedereenOveral"/>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344" y="61375"/>
            <a:ext cx="2160000" cy="1080000"/>
          </a:xfrm>
          <a:prstGeom prst="rect">
            <a:avLst/>
          </a:prstGeom>
        </p:spPr>
      </p:pic>
    </p:spTree>
    <p:extLst>
      <p:ext uri="{BB962C8B-B14F-4D97-AF65-F5344CB8AC3E}">
        <p14:creationId xmlns:p14="http://schemas.microsoft.com/office/powerpoint/2010/main" val="1277653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Sectiedia">
    <p:spTree>
      <p:nvGrpSpPr>
        <p:cNvPr id="1" name=""/>
        <p:cNvGrpSpPr/>
        <p:nvPr/>
      </p:nvGrpSpPr>
      <p:grpSpPr>
        <a:xfrm>
          <a:off x="0" y="0"/>
          <a:ext cx="0" cy="0"/>
          <a:chOff x="0" y="0"/>
          <a:chExt cx="0" cy="0"/>
        </a:xfrm>
      </p:grpSpPr>
      <p:pic>
        <p:nvPicPr>
          <p:cNvPr id="7" name="Afbeelding 6" descr="Logo Inter - #IedereenOveral"/>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8829" y="36576"/>
            <a:ext cx="2160000" cy="1080000"/>
          </a:xfrm>
          <a:prstGeom prst="rect">
            <a:avLst/>
          </a:prstGeom>
        </p:spPr>
      </p:pic>
      <p:pic>
        <p:nvPicPr>
          <p:cNvPr id="9" name="Afbeelding 8"/>
          <p:cNvPicPr>
            <a:picLocks noChangeAspect="1"/>
          </p:cNvPicPr>
          <p:nvPr userDrawn="1"/>
        </p:nvPicPr>
        <p:blipFill rotWithShape="1">
          <a:blip r:embed="rId3">
            <a:extLst>
              <a:ext uri="{28A0092B-C50C-407E-A947-70E740481C1C}">
                <a14:useLocalDpi xmlns:a14="http://schemas.microsoft.com/office/drawing/2010/main" val="0"/>
              </a:ext>
            </a:extLst>
          </a:blip>
          <a:srcRect r="14094"/>
          <a:stretch/>
        </p:blipFill>
        <p:spPr>
          <a:xfrm flipH="1">
            <a:off x="384002" y="284770"/>
            <a:ext cx="8515782" cy="6267231"/>
          </a:xfrm>
          <a:prstGeom prst="rect">
            <a:avLst/>
          </a:prstGeom>
        </p:spPr>
      </p:pic>
      <p:sp>
        <p:nvSpPr>
          <p:cNvPr id="2" name="Titel 1"/>
          <p:cNvSpPr>
            <a:spLocks noGrp="1"/>
          </p:cNvSpPr>
          <p:nvPr>
            <p:ph type="ctrTitle"/>
          </p:nvPr>
        </p:nvSpPr>
        <p:spPr>
          <a:xfrm>
            <a:off x="1776000" y="2556000"/>
            <a:ext cx="5088000" cy="1943998"/>
          </a:xfrm>
        </p:spPr>
        <p:txBody>
          <a:bodyPr wrap="square" anchor="t" anchorCtr="0">
            <a:noAutofit/>
          </a:bodyPr>
          <a:lstStyle>
            <a:lvl1pPr algn="l">
              <a:lnSpc>
                <a:spcPts val="5200"/>
              </a:lnSpc>
              <a:defRPr sz="5200" b="1" i="0">
                <a:solidFill>
                  <a:schemeClr val="bg1"/>
                </a:solidFill>
                <a:latin typeface="+mj-lt"/>
                <a:cs typeface="FlandersArtSans-Bold" panose="00000800000000000000" pitchFamily="2" charset="0"/>
              </a:defRPr>
            </a:lvl1pPr>
          </a:lstStyle>
          <a:p>
            <a:r>
              <a:rPr lang="nl-NL"/>
              <a:t>Klik om stijl te bewerken</a:t>
            </a:r>
            <a:endParaRPr lang="nl-BE" dirty="0"/>
          </a:p>
        </p:txBody>
      </p:sp>
      <p:sp>
        <p:nvSpPr>
          <p:cNvPr id="3" name="Ondertitel 2"/>
          <p:cNvSpPr>
            <a:spLocks noGrp="1"/>
          </p:cNvSpPr>
          <p:nvPr>
            <p:ph type="subTitle" idx="1"/>
          </p:nvPr>
        </p:nvSpPr>
        <p:spPr>
          <a:xfrm>
            <a:off x="1778103" y="4650972"/>
            <a:ext cx="5088000" cy="1224000"/>
          </a:xfrm>
          <a:prstGeom prst="rect">
            <a:avLst/>
          </a:prstGeom>
        </p:spPr>
        <p:txBody>
          <a:bodyPr bIns="0">
            <a:noAutofit/>
          </a:bodyPr>
          <a:lstStyle>
            <a:lvl1pPr marL="0" indent="0" algn="l">
              <a:lnSpc>
                <a:spcPts val="1760"/>
              </a:lnSpc>
              <a:buNone/>
              <a:defRPr sz="2000" b="1">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dirty="0"/>
          </a:p>
        </p:txBody>
      </p:sp>
      <p:pic>
        <p:nvPicPr>
          <p:cNvPr id="15" name="Picture 9" descr="logo Inter - Agentschap Toegankelijk Vlaanderen"/>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531553" y="6015530"/>
            <a:ext cx="324072" cy="515822"/>
          </a:xfrm>
          <a:prstGeom prst="rect">
            <a:avLst/>
          </a:prstGeom>
        </p:spPr>
      </p:pic>
    </p:spTree>
    <p:extLst>
      <p:ext uri="{BB962C8B-B14F-4D97-AF65-F5344CB8AC3E}">
        <p14:creationId xmlns:p14="http://schemas.microsoft.com/office/powerpoint/2010/main" val="2953078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ontact">
    <p:spTree>
      <p:nvGrpSpPr>
        <p:cNvPr id="1" name=""/>
        <p:cNvGrpSpPr/>
        <p:nvPr/>
      </p:nvGrpSpPr>
      <p:grpSpPr>
        <a:xfrm>
          <a:off x="0" y="0"/>
          <a:ext cx="0" cy="0"/>
          <a:chOff x="0" y="0"/>
          <a:chExt cx="0" cy="0"/>
        </a:xfrm>
      </p:grpSpPr>
      <p:pic>
        <p:nvPicPr>
          <p:cNvPr id="6" name="Afbeelding 5" descr="Logo Inter - #IedereenOveral"/>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152" y="73567"/>
            <a:ext cx="2160000" cy="1080000"/>
          </a:xfrm>
          <a:prstGeom prst="rect">
            <a:avLst/>
          </a:prstGeom>
        </p:spPr>
      </p:pic>
      <p:pic>
        <p:nvPicPr>
          <p:cNvPr id="9" name="Afbeelding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91997" y="295384"/>
            <a:ext cx="9912955" cy="6267231"/>
          </a:xfrm>
          <a:prstGeom prst="rect">
            <a:avLst/>
          </a:prstGeom>
        </p:spPr>
      </p:pic>
      <p:pic>
        <p:nvPicPr>
          <p:cNvPr id="15" name="Picture 9" descr="Logo Inter - Agentschap Toegankelijk Vlaanderen"/>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67484" y="6030047"/>
            <a:ext cx="324072" cy="515822"/>
          </a:xfrm>
          <a:prstGeom prst="rect">
            <a:avLst/>
          </a:prstGeom>
        </p:spPr>
      </p:pic>
      <p:sp>
        <p:nvSpPr>
          <p:cNvPr id="11" name="Titel 1"/>
          <p:cNvSpPr txBox="1">
            <a:spLocks/>
          </p:cNvSpPr>
          <p:nvPr userDrawn="1"/>
        </p:nvSpPr>
        <p:spPr>
          <a:xfrm>
            <a:off x="5328069" y="1542599"/>
            <a:ext cx="5088000" cy="9720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r>
              <a:rPr lang="nl-BE" sz="5400" dirty="0">
                <a:solidFill>
                  <a:schemeClr val="bg1"/>
                </a:solidFill>
              </a:rPr>
              <a:t>Contact</a:t>
            </a:r>
          </a:p>
        </p:txBody>
      </p:sp>
    </p:spTree>
    <p:extLst>
      <p:ext uri="{BB962C8B-B14F-4D97-AF65-F5344CB8AC3E}">
        <p14:creationId xmlns:p14="http://schemas.microsoft.com/office/powerpoint/2010/main" val="729753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89737188-15ED-4CA9-8482-B4FE30DAAD16}" type="datetimeFigureOut">
              <a:rPr lang="nl-BE" smtClean="0"/>
              <a:t>15/04/2022</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4E03D5A5-448A-4CC1-A4EA-DDB8A9F70D8B}" type="slidenum">
              <a:rPr lang="nl-BE" smtClean="0"/>
              <a:t>‹nr.›</a:t>
            </a:fld>
            <a:endParaRPr lang="nl-BE"/>
          </a:p>
        </p:txBody>
      </p:sp>
    </p:spTree>
    <p:extLst>
      <p:ext uri="{BB962C8B-B14F-4D97-AF65-F5344CB8AC3E}">
        <p14:creationId xmlns:p14="http://schemas.microsoft.com/office/powerpoint/2010/main" val="2010897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el en tekstvak">
    <p:spTree>
      <p:nvGrpSpPr>
        <p:cNvPr id="1" name=""/>
        <p:cNvGrpSpPr/>
        <p:nvPr/>
      </p:nvGrpSpPr>
      <p:grpSpPr>
        <a:xfrm>
          <a:off x="0" y="0"/>
          <a:ext cx="0" cy="0"/>
          <a:chOff x="0" y="0"/>
          <a:chExt cx="0" cy="0"/>
        </a:xfrm>
      </p:grpSpPr>
      <p:sp>
        <p:nvSpPr>
          <p:cNvPr id="2" name="Titel 1"/>
          <p:cNvSpPr>
            <a:spLocks noGrp="1"/>
          </p:cNvSpPr>
          <p:nvPr>
            <p:ph type="title"/>
          </p:nvPr>
        </p:nvSpPr>
        <p:spPr>
          <a:xfrm>
            <a:off x="1156500" y="346425"/>
            <a:ext cx="9926400" cy="1116000"/>
          </a:xfrm>
          <a:prstGeom prst="rect">
            <a:avLst/>
          </a:prstGeom>
        </p:spPr>
        <p:txBody>
          <a:bodyPr anchor="ctr"/>
          <a:lstStyle/>
          <a:p>
            <a:r>
              <a:rPr lang="nl-NL" dirty="0"/>
              <a:t>Klik om de stijl te bewerken</a:t>
            </a:r>
          </a:p>
        </p:txBody>
      </p:sp>
      <p:sp>
        <p:nvSpPr>
          <p:cNvPr id="3" name="Tijdelijke aanduiding voor inhoud 2"/>
          <p:cNvSpPr>
            <a:spLocks noGrp="1"/>
          </p:cNvSpPr>
          <p:nvPr>
            <p:ph idx="1" hasCustomPrompt="1"/>
          </p:nvPr>
        </p:nvSpPr>
        <p:spPr>
          <a:xfrm>
            <a:off x="1156500" y="1505625"/>
            <a:ext cx="9926400" cy="4352400"/>
          </a:xfrm>
          <a:prstGeom prst="rect">
            <a:avLst/>
          </a:prstGeom>
        </p:spPr>
        <p:txBody>
          <a:bodyPr/>
          <a:lstStyle>
            <a:lvl1pPr marL="342900" indent="-342900">
              <a:lnSpc>
                <a:spcPct val="100000"/>
              </a:lnSpc>
              <a:buFont typeface="Wingdings 3" panose="05040102010807070707" pitchFamily="18" charset="2"/>
              <a:buChar char=""/>
              <a:defRPr/>
            </a:lvl1pPr>
            <a:lvl2pPr marL="630900" indent="-342900">
              <a:lnSpc>
                <a:spcPct val="100000"/>
              </a:lnSpc>
              <a:buFont typeface="Wingdings 2" panose="05020102010507070707" pitchFamily="18" charset="2"/>
              <a:buChar char="»"/>
              <a:defRPr>
                <a:solidFill>
                  <a:schemeClr val="tx1"/>
                </a:solidFill>
              </a:defRPr>
            </a:lvl2pPr>
            <a:lvl3pPr marL="864000" indent="-288000">
              <a:lnSpc>
                <a:spcPct val="100000"/>
              </a:lnSpc>
              <a:buSzPct val="80000"/>
              <a:buFont typeface="Wingdings 3" panose="05040102010807070707" pitchFamily="18" charset="2"/>
              <a:buChar char=""/>
              <a:defRPr>
                <a:solidFill>
                  <a:schemeClr val="tx1"/>
                </a:solidFill>
              </a:defRPr>
            </a:lvl3pPr>
            <a:lvl4pPr marL="1152000" indent="-288000">
              <a:lnSpc>
                <a:spcPct val="100000"/>
              </a:lnSpc>
              <a:buFont typeface="Wingdings 3" panose="05040102010807070707" pitchFamily="18" charset="2"/>
              <a:buChar char=""/>
              <a:defRPr>
                <a:solidFill>
                  <a:schemeClr val="tx1"/>
                </a:solidFill>
              </a:defRPr>
            </a:lvl4pPr>
            <a:lvl5pPr marL="1440000" indent="-288000">
              <a:lnSpc>
                <a:spcPct val="100000"/>
              </a:lnSpc>
              <a:buFont typeface="Wingdings" panose="05000000000000000000" pitchFamily="2" charset="2"/>
              <a:buChar char=""/>
              <a:defRPr>
                <a:solidFill>
                  <a:schemeClr val="tx1"/>
                </a:solidFill>
              </a:defRPr>
            </a:lvl5pPr>
          </a:lstStyle>
          <a:p>
            <a:pPr lvl="0"/>
            <a:r>
              <a:rPr lang="nl-BE" dirty="0"/>
              <a:t>Eerste niveau</a:t>
            </a:r>
          </a:p>
          <a:p>
            <a:pPr lvl="1"/>
            <a:r>
              <a:rPr lang="nl-BE" dirty="0"/>
              <a:t>Tweede niveau</a:t>
            </a:r>
          </a:p>
          <a:p>
            <a:pPr lvl="2"/>
            <a:r>
              <a:rPr lang="nl-BE" dirty="0"/>
              <a:t>Derde niveau</a:t>
            </a:r>
          </a:p>
          <a:p>
            <a:pPr lvl="3"/>
            <a:r>
              <a:rPr lang="nl-BE" dirty="0"/>
              <a:t>Vierde niveau</a:t>
            </a:r>
          </a:p>
          <a:p>
            <a:pPr lvl="4"/>
            <a:r>
              <a:rPr lang="nl-BE" dirty="0"/>
              <a:t>Vijfde niveau</a:t>
            </a:r>
            <a:endParaRPr lang="nl-NL" dirty="0"/>
          </a:p>
          <a:p>
            <a:pPr lvl="0"/>
            <a:endParaRPr lang="nl-NL" dirty="0"/>
          </a:p>
        </p:txBody>
      </p:sp>
      <p:sp>
        <p:nvSpPr>
          <p:cNvPr id="4" name="Tijdelijke aanduiding voor datum 3"/>
          <p:cNvSpPr>
            <a:spLocks noGrp="1"/>
          </p:cNvSpPr>
          <p:nvPr>
            <p:ph type="dt" sz="half" idx="10"/>
          </p:nvPr>
        </p:nvSpPr>
        <p:spPr/>
        <p:txBody>
          <a:bodyPr/>
          <a:lstStyle/>
          <a:p>
            <a:fld id="{89737188-15ED-4CA9-8482-B4FE30DAAD16}" type="datetimeFigureOut">
              <a:rPr lang="nl-BE" smtClean="0"/>
              <a:t>15/04/2022</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4E03D5A5-448A-4CC1-A4EA-DDB8A9F70D8B}" type="slidenum">
              <a:rPr lang="nl-BE" smtClean="0"/>
              <a:t>‹nr.›</a:t>
            </a:fld>
            <a:endParaRPr lang="nl-BE"/>
          </a:p>
        </p:txBody>
      </p:sp>
    </p:spTree>
    <p:extLst>
      <p:ext uri="{BB962C8B-B14F-4D97-AF65-F5344CB8AC3E}">
        <p14:creationId xmlns:p14="http://schemas.microsoft.com/office/powerpoint/2010/main" val="3128500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el en 2 tekstvakken">
    <p:spTree>
      <p:nvGrpSpPr>
        <p:cNvPr id="1" name=""/>
        <p:cNvGrpSpPr/>
        <p:nvPr/>
      </p:nvGrpSpPr>
      <p:grpSpPr>
        <a:xfrm>
          <a:off x="0" y="0"/>
          <a:ext cx="0" cy="0"/>
          <a:chOff x="0" y="0"/>
          <a:chExt cx="0" cy="0"/>
        </a:xfrm>
      </p:grpSpPr>
      <p:sp>
        <p:nvSpPr>
          <p:cNvPr id="2" name="Titel 1"/>
          <p:cNvSpPr>
            <a:spLocks noGrp="1"/>
          </p:cNvSpPr>
          <p:nvPr>
            <p:ph type="title"/>
          </p:nvPr>
        </p:nvSpPr>
        <p:spPr>
          <a:xfrm>
            <a:off x="838200" y="609599"/>
            <a:ext cx="10515600" cy="1062849"/>
          </a:xfrm>
          <a:prstGeom prst="rect">
            <a:avLst/>
          </a:prstGeom>
        </p:spPr>
        <p:txBody>
          <a:bodyPr anchor="ctr"/>
          <a:lstStyle/>
          <a:p>
            <a:r>
              <a:rPr lang="nl-NL" dirty="0"/>
              <a:t>Klik om de stijl te bewerken</a:t>
            </a:r>
          </a:p>
        </p:txBody>
      </p:sp>
      <p:sp>
        <p:nvSpPr>
          <p:cNvPr id="5" name="Tijdelijke aanduiding voor datum 4"/>
          <p:cNvSpPr>
            <a:spLocks noGrp="1"/>
          </p:cNvSpPr>
          <p:nvPr>
            <p:ph type="dt" sz="half" idx="10"/>
          </p:nvPr>
        </p:nvSpPr>
        <p:spPr/>
        <p:txBody>
          <a:bodyPr/>
          <a:lstStyle/>
          <a:p>
            <a:fld id="{89737188-15ED-4CA9-8482-B4FE30DAAD16}" type="datetimeFigureOut">
              <a:rPr lang="nl-BE" smtClean="0"/>
              <a:t>15/04/2022</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4E03D5A5-448A-4CC1-A4EA-DDB8A9F70D8B}" type="slidenum">
              <a:rPr lang="nl-BE" smtClean="0"/>
              <a:t>‹nr.›</a:t>
            </a:fld>
            <a:endParaRPr lang="nl-BE"/>
          </a:p>
        </p:txBody>
      </p:sp>
      <p:sp>
        <p:nvSpPr>
          <p:cNvPr id="8" name="Tijdelijke aanduiding voor inhoud 2"/>
          <p:cNvSpPr>
            <a:spLocks noGrp="1"/>
          </p:cNvSpPr>
          <p:nvPr>
            <p:ph idx="1" hasCustomPrompt="1"/>
          </p:nvPr>
        </p:nvSpPr>
        <p:spPr>
          <a:xfrm>
            <a:off x="838200" y="1825626"/>
            <a:ext cx="5191125" cy="3975099"/>
          </a:xfrm>
          <a:prstGeom prst="rect">
            <a:avLst/>
          </a:prstGeom>
        </p:spPr>
        <p:txBody>
          <a:bodyPr/>
          <a:lstStyle>
            <a:lvl1pPr marL="342900" indent="-342900">
              <a:lnSpc>
                <a:spcPct val="100000"/>
              </a:lnSpc>
              <a:buFont typeface="Wingdings 3" panose="05040102010807070707" pitchFamily="18" charset="2"/>
              <a:buChar char=""/>
              <a:defRPr/>
            </a:lvl1pPr>
            <a:lvl2pPr marL="630900" indent="-342900">
              <a:lnSpc>
                <a:spcPct val="100000"/>
              </a:lnSpc>
              <a:buFont typeface="Wingdings 2" panose="05020102010507070707" pitchFamily="18" charset="2"/>
              <a:buChar char="»"/>
              <a:defRPr>
                <a:solidFill>
                  <a:schemeClr val="tx1"/>
                </a:solidFill>
              </a:defRPr>
            </a:lvl2pPr>
            <a:lvl3pPr marL="864000" indent="-288000">
              <a:lnSpc>
                <a:spcPct val="100000"/>
              </a:lnSpc>
              <a:buSzPct val="80000"/>
              <a:buFont typeface="Wingdings 3" panose="05040102010807070707" pitchFamily="18" charset="2"/>
              <a:buChar char=""/>
              <a:defRPr>
                <a:solidFill>
                  <a:schemeClr val="tx1"/>
                </a:solidFill>
              </a:defRPr>
            </a:lvl3pPr>
            <a:lvl4pPr marL="1152000" indent="-288000">
              <a:lnSpc>
                <a:spcPct val="100000"/>
              </a:lnSpc>
              <a:buFont typeface="Wingdings 3" panose="05040102010807070707" pitchFamily="18" charset="2"/>
              <a:buChar char=""/>
              <a:defRPr>
                <a:solidFill>
                  <a:schemeClr val="tx1"/>
                </a:solidFill>
              </a:defRPr>
            </a:lvl4pPr>
            <a:lvl5pPr marL="1440000" indent="-288000">
              <a:lnSpc>
                <a:spcPct val="100000"/>
              </a:lnSpc>
              <a:buFont typeface="Wingdings" panose="05000000000000000000" pitchFamily="2" charset="2"/>
              <a:buChar char=""/>
              <a:defRPr>
                <a:solidFill>
                  <a:schemeClr val="tx1"/>
                </a:solidFill>
              </a:defRPr>
            </a:lvl5pPr>
          </a:lstStyle>
          <a:p>
            <a:pPr lvl="0"/>
            <a:r>
              <a:rPr lang="nl-BE" dirty="0"/>
              <a:t>Eerste niveau</a:t>
            </a:r>
          </a:p>
          <a:p>
            <a:pPr lvl="1"/>
            <a:r>
              <a:rPr lang="nl-BE" dirty="0"/>
              <a:t>Tweede niveau</a:t>
            </a:r>
          </a:p>
          <a:p>
            <a:pPr lvl="2"/>
            <a:r>
              <a:rPr lang="nl-BE" dirty="0"/>
              <a:t>Derde niveau</a:t>
            </a:r>
          </a:p>
          <a:p>
            <a:pPr lvl="3"/>
            <a:r>
              <a:rPr lang="nl-BE" dirty="0"/>
              <a:t>Vierde niveau</a:t>
            </a:r>
          </a:p>
          <a:p>
            <a:pPr lvl="4"/>
            <a:r>
              <a:rPr lang="nl-BE" dirty="0"/>
              <a:t>Vijfde niveau</a:t>
            </a:r>
            <a:endParaRPr lang="nl-NL" dirty="0"/>
          </a:p>
          <a:p>
            <a:pPr lvl="0"/>
            <a:endParaRPr lang="nl-NL" dirty="0"/>
          </a:p>
        </p:txBody>
      </p:sp>
      <p:sp>
        <p:nvSpPr>
          <p:cNvPr id="9" name="Tijdelijke aanduiding voor inhoud 2"/>
          <p:cNvSpPr>
            <a:spLocks noGrp="1"/>
          </p:cNvSpPr>
          <p:nvPr>
            <p:ph idx="13" hasCustomPrompt="1"/>
          </p:nvPr>
        </p:nvSpPr>
        <p:spPr>
          <a:xfrm>
            <a:off x="6162675" y="1825625"/>
            <a:ext cx="5191125" cy="3975099"/>
          </a:xfrm>
          <a:prstGeom prst="rect">
            <a:avLst/>
          </a:prstGeom>
        </p:spPr>
        <p:txBody>
          <a:bodyPr/>
          <a:lstStyle>
            <a:lvl1pPr marL="342900" indent="-342900">
              <a:lnSpc>
                <a:spcPct val="100000"/>
              </a:lnSpc>
              <a:buFont typeface="Wingdings 3" panose="05040102010807070707" pitchFamily="18" charset="2"/>
              <a:buChar char=""/>
              <a:defRPr/>
            </a:lvl1pPr>
            <a:lvl2pPr marL="630900" indent="-342900">
              <a:lnSpc>
                <a:spcPct val="100000"/>
              </a:lnSpc>
              <a:buFont typeface="Wingdings 2" panose="05020102010507070707" pitchFamily="18" charset="2"/>
              <a:buChar char="»"/>
              <a:defRPr>
                <a:solidFill>
                  <a:schemeClr val="tx1"/>
                </a:solidFill>
              </a:defRPr>
            </a:lvl2pPr>
            <a:lvl3pPr marL="864000" indent="-288000">
              <a:lnSpc>
                <a:spcPct val="100000"/>
              </a:lnSpc>
              <a:buSzPct val="80000"/>
              <a:buFont typeface="Wingdings 3" panose="05040102010807070707" pitchFamily="18" charset="2"/>
              <a:buChar char=""/>
              <a:defRPr>
                <a:solidFill>
                  <a:schemeClr val="tx1"/>
                </a:solidFill>
              </a:defRPr>
            </a:lvl3pPr>
            <a:lvl4pPr marL="1152000" indent="-288000">
              <a:lnSpc>
                <a:spcPct val="100000"/>
              </a:lnSpc>
              <a:buFont typeface="Wingdings 3" panose="05040102010807070707" pitchFamily="18" charset="2"/>
              <a:buChar char=""/>
              <a:defRPr>
                <a:solidFill>
                  <a:schemeClr val="tx1"/>
                </a:solidFill>
              </a:defRPr>
            </a:lvl4pPr>
            <a:lvl5pPr marL="1440000" indent="-288000">
              <a:lnSpc>
                <a:spcPct val="100000"/>
              </a:lnSpc>
              <a:buFont typeface="Wingdings" panose="05000000000000000000" pitchFamily="2" charset="2"/>
              <a:buChar char=""/>
              <a:defRPr>
                <a:solidFill>
                  <a:schemeClr val="tx1"/>
                </a:solidFill>
              </a:defRPr>
            </a:lvl5pPr>
          </a:lstStyle>
          <a:p>
            <a:pPr lvl="0"/>
            <a:r>
              <a:rPr lang="nl-BE" dirty="0"/>
              <a:t>Eerste niveau</a:t>
            </a:r>
          </a:p>
          <a:p>
            <a:pPr lvl="1"/>
            <a:r>
              <a:rPr lang="nl-BE" dirty="0"/>
              <a:t>Tweede niveau</a:t>
            </a:r>
          </a:p>
          <a:p>
            <a:pPr lvl="2"/>
            <a:r>
              <a:rPr lang="nl-BE" dirty="0"/>
              <a:t>Derde niveau</a:t>
            </a:r>
          </a:p>
          <a:p>
            <a:pPr lvl="3"/>
            <a:r>
              <a:rPr lang="nl-BE" dirty="0"/>
              <a:t>Vierde niveau</a:t>
            </a:r>
          </a:p>
          <a:p>
            <a:pPr lvl="4"/>
            <a:r>
              <a:rPr lang="nl-BE" dirty="0"/>
              <a:t>Vijfde niveau</a:t>
            </a:r>
            <a:endParaRPr lang="nl-NL" dirty="0"/>
          </a:p>
          <a:p>
            <a:pPr lvl="0"/>
            <a:endParaRPr lang="nl-NL" dirty="0"/>
          </a:p>
        </p:txBody>
      </p:sp>
    </p:spTree>
    <p:extLst>
      <p:ext uri="{BB962C8B-B14F-4D97-AF65-F5344CB8AC3E}">
        <p14:creationId xmlns:p14="http://schemas.microsoft.com/office/powerpoint/2010/main" val="2603954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el, tekstvak en foto">
    <p:spTree>
      <p:nvGrpSpPr>
        <p:cNvPr id="1" name=""/>
        <p:cNvGrpSpPr/>
        <p:nvPr/>
      </p:nvGrpSpPr>
      <p:grpSpPr>
        <a:xfrm>
          <a:off x="0" y="0"/>
          <a:ext cx="0" cy="0"/>
          <a:chOff x="0" y="0"/>
          <a:chExt cx="0" cy="0"/>
        </a:xfrm>
      </p:grpSpPr>
      <p:sp>
        <p:nvSpPr>
          <p:cNvPr id="2" name="Titel 1"/>
          <p:cNvSpPr>
            <a:spLocks noGrp="1"/>
          </p:cNvSpPr>
          <p:nvPr>
            <p:ph type="title"/>
          </p:nvPr>
        </p:nvSpPr>
        <p:spPr>
          <a:xfrm>
            <a:off x="838200" y="609599"/>
            <a:ext cx="10515600" cy="1062849"/>
          </a:xfrm>
          <a:prstGeom prst="rect">
            <a:avLst/>
          </a:prstGeom>
        </p:spPr>
        <p:txBody>
          <a:bodyPr anchor="ctr"/>
          <a:lstStyle/>
          <a:p>
            <a:r>
              <a:rPr lang="nl-NL" dirty="0"/>
              <a:t>Klik om de stijl te bewerken</a:t>
            </a:r>
          </a:p>
        </p:txBody>
      </p:sp>
      <p:sp>
        <p:nvSpPr>
          <p:cNvPr id="5" name="Tijdelijke aanduiding voor datum 4"/>
          <p:cNvSpPr>
            <a:spLocks noGrp="1"/>
          </p:cNvSpPr>
          <p:nvPr>
            <p:ph type="dt" sz="half" idx="10"/>
          </p:nvPr>
        </p:nvSpPr>
        <p:spPr/>
        <p:txBody>
          <a:bodyPr/>
          <a:lstStyle/>
          <a:p>
            <a:fld id="{89737188-15ED-4CA9-8482-B4FE30DAAD16}" type="datetimeFigureOut">
              <a:rPr lang="nl-BE" smtClean="0"/>
              <a:t>15/04/2022</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4E03D5A5-448A-4CC1-A4EA-DDB8A9F70D8B}" type="slidenum">
              <a:rPr lang="nl-BE" smtClean="0"/>
              <a:t>‹nr.›</a:t>
            </a:fld>
            <a:endParaRPr lang="nl-BE"/>
          </a:p>
        </p:txBody>
      </p:sp>
      <p:sp>
        <p:nvSpPr>
          <p:cNvPr id="8" name="Tijdelijke aanduiding voor inhoud 2"/>
          <p:cNvSpPr>
            <a:spLocks noGrp="1"/>
          </p:cNvSpPr>
          <p:nvPr>
            <p:ph idx="1" hasCustomPrompt="1"/>
          </p:nvPr>
        </p:nvSpPr>
        <p:spPr>
          <a:xfrm>
            <a:off x="838200" y="1825626"/>
            <a:ext cx="5191125" cy="3975099"/>
          </a:xfrm>
          <a:prstGeom prst="rect">
            <a:avLst/>
          </a:prstGeom>
        </p:spPr>
        <p:txBody>
          <a:bodyPr/>
          <a:lstStyle>
            <a:lvl1pPr marL="342900" indent="-342900">
              <a:lnSpc>
                <a:spcPct val="100000"/>
              </a:lnSpc>
              <a:buFont typeface="Wingdings 3" panose="05040102010807070707" pitchFamily="18" charset="2"/>
              <a:buChar char=""/>
              <a:defRPr/>
            </a:lvl1pPr>
            <a:lvl2pPr marL="630900" indent="-342900">
              <a:lnSpc>
                <a:spcPct val="100000"/>
              </a:lnSpc>
              <a:buFont typeface="Wingdings 2" panose="05020102010507070707" pitchFamily="18" charset="2"/>
              <a:buChar char="»"/>
              <a:defRPr>
                <a:solidFill>
                  <a:schemeClr val="tx1"/>
                </a:solidFill>
              </a:defRPr>
            </a:lvl2pPr>
            <a:lvl3pPr marL="864000" indent="-288000">
              <a:lnSpc>
                <a:spcPct val="100000"/>
              </a:lnSpc>
              <a:buSzPct val="80000"/>
              <a:buFont typeface="Wingdings 3" panose="05040102010807070707" pitchFamily="18" charset="2"/>
              <a:buChar char=""/>
              <a:defRPr>
                <a:solidFill>
                  <a:schemeClr val="tx1"/>
                </a:solidFill>
              </a:defRPr>
            </a:lvl3pPr>
            <a:lvl4pPr marL="1152000" indent="-288000">
              <a:lnSpc>
                <a:spcPct val="100000"/>
              </a:lnSpc>
              <a:buFont typeface="Wingdings 3" panose="05040102010807070707" pitchFamily="18" charset="2"/>
              <a:buChar char=""/>
              <a:defRPr>
                <a:solidFill>
                  <a:schemeClr val="tx1"/>
                </a:solidFill>
              </a:defRPr>
            </a:lvl4pPr>
            <a:lvl5pPr marL="1440000" indent="-288000">
              <a:lnSpc>
                <a:spcPct val="100000"/>
              </a:lnSpc>
              <a:buFont typeface="Wingdings" panose="05000000000000000000" pitchFamily="2" charset="2"/>
              <a:buChar char=""/>
              <a:defRPr>
                <a:solidFill>
                  <a:schemeClr val="tx1"/>
                </a:solidFill>
              </a:defRPr>
            </a:lvl5pPr>
          </a:lstStyle>
          <a:p>
            <a:pPr lvl="0"/>
            <a:r>
              <a:rPr lang="nl-BE" dirty="0"/>
              <a:t>Eerste niveau</a:t>
            </a:r>
          </a:p>
          <a:p>
            <a:pPr lvl="1"/>
            <a:r>
              <a:rPr lang="nl-BE" dirty="0"/>
              <a:t>Tweede niveau</a:t>
            </a:r>
          </a:p>
          <a:p>
            <a:pPr lvl="2"/>
            <a:r>
              <a:rPr lang="nl-BE" dirty="0"/>
              <a:t>Derde niveau</a:t>
            </a:r>
          </a:p>
          <a:p>
            <a:pPr lvl="3"/>
            <a:r>
              <a:rPr lang="nl-BE" dirty="0"/>
              <a:t>Vierde niveau</a:t>
            </a:r>
          </a:p>
          <a:p>
            <a:pPr lvl="4"/>
            <a:r>
              <a:rPr lang="nl-BE" dirty="0"/>
              <a:t>Vijfde niveau</a:t>
            </a:r>
            <a:endParaRPr lang="nl-NL" dirty="0"/>
          </a:p>
          <a:p>
            <a:pPr lvl="0"/>
            <a:endParaRPr lang="nl-NL" dirty="0"/>
          </a:p>
        </p:txBody>
      </p:sp>
      <p:sp>
        <p:nvSpPr>
          <p:cNvPr id="4" name="Tijdelijke aanduiding voor afbeelding 3"/>
          <p:cNvSpPr>
            <a:spLocks noGrp="1"/>
          </p:cNvSpPr>
          <p:nvPr>
            <p:ph type="pic" sz="quarter" idx="14"/>
          </p:nvPr>
        </p:nvSpPr>
        <p:spPr>
          <a:xfrm>
            <a:off x="6143625" y="1825626"/>
            <a:ext cx="5210175" cy="3975100"/>
          </a:xfrm>
          <a:prstGeom prst="rect">
            <a:avLst/>
          </a:prstGeom>
        </p:spPr>
        <p:txBody>
          <a:bodyPr/>
          <a:lstStyle>
            <a:lvl1pPr marL="0" indent="0">
              <a:buNone/>
              <a:defRPr/>
            </a:lvl1pPr>
          </a:lstStyle>
          <a:p>
            <a:endParaRPr lang="en-GB" dirty="0"/>
          </a:p>
        </p:txBody>
      </p:sp>
    </p:spTree>
    <p:extLst>
      <p:ext uri="{BB962C8B-B14F-4D97-AF65-F5344CB8AC3E}">
        <p14:creationId xmlns:p14="http://schemas.microsoft.com/office/powerpoint/2010/main" val="2497368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Afbeelding">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4"/>
          </p:nvPr>
        </p:nvSpPr>
        <p:spPr>
          <a:xfrm>
            <a:off x="838200" y="609600"/>
            <a:ext cx="10515600" cy="5191125"/>
          </a:xfrm>
          <a:prstGeom prst="rect">
            <a:avLst/>
          </a:prstGeom>
        </p:spPr>
        <p:txBody>
          <a:bodyPr/>
          <a:lstStyle>
            <a:lvl1pPr marL="0" indent="0">
              <a:buNone/>
              <a:defRPr/>
            </a:lvl1pPr>
          </a:lstStyle>
          <a:p>
            <a:endParaRPr lang="en-GB" dirty="0"/>
          </a:p>
        </p:txBody>
      </p:sp>
      <p:sp>
        <p:nvSpPr>
          <p:cNvPr id="5" name="Tijdelijke aanduiding voor datum 4"/>
          <p:cNvSpPr>
            <a:spLocks noGrp="1"/>
          </p:cNvSpPr>
          <p:nvPr>
            <p:ph type="dt" sz="half" idx="10"/>
          </p:nvPr>
        </p:nvSpPr>
        <p:spPr/>
        <p:txBody>
          <a:bodyPr/>
          <a:lstStyle/>
          <a:p>
            <a:fld id="{89737188-15ED-4CA9-8482-B4FE30DAAD16}" type="datetimeFigureOut">
              <a:rPr lang="nl-BE" smtClean="0"/>
              <a:t>15/04/2022</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4E03D5A5-448A-4CC1-A4EA-DDB8A9F70D8B}" type="slidenum">
              <a:rPr lang="nl-BE" smtClean="0"/>
              <a:t>‹nr.›</a:t>
            </a:fld>
            <a:endParaRPr lang="nl-BE"/>
          </a:p>
        </p:txBody>
      </p:sp>
    </p:spTree>
    <p:extLst>
      <p:ext uri="{BB962C8B-B14F-4D97-AF65-F5344CB8AC3E}">
        <p14:creationId xmlns:p14="http://schemas.microsoft.com/office/powerpoint/2010/main" val="2289643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5_Lege slide">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89737188-15ED-4CA9-8482-B4FE30DAAD16}" type="datetimeFigureOut">
              <a:rPr lang="nl-BE" smtClean="0"/>
              <a:t>15/04/2022</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4E03D5A5-448A-4CC1-A4EA-DDB8A9F70D8B}" type="slidenum">
              <a:rPr lang="nl-BE" smtClean="0"/>
              <a:t>‹nr.›</a:t>
            </a:fld>
            <a:endParaRPr lang="nl-BE"/>
          </a:p>
        </p:txBody>
      </p:sp>
    </p:spTree>
    <p:extLst>
      <p:ext uri="{BB962C8B-B14F-4D97-AF65-F5344CB8AC3E}">
        <p14:creationId xmlns:p14="http://schemas.microsoft.com/office/powerpoint/2010/main" val="12286891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xml"/><Relationship Id="rId7" Type="http://schemas.openxmlformats.org/officeDocument/2006/relationships/image" Target="../media/image3.jpeg"/><Relationship Id="rId12" Type="http://schemas.openxmlformats.org/officeDocument/2006/relationships/image" Target="../media/image7.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11" Type="http://schemas.openxmlformats.org/officeDocument/2006/relationships/image" Target="../media/image6.png"/><Relationship Id="rId5" Type="http://schemas.openxmlformats.org/officeDocument/2006/relationships/slideLayout" Target="../slideLayouts/slideLayout9.xml"/><Relationship Id="rId10" Type="http://schemas.openxmlformats.org/officeDocument/2006/relationships/image" Target="../media/image5.png"/><Relationship Id="rId4" Type="http://schemas.openxmlformats.org/officeDocument/2006/relationships/slideLayout" Target="../slideLayouts/slideLayout8.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nl-BE" dirty="0"/>
              <a:t>Titelstijl van model bewerken</a:t>
            </a:r>
            <a:endParaRPr lang="nl-NL" dirty="0"/>
          </a:p>
        </p:txBody>
      </p:sp>
      <p:sp>
        <p:nvSpPr>
          <p:cNvPr id="3" name="Tijdelijke aanduiding voor tekst 2"/>
          <p:cNvSpPr>
            <a:spLocks noGrp="1"/>
          </p:cNvSpPr>
          <p:nvPr>
            <p:ph type="body" idx="1"/>
          </p:nvPr>
        </p:nvSpPr>
        <p:spPr>
          <a:xfrm>
            <a:off x="838200" y="1825625"/>
            <a:ext cx="10515600" cy="4218480"/>
          </a:xfrm>
          <a:prstGeom prst="rect">
            <a:avLst/>
          </a:prstGeom>
        </p:spPr>
        <p:txBody>
          <a:bodyPr vert="horz" lIns="91440" tIns="45720" rIns="91440" bIns="45720" rtlCol="0">
            <a:normAutofit/>
          </a:bodyPr>
          <a:lstStyle/>
          <a:p>
            <a:pPr lvl="0"/>
            <a:r>
              <a:rPr lang="nl-BE" dirty="0"/>
              <a:t>Klik om de tekststijl van het model te bewerken</a:t>
            </a:r>
          </a:p>
          <a:p>
            <a:pPr lvl="1"/>
            <a:r>
              <a:rPr lang="nl-BE" dirty="0"/>
              <a:t>Tweede niveau</a:t>
            </a:r>
          </a:p>
          <a:p>
            <a:pPr lvl="2"/>
            <a:r>
              <a:rPr lang="nl-BE" dirty="0"/>
              <a:t>Derde niveau</a:t>
            </a:r>
          </a:p>
          <a:p>
            <a:pPr lvl="3"/>
            <a:r>
              <a:rPr lang="nl-BE" dirty="0"/>
              <a:t>Vierde niveau</a:t>
            </a:r>
          </a:p>
          <a:p>
            <a:pPr lvl="4"/>
            <a:r>
              <a:rPr lang="nl-BE" dirty="0"/>
              <a:t>Vijfde niveau</a:t>
            </a:r>
            <a:endParaRPr lang="nl-NL" dirty="0"/>
          </a:p>
        </p:txBody>
      </p:sp>
      <p:sp>
        <p:nvSpPr>
          <p:cNvPr id="4" name="Tijdelijke aanduiding voor datum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37188-15ED-4CA9-8482-B4FE30DAAD16}" type="datetimeFigureOut">
              <a:rPr lang="nl-BE" smtClean="0"/>
              <a:t>15/04/2022</a:t>
            </a:fld>
            <a:endParaRPr lang="nl-BE"/>
          </a:p>
        </p:txBody>
      </p:sp>
      <p:sp>
        <p:nvSpPr>
          <p:cNvPr id="5" name="Tijdelijke aanduiding voor voettekst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03D5A5-448A-4CC1-A4EA-DDB8A9F70D8B}" type="slidenum">
              <a:rPr lang="nl-BE" smtClean="0"/>
              <a:t>‹nr.›</a:t>
            </a:fld>
            <a:endParaRPr lang="nl-BE"/>
          </a:p>
        </p:txBody>
      </p:sp>
    </p:spTree>
    <p:extLst>
      <p:ext uri="{BB962C8B-B14F-4D97-AF65-F5344CB8AC3E}">
        <p14:creationId xmlns:p14="http://schemas.microsoft.com/office/powerpoint/2010/main" val="1301192920"/>
      </p:ext>
    </p:extLst>
  </p:cSld>
  <p:clrMap bg1="lt1" tx1="dk1" bg2="lt2" tx2="dk2" accent1="accent1" accent2="accent2" accent3="accent3" accent4="accent4" accent5="accent5" accent6="accent6" hlink="hlink" folHlink="folHlink"/>
  <p:sldLayoutIdLst>
    <p:sldLayoutId id="2147483675" r:id="rId1"/>
    <p:sldLayoutId id="2147483673" r:id="rId2"/>
    <p:sldLayoutId id="2147483693" r:id="rId3"/>
    <p:sldLayoutId id="2147483694" r:id="rId4"/>
  </p:sldLayoutIdLst>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Afbeelding 10" descr="Logo Inter - #IedereenOveral"/>
          <p:cNvPicPr>
            <a:picLocks noChangeAspect="1"/>
          </p:cNvPicPr>
          <p:nvPr userDrawn="1"/>
        </p:nvPicPr>
        <p:blipFill rotWithShape="1">
          <a:blip r:embed="rId7" cstate="print">
            <a:extLst>
              <a:ext uri="{28A0092B-C50C-407E-A947-70E740481C1C}">
                <a14:useLocalDpi xmlns:a14="http://schemas.microsoft.com/office/drawing/2010/main" val="0"/>
              </a:ext>
            </a:extLst>
          </a:blip>
          <a:srcRect b="5296"/>
          <a:stretch/>
        </p:blipFill>
        <p:spPr>
          <a:xfrm>
            <a:off x="76222" y="5805834"/>
            <a:ext cx="2160000" cy="1022805"/>
          </a:xfrm>
          <a:prstGeom prst="rect">
            <a:avLst/>
          </a:prstGeom>
        </p:spPr>
      </p:pic>
      <p:pic>
        <p:nvPicPr>
          <p:cNvPr id="13" name="Picture 9" descr="Logo Inter - Agentschap Toegankelijk Vlaanderen"/>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1531553" y="6023915"/>
            <a:ext cx="324072" cy="515822"/>
          </a:xfrm>
          <a:prstGeom prst="rect">
            <a:avLst/>
          </a:prstGeom>
        </p:spPr>
      </p:pic>
      <p:sp>
        <p:nvSpPr>
          <p:cNvPr id="7" name="Tijdelijke aanduiding voor datum 3"/>
          <p:cNvSpPr>
            <a:spLocks noGrp="1"/>
          </p:cNvSpPr>
          <p:nvPr>
            <p:ph type="dt" sz="half" idx="2"/>
          </p:nvPr>
        </p:nvSpPr>
        <p:spPr>
          <a:xfrm>
            <a:off x="4067833" y="6339600"/>
            <a:ext cx="1200000" cy="360000"/>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fld id="{FD6BEBD5-99F3-4C1B-B5AF-C9279F4847C2}" type="datetimeFigureOut">
              <a:rPr lang="nl-BE" smtClean="0"/>
              <a:pPr/>
              <a:t>15/04/2022</a:t>
            </a:fld>
            <a:endParaRPr lang="nl-BE" dirty="0"/>
          </a:p>
        </p:txBody>
      </p:sp>
      <p:sp>
        <p:nvSpPr>
          <p:cNvPr id="8" name="Tijdelijke aanduiding voor voettekst 4"/>
          <p:cNvSpPr>
            <a:spLocks noGrp="1"/>
          </p:cNvSpPr>
          <p:nvPr>
            <p:ph type="ftr" sz="quarter" idx="3"/>
          </p:nvPr>
        </p:nvSpPr>
        <p:spPr>
          <a:xfrm>
            <a:off x="5324524" y="6339600"/>
            <a:ext cx="2520000" cy="360000"/>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endParaRPr lang="nl-BE" dirty="0"/>
          </a:p>
        </p:txBody>
      </p:sp>
      <p:sp>
        <p:nvSpPr>
          <p:cNvPr id="9" name="Tijdelijke aanduiding voor dianummer 5"/>
          <p:cNvSpPr>
            <a:spLocks noGrp="1"/>
          </p:cNvSpPr>
          <p:nvPr>
            <p:ph type="sldNum" sz="quarter" idx="4"/>
          </p:nvPr>
        </p:nvSpPr>
        <p:spPr>
          <a:xfrm>
            <a:off x="7926148" y="6339600"/>
            <a:ext cx="720000" cy="360000"/>
          </a:xfrm>
          <a:prstGeom prst="rect">
            <a:avLst/>
          </a:prstGeom>
        </p:spPr>
        <p:txBody>
          <a:bodyPr vert="horz" lIns="91440" tIns="45720" rIns="91440" bIns="45720" rtlCol="0" anchor="ctr"/>
          <a:lstStyle>
            <a:lvl1pPr algn="r">
              <a:defRPr sz="1100">
                <a:solidFill>
                  <a:schemeClr val="tx1">
                    <a:tint val="75000"/>
                  </a:schemeClr>
                </a:solidFill>
                <a:latin typeface="+mj-lt"/>
              </a:defRPr>
            </a:lvl1pPr>
          </a:lstStyle>
          <a:p>
            <a:fld id="{492AD3B4-D906-4191-84FB-4FE613E48036}" type="slidenum">
              <a:rPr lang="nl-BE" smtClean="0"/>
              <a:pPr/>
              <a:t>‹nr.›</a:t>
            </a:fld>
            <a:endParaRPr lang="nl-BE" dirty="0"/>
          </a:p>
        </p:txBody>
      </p:sp>
    </p:spTree>
    <p:extLst>
      <p:ext uri="{BB962C8B-B14F-4D97-AF65-F5344CB8AC3E}">
        <p14:creationId xmlns:p14="http://schemas.microsoft.com/office/powerpoint/2010/main" val="2780214465"/>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92" r:id="rId3"/>
    <p:sldLayoutId id="2147483691" r:id="rId4"/>
    <p:sldLayoutId id="2147483667" r:id="rId5"/>
  </p:sldLayoutIdLst>
  <p:txStyles>
    <p:titleStyle>
      <a:lvl1pPr algn="l" defTabSz="914400" rtl="0" eaLnBrk="1" latinLnBrk="0" hangingPunct="1">
        <a:lnSpc>
          <a:spcPts val="3800"/>
        </a:lnSpc>
        <a:spcBef>
          <a:spcPct val="0"/>
        </a:spcBef>
        <a:buNone/>
        <a:defRPr sz="3700" b="1" kern="1200">
          <a:solidFill>
            <a:schemeClr val="tx1"/>
          </a:solidFill>
          <a:latin typeface="+mj-lt"/>
          <a:ea typeface="+mj-ea"/>
          <a:cs typeface="+mj-cs"/>
        </a:defRPr>
      </a:lvl1pPr>
    </p:titleStyle>
    <p:bodyStyle>
      <a:lvl1pPr marL="288000" marR="0" indent="-288000" algn="l" defTabSz="914400" rtl="0" eaLnBrk="1" fontAlgn="auto" latinLnBrk="0" hangingPunct="1">
        <a:lnSpc>
          <a:spcPct val="90000"/>
        </a:lnSpc>
        <a:spcBef>
          <a:spcPts val="300"/>
        </a:spcBef>
        <a:spcAft>
          <a:spcPts val="0"/>
        </a:spcAft>
        <a:buClrTx/>
        <a:buSzPct val="100000"/>
        <a:buFont typeface="Wingdings 2" panose="05020102010507070707" pitchFamily="18" charset="2"/>
        <a:buChar char=""/>
        <a:tabLst/>
        <a:defRPr sz="2200" kern="1200" spc="0" baseline="0">
          <a:solidFill>
            <a:schemeClr val="tx1"/>
          </a:solidFill>
          <a:latin typeface="+mj-lt"/>
          <a:ea typeface="+mn-ea"/>
          <a:cs typeface="+mn-cs"/>
        </a:defRPr>
      </a:lvl1pPr>
      <a:lvl2pPr marL="576000" marR="0" indent="-288000" algn="l" defTabSz="914400" rtl="0" eaLnBrk="1" fontAlgn="auto" latinLnBrk="0" hangingPunct="1">
        <a:lnSpc>
          <a:spcPct val="90000"/>
        </a:lnSpc>
        <a:spcBef>
          <a:spcPts val="300"/>
        </a:spcBef>
        <a:spcAft>
          <a:spcPts val="0"/>
        </a:spcAft>
        <a:buClrTx/>
        <a:buSzPct val="75000"/>
        <a:buFontTx/>
        <a:buBlip>
          <a:blip r:embed="rId9"/>
        </a:buBlip>
        <a:tabLst/>
        <a:defRPr sz="2200" kern="1200" spc="0" baseline="0">
          <a:solidFill>
            <a:schemeClr val="tx1"/>
          </a:solidFill>
          <a:latin typeface="+mj-lt"/>
          <a:ea typeface="+mn-ea"/>
          <a:cs typeface="+mn-cs"/>
        </a:defRPr>
      </a:lvl2pPr>
      <a:lvl3pPr marL="864000" marR="0" indent="-288000" algn="l" defTabSz="914400" rtl="0" eaLnBrk="1" fontAlgn="auto" latinLnBrk="0" hangingPunct="1">
        <a:lnSpc>
          <a:spcPct val="90000"/>
        </a:lnSpc>
        <a:spcBef>
          <a:spcPts val="300"/>
        </a:spcBef>
        <a:spcAft>
          <a:spcPts val="0"/>
        </a:spcAft>
        <a:buClrTx/>
        <a:buSzPct val="85000"/>
        <a:buFontTx/>
        <a:buBlip>
          <a:blip r:embed="rId10"/>
        </a:buBlip>
        <a:tabLst/>
        <a:defRPr sz="2000" kern="1200" spc="0" baseline="0">
          <a:solidFill>
            <a:schemeClr val="tx1"/>
          </a:solidFill>
          <a:latin typeface="+mj-lt"/>
          <a:ea typeface="+mn-ea"/>
          <a:cs typeface="+mn-cs"/>
        </a:defRPr>
      </a:lvl3pPr>
      <a:lvl4pPr marL="1152000" marR="0" indent="-288000" algn="l" defTabSz="914400" rtl="0" eaLnBrk="1" fontAlgn="auto" latinLnBrk="0" hangingPunct="1">
        <a:lnSpc>
          <a:spcPct val="90000"/>
        </a:lnSpc>
        <a:spcBef>
          <a:spcPts val="300"/>
        </a:spcBef>
        <a:spcAft>
          <a:spcPts val="0"/>
        </a:spcAft>
        <a:buClrTx/>
        <a:buSzPct val="75000"/>
        <a:buFontTx/>
        <a:buBlip>
          <a:blip r:embed="rId11"/>
        </a:buBlip>
        <a:tabLst/>
        <a:defRPr sz="2000" kern="1200" spc="0" baseline="0">
          <a:solidFill>
            <a:schemeClr val="tx1"/>
          </a:solidFill>
          <a:latin typeface="+mj-lt"/>
          <a:ea typeface="+mn-ea"/>
          <a:cs typeface="+mn-cs"/>
        </a:defRPr>
      </a:lvl4pPr>
      <a:lvl5pPr marL="1440000" marR="0" indent="-288000" algn="l" defTabSz="914400" rtl="0" eaLnBrk="1" fontAlgn="auto" latinLnBrk="0" hangingPunct="1">
        <a:lnSpc>
          <a:spcPct val="90000"/>
        </a:lnSpc>
        <a:spcBef>
          <a:spcPts val="300"/>
        </a:spcBef>
        <a:spcAft>
          <a:spcPts val="0"/>
        </a:spcAft>
        <a:buClrTx/>
        <a:buSzPct val="90000"/>
        <a:buFontTx/>
        <a:buBlip>
          <a:blip r:embed="rId12"/>
        </a:buBlip>
        <a:tabLst/>
        <a:defRPr sz="2000" kern="1200" spc="0" baseline="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s://www.inter.vlaanderen/charter" TargetMode="External"/><Relationship Id="rId2" Type="http://schemas.openxmlformats.org/officeDocument/2006/relationships/hyperlink" Target="https://www.inter.vlaanderen/naar-een-toegankelijke-gemeente" TargetMode="External"/><Relationship Id="rId1" Type="http://schemas.openxmlformats.org/officeDocument/2006/relationships/slideLayout" Target="../slideLayouts/slideLayout5.xml"/><Relationship Id="rId5" Type="http://schemas.openxmlformats.org/officeDocument/2006/relationships/hyperlink" Target="https://www.inter.vlaanderen/sites/default/files/Kaart_convenanten_Inter_publiek_charter.pdf" TargetMode="External"/><Relationship Id="rId4" Type="http://schemas.openxmlformats.org/officeDocument/2006/relationships/hyperlink" Target="https://www.inter.vlaanderen/beleid/diensten/convenant-lokaal-bestuur"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28068" y="2104574"/>
            <a:ext cx="5525859" cy="2484000"/>
          </a:xfrm>
        </p:spPr>
        <p:txBody>
          <a:bodyPr/>
          <a:lstStyle/>
          <a:p>
            <a:r>
              <a:rPr lang="nl-BE" dirty="0"/>
              <a:t>Hoe werken aan toegankelijker gemeenten? </a:t>
            </a:r>
          </a:p>
        </p:txBody>
      </p:sp>
      <p:sp>
        <p:nvSpPr>
          <p:cNvPr id="3" name="Ondertitel 2"/>
          <p:cNvSpPr>
            <a:spLocks noGrp="1"/>
          </p:cNvSpPr>
          <p:nvPr>
            <p:ph type="subTitle" idx="1"/>
          </p:nvPr>
        </p:nvSpPr>
        <p:spPr/>
        <p:txBody>
          <a:bodyPr/>
          <a:lstStyle/>
          <a:p>
            <a:r>
              <a:rPr lang="nl-BE" dirty="0"/>
              <a:t>Tine Missinne (Inter)</a:t>
            </a:r>
          </a:p>
          <a:p>
            <a:endParaRPr lang="nl-BE" dirty="0"/>
          </a:p>
          <a:p>
            <a:r>
              <a:rPr lang="nl-BE" dirty="0" err="1"/>
              <a:t>Trefdag</a:t>
            </a:r>
            <a:r>
              <a:rPr lang="nl-BE" dirty="0"/>
              <a:t> senioren Limburg – 19/04/2021</a:t>
            </a:r>
          </a:p>
        </p:txBody>
      </p:sp>
    </p:spTree>
    <p:extLst>
      <p:ext uri="{BB962C8B-B14F-4D97-AF65-F5344CB8AC3E}">
        <p14:creationId xmlns:p14="http://schemas.microsoft.com/office/powerpoint/2010/main" val="1198171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r>
              <a:rPr lang="nl-BE" dirty="0"/>
              <a:t>Naar een toegankelijke gemeente! </a:t>
            </a:r>
          </a:p>
        </p:txBody>
      </p:sp>
      <p:sp>
        <p:nvSpPr>
          <p:cNvPr id="4" name="Ondertitel 3"/>
          <p:cNvSpPr>
            <a:spLocks noGrp="1"/>
          </p:cNvSpPr>
          <p:nvPr>
            <p:ph type="subTitle" idx="1"/>
          </p:nvPr>
        </p:nvSpPr>
        <p:spPr/>
        <p:txBody>
          <a:bodyPr/>
          <a:lstStyle/>
          <a:p>
            <a:endParaRPr lang="nl-BE"/>
          </a:p>
        </p:txBody>
      </p:sp>
    </p:spTree>
    <p:extLst>
      <p:ext uri="{BB962C8B-B14F-4D97-AF65-F5344CB8AC3E}">
        <p14:creationId xmlns:p14="http://schemas.microsoft.com/office/powerpoint/2010/main" val="2997550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descr="beeld kaft boek: foto stad met symbolen die verwijzen naar toegankelijkheid&#10;">
            <a:extLst>
              <a:ext uri="{FF2B5EF4-FFF2-40B4-BE49-F238E27FC236}">
                <a16:creationId xmlns:a16="http://schemas.microsoft.com/office/drawing/2014/main" id="{770AD346-7EF4-45C1-968A-5551E67474C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42900"/>
            <a:ext cx="12226288" cy="5359961"/>
          </a:xfrm>
          <a:prstGeom prst="rect">
            <a:avLst/>
          </a:prstGeom>
        </p:spPr>
      </p:pic>
    </p:spTree>
    <p:extLst>
      <p:ext uri="{BB962C8B-B14F-4D97-AF65-F5344CB8AC3E}">
        <p14:creationId xmlns:p14="http://schemas.microsoft.com/office/powerpoint/2010/main" val="793880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1489676" y="2247006"/>
            <a:ext cx="9260048" cy="2948839"/>
          </a:xfrm>
          <a:prstGeom prst="rect">
            <a:avLst/>
          </a:prstGeom>
          <a:solidFill>
            <a:srgbClr val="328179"/>
          </a:solidFill>
        </p:spPr>
        <p:txBody>
          <a:bodyPr wrap="square" lIns="180000" tIns="180000" rIns="180000" bIns="180000" anchor="t">
            <a:spAutoFit/>
          </a:bodyPr>
          <a:lstStyle/>
          <a:p>
            <a:pPr marL="85725"/>
            <a:r>
              <a:rPr lang="nl-NL" sz="2400" dirty="0">
                <a:solidFill>
                  <a:schemeClr val="bg1"/>
                </a:solidFill>
              </a:rPr>
              <a:t>Een toegankelijke gemeente is een gemeente waar iedereen gelijkwaardig en onafhankelijk toegang heeft tot de gebouwen, publieke ruimte, dienstverlening en communicatie. </a:t>
            </a:r>
          </a:p>
          <a:p>
            <a:pPr marL="85725"/>
            <a:endParaRPr lang="nl-NL" sz="2400" dirty="0">
              <a:solidFill>
                <a:schemeClr val="bg1"/>
              </a:solidFill>
            </a:endParaRPr>
          </a:p>
          <a:p>
            <a:pPr marL="85725"/>
            <a:r>
              <a:rPr lang="nl-NL" sz="2400" dirty="0">
                <a:solidFill>
                  <a:schemeClr val="bg1"/>
                </a:solidFill>
              </a:rPr>
              <a:t>Iedereen kan er comfortabel, kwaliteitsvol en tot op hoge leeftijd wonen, leren, werken, dagelijkse dingen doen, zich verplaatsen en ontspannen.</a:t>
            </a:r>
            <a:endParaRPr lang="nl-NL" sz="2400" b="1" dirty="0">
              <a:solidFill>
                <a:srgbClr val="DA3C10"/>
              </a:solidFill>
              <a:cs typeface="Calibri"/>
            </a:endParaRPr>
          </a:p>
        </p:txBody>
      </p:sp>
      <p:sp>
        <p:nvSpPr>
          <p:cNvPr id="12" name="Titel 1"/>
          <p:cNvSpPr>
            <a:spLocks noGrp="1"/>
          </p:cNvSpPr>
          <p:nvPr>
            <p:ph type="title"/>
          </p:nvPr>
        </p:nvSpPr>
        <p:spPr>
          <a:xfrm>
            <a:off x="1156500" y="346425"/>
            <a:ext cx="9926400" cy="1116000"/>
          </a:xfrm>
        </p:spPr>
        <p:txBody>
          <a:bodyPr/>
          <a:lstStyle/>
          <a:p>
            <a:r>
              <a:rPr lang="nl-NL" dirty="0"/>
              <a:t>E</a:t>
            </a:r>
            <a:r>
              <a:rPr lang="nl-BE" dirty="0"/>
              <a:t>en toegankelijke gemeente?</a:t>
            </a:r>
          </a:p>
        </p:txBody>
      </p:sp>
      <p:sp>
        <p:nvSpPr>
          <p:cNvPr id="14" name="Rechthoek 13"/>
          <p:cNvSpPr/>
          <p:nvPr/>
        </p:nvSpPr>
        <p:spPr>
          <a:xfrm>
            <a:off x="1156500" y="1065883"/>
            <a:ext cx="2314801" cy="461665"/>
          </a:xfrm>
          <a:prstGeom prst="rect">
            <a:avLst/>
          </a:prstGeom>
        </p:spPr>
        <p:txBody>
          <a:bodyPr wrap="none">
            <a:spAutoFit/>
          </a:bodyPr>
          <a:lstStyle/>
          <a:p>
            <a:r>
              <a:rPr lang="nl-NL" sz="2400" b="1" dirty="0">
                <a:solidFill>
                  <a:srgbClr val="DA3C10"/>
                </a:solidFill>
              </a:rPr>
              <a:t>#</a:t>
            </a:r>
            <a:r>
              <a:rPr lang="nl-NL" sz="2400" b="1" dirty="0" err="1">
                <a:solidFill>
                  <a:srgbClr val="DA3C10"/>
                </a:solidFill>
              </a:rPr>
              <a:t>IedereenOveral</a:t>
            </a:r>
            <a:endParaRPr lang="nl-NL" sz="2400" b="1" dirty="0">
              <a:solidFill>
                <a:srgbClr val="DA3C10"/>
              </a:solidFill>
            </a:endParaRPr>
          </a:p>
        </p:txBody>
      </p:sp>
    </p:spTree>
    <p:extLst>
      <p:ext uri="{BB962C8B-B14F-4D97-AF65-F5344CB8AC3E}">
        <p14:creationId xmlns:p14="http://schemas.microsoft.com/office/powerpoint/2010/main" val="1811344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Ovaal 2"/>
          <p:cNvSpPr/>
          <p:nvPr/>
        </p:nvSpPr>
        <p:spPr>
          <a:xfrm>
            <a:off x="6914367" y="1377863"/>
            <a:ext cx="300625" cy="263046"/>
          </a:xfrm>
          <a:prstGeom prst="ellipse">
            <a:avLst/>
          </a:prstGeom>
          <a:gradFill flip="none" rotWithShape="1">
            <a:gsLst>
              <a:gs pos="0">
                <a:schemeClr val="accent4">
                  <a:lumMod val="20000"/>
                  <a:lumOff val="80000"/>
                  <a:shade val="30000"/>
                  <a:satMod val="115000"/>
                </a:schemeClr>
              </a:gs>
              <a:gs pos="50000">
                <a:schemeClr val="accent4">
                  <a:lumMod val="20000"/>
                  <a:lumOff val="80000"/>
                  <a:shade val="67500"/>
                  <a:satMod val="115000"/>
                </a:schemeClr>
              </a:gs>
              <a:gs pos="100000">
                <a:schemeClr val="accent4">
                  <a:lumMod val="20000"/>
                  <a:lumOff val="80000"/>
                  <a:shade val="100000"/>
                  <a:satMod val="115000"/>
                </a:schemeClr>
              </a:gs>
            </a:gsLst>
            <a:path path="circle">
              <a:fillToRect r="100000" b="100000"/>
            </a:path>
            <a:tileRect l="-100000" t="-100000"/>
          </a:gra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466927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Ovaal 2"/>
          <p:cNvSpPr/>
          <p:nvPr/>
        </p:nvSpPr>
        <p:spPr>
          <a:xfrm>
            <a:off x="6388274" y="1758027"/>
            <a:ext cx="388307" cy="358872"/>
          </a:xfrm>
          <a:prstGeom prst="ellipse">
            <a:avLst/>
          </a:prstGeom>
          <a:gradFill flip="none" rotWithShape="1">
            <a:gsLst>
              <a:gs pos="0">
                <a:schemeClr val="accent4">
                  <a:lumMod val="20000"/>
                  <a:lumOff val="80000"/>
                  <a:shade val="30000"/>
                  <a:satMod val="115000"/>
                </a:schemeClr>
              </a:gs>
              <a:gs pos="50000">
                <a:schemeClr val="accent4">
                  <a:lumMod val="20000"/>
                  <a:lumOff val="80000"/>
                  <a:shade val="67500"/>
                  <a:satMod val="115000"/>
                </a:schemeClr>
              </a:gs>
              <a:gs pos="100000">
                <a:schemeClr val="accent4">
                  <a:lumMod val="20000"/>
                  <a:lumOff val="80000"/>
                  <a:shade val="100000"/>
                  <a:satMod val="115000"/>
                </a:schemeClr>
              </a:gs>
            </a:gsLst>
            <a:path path="circle">
              <a:fillToRect r="100000" b="100000"/>
            </a:path>
            <a:tileRect l="-100000" t="-100000"/>
          </a:gra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74140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persoon, venster, vrouw, binnen&#10;&#10;Automatisch gegenereerde beschrijving">
            <a:extLst>
              <a:ext uri="{FF2B5EF4-FFF2-40B4-BE49-F238E27FC236}">
                <a16:creationId xmlns:a16="http://schemas.microsoft.com/office/drawing/2014/main" id="{F604FF15-5628-4F92-A4A6-D2E6AA4440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648" y="-941137"/>
            <a:ext cx="11698704" cy="7799137"/>
          </a:xfrm>
          <a:prstGeom prst="rect">
            <a:avLst/>
          </a:prstGeom>
        </p:spPr>
      </p:pic>
    </p:spTree>
    <p:extLst>
      <p:ext uri="{BB962C8B-B14F-4D97-AF65-F5344CB8AC3E}">
        <p14:creationId xmlns:p14="http://schemas.microsoft.com/office/powerpoint/2010/main" val="549791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3" descr="puzzelstukken">
            <a:extLst>
              <a:ext uri="{FF2B5EF4-FFF2-40B4-BE49-F238E27FC236}">
                <a16:creationId xmlns:a16="http://schemas.microsoft.com/office/drawing/2014/main" id="{56ECF8B7-AD0B-4865-9C89-8D9375B59CA5}"/>
              </a:ext>
            </a:extLst>
          </p:cNvPr>
          <p:cNvPicPr>
            <a:picLocks noGrp="1" noChangeAspect="1"/>
          </p:cNvPicPr>
          <p:nvPr>
            <p:ph type="pic" sz="quarter" idx="14"/>
          </p:nvPr>
        </p:nvPicPr>
        <p:blipFill>
          <a:blip r:embed="rId3" cstate="print">
            <a:extLst>
              <a:ext uri="{28A0092B-C50C-407E-A947-70E740481C1C}">
                <a14:useLocalDpi xmlns:a14="http://schemas.microsoft.com/office/drawing/2010/main"/>
              </a:ext>
            </a:extLst>
          </a:blip>
          <a:srcRect t="17105" b="17105"/>
          <a:stretch>
            <a:fillRect/>
          </a:stretch>
        </p:blipFill>
        <p:spPr>
          <a:xfrm>
            <a:off x="838200" y="609600"/>
            <a:ext cx="10515600" cy="5191125"/>
          </a:xfrm>
          <a:ln w="76200">
            <a:solidFill>
              <a:schemeClr val="accent1"/>
            </a:solidFill>
          </a:ln>
        </p:spPr>
      </p:pic>
    </p:spTree>
    <p:extLst>
      <p:ext uri="{BB962C8B-B14F-4D97-AF65-F5344CB8AC3E}">
        <p14:creationId xmlns:p14="http://schemas.microsoft.com/office/powerpoint/2010/main" val="3478557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lIns="91440" tIns="45720" rIns="91440" bIns="45720" anchor="ctr"/>
          <a:lstStyle/>
          <a:p>
            <a:r>
              <a:rPr lang="nl-NL" dirty="0"/>
              <a:t>Referentiekader</a:t>
            </a:r>
            <a:endParaRPr lang="nl-BE" dirty="0"/>
          </a:p>
        </p:txBody>
      </p:sp>
      <p:pic>
        <p:nvPicPr>
          <p:cNvPr id="4" name="Tijdelijke aanduiding voor inhoud 3" descr="schema met 5 blokken die bij aanpak horen: leiderschap, medewerkers, beleid en strategie, partnerschappen en middelen, processen en 4 blokken die bij resultaten horen: waardering door medewerkers, inwoners en samenleving, belangrijke succesfactoren en indicatoren. Vanuit resultaten vertrekt een pijl met evaluatie en bijsturing richting aanpak.">
            <a:extLst>
              <a:ext uri="{FF2B5EF4-FFF2-40B4-BE49-F238E27FC236}">
                <a16:creationId xmlns:a16="http://schemas.microsoft.com/office/drawing/2014/main" id="{B1D33C9C-0F3F-46C3-B0AB-E34AA056D7F1}"/>
              </a:ext>
            </a:extLst>
          </p:cNvPr>
          <p:cNvPicPr>
            <a:picLocks noGrp="1"/>
          </p:cNvPicPr>
          <p:nvPr>
            <p:ph idx="1"/>
          </p:nvPr>
        </p:nvPicPr>
        <p:blipFill rotWithShape="1">
          <a:blip r:embed="rId3" cstate="screen">
            <a:extLst>
              <a:ext uri="{28A0092B-C50C-407E-A947-70E740481C1C}">
                <a14:useLocalDpi xmlns:a14="http://schemas.microsoft.com/office/drawing/2010/main"/>
              </a:ext>
            </a:extLst>
          </a:blip>
          <a:srcRect/>
          <a:stretch/>
        </p:blipFill>
        <p:spPr bwMode="auto">
          <a:xfrm>
            <a:off x="122667" y="0"/>
            <a:ext cx="11743268" cy="688989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26483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jdelijke aanduiding voor inhoud 3" descr="puzzelstukke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42941" y="404735"/>
            <a:ext cx="3484495" cy="2443397"/>
          </a:xfrm>
          <a:prstGeom prst="rect">
            <a:avLst/>
          </a:prstGeom>
          <a:ln w="57150">
            <a:solidFill>
              <a:schemeClr val="accent1"/>
            </a:solidFill>
          </a:ln>
        </p:spPr>
      </p:pic>
      <p:sp>
        <p:nvSpPr>
          <p:cNvPr id="3" name="Tijdelijke aanduiding voor inhoud 2">
            <a:extLst>
              <a:ext uri="{FF2B5EF4-FFF2-40B4-BE49-F238E27FC236}">
                <a16:creationId xmlns:a16="http://schemas.microsoft.com/office/drawing/2014/main" id="{9F0295F5-AD01-4B9D-8F4E-B6220E08F213}"/>
              </a:ext>
            </a:extLst>
          </p:cNvPr>
          <p:cNvSpPr>
            <a:spLocks noGrp="1"/>
          </p:cNvSpPr>
          <p:nvPr>
            <p:ph idx="1"/>
          </p:nvPr>
        </p:nvSpPr>
        <p:spPr>
          <a:xfrm>
            <a:off x="1156500" y="1252800"/>
            <a:ext cx="6605961" cy="4352400"/>
          </a:xfrm>
        </p:spPr>
        <p:txBody>
          <a:bodyPr/>
          <a:lstStyle/>
          <a:p>
            <a:r>
              <a:rPr lang="nl-NL" dirty="0"/>
              <a:t>Politiek engagement?</a:t>
            </a:r>
          </a:p>
          <a:p>
            <a:endParaRPr lang="nl-NL" dirty="0"/>
          </a:p>
          <a:p>
            <a:r>
              <a:rPr lang="nl-NL" dirty="0"/>
              <a:t>Thema bij de verkiezingen? </a:t>
            </a:r>
          </a:p>
          <a:p>
            <a:pPr marL="521100" lvl="2" indent="0">
              <a:buNone/>
            </a:pPr>
            <a:r>
              <a:rPr lang="nl-NL" dirty="0"/>
              <a:t>Zet met de ouderenraad toegankelijkheid op de agenda!	&gt; in het bestuursakkoord</a:t>
            </a:r>
          </a:p>
          <a:p>
            <a:pPr marL="288000" lvl="1" indent="0">
              <a:buNone/>
            </a:pPr>
            <a:endParaRPr lang="nl-NL" dirty="0"/>
          </a:p>
          <a:p>
            <a:r>
              <a:rPr lang="nl-NL" dirty="0"/>
              <a:t>Schepen voor ouderenbeleid, toegankelijkheid, gelijke kansen</a:t>
            </a:r>
          </a:p>
          <a:p>
            <a:pPr marL="0" indent="0">
              <a:buNone/>
            </a:pPr>
            <a:endParaRPr lang="nl-NL" dirty="0"/>
          </a:p>
          <a:p>
            <a:r>
              <a:rPr lang="nl-NL" dirty="0"/>
              <a:t>Een opdracht voor elke schepen!</a:t>
            </a:r>
          </a:p>
          <a:p>
            <a:endParaRPr lang="nl-NL" dirty="0"/>
          </a:p>
          <a:p>
            <a:r>
              <a:rPr lang="nl-NL" dirty="0"/>
              <a:t>De gemeente geeft het goede voorbeeld.</a:t>
            </a:r>
            <a:endParaRPr lang="nl-BE" dirty="0"/>
          </a:p>
        </p:txBody>
      </p:sp>
      <p:sp>
        <p:nvSpPr>
          <p:cNvPr id="6" name="Titel 1">
            <a:extLst>
              <a:ext uri="{FF2B5EF4-FFF2-40B4-BE49-F238E27FC236}">
                <a16:creationId xmlns:a16="http://schemas.microsoft.com/office/drawing/2014/main" id="{3BD06CE0-0626-4FB3-8975-50487982A472}"/>
              </a:ext>
            </a:extLst>
          </p:cNvPr>
          <p:cNvSpPr>
            <a:spLocks noGrp="1"/>
          </p:cNvSpPr>
          <p:nvPr>
            <p:ph type="title"/>
          </p:nvPr>
        </p:nvSpPr>
        <p:spPr>
          <a:xfrm>
            <a:off x="1156500" y="346425"/>
            <a:ext cx="9926400" cy="1116000"/>
          </a:xfrm>
        </p:spPr>
        <p:txBody>
          <a:bodyPr lIns="91440" tIns="45720" rIns="91440" bIns="45720" anchor="ctr"/>
          <a:lstStyle/>
          <a:p>
            <a:r>
              <a:rPr lang="nl-NL" dirty="0"/>
              <a:t>L</a:t>
            </a:r>
            <a:r>
              <a:rPr lang="nl-BE" dirty="0" err="1"/>
              <a:t>eiderschap</a:t>
            </a:r>
            <a:endParaRPr lang="nl-BE" dirty="0"/>
          </a:p>
        </p:txBody>
      </p:sp>
      <p:sp>
        <p:nvSpPr>
          <p:cNvPr id="4" name="Tekstvak 3">
            <a:extLst>
              <a:ext uri="{FF2B5EF4-FFF2-40B4-BE49-F238E27FC236}">
                <a16:creationId xmlns:a16="http://schemas.microsoft.com/office/drawing/2014/main" id="{6DA10AD5-29CC-47CB-9170-EFFECBB54F2A}"/>
              </a:ext>
            </a:extLst>
          </p:cNvPr>
          <p:cNvSpPr txBox="1"/>
          <p:nvPr/>
        </p:nvSpPr>
        <p:spPr>
          <a:xfrm>
            <a:off x="664564" y="1900989"/>
            <a:ext cx="1161951" cy="1323439"/>
          </a:xfrm>
          <a:prstGeom prst="rect">
            <a:avLst/>
          </a:prstGeom>
          <a:noFill/>
        </p:spPr>
        <p:txBody>
          <a:bodyPr wrap="square" rtlCol="0">
            <a:spAutoFit/>
          </a:bodyPr>
          <a:lstStyle/>
          <a:p>
            <a:r>
              <a:rPr lang="nl-NL" sz="8000" dirty="0">
                <a:solidFill>
                  <a:srgbClr val="FF0000"/>
                </a:solidFill>
              </a:rPr>
              <a:t>!</a:t>
            </a:r>
            <a:endParaRPr lang="nl-BE" sz="8000" dirty="0">
              <a:solidFill>
                <a:srgbClr val="FF0000"/>
              </a:solidFill>
            </a:endParaRPr>
          </a:p>
        </p:txBody>
      </p:sp>
    </p:spTree>
    <p:extLst>
      <p:ext uri="{BB962C8B-B14F-4D97-AF65-F5344CB8AC3E}">
        <p14:creationId xmlns:p14="http://schemas.microsoft.com/office/powerpoint/2010/main" val="2367969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jdelijke aanduiding voor inhoud 3" descr="puzzelstukke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42941" y="404735"/>
            <a:ext cx="3484495" cy="2443397"/>
          </a:xfrm>
          <a:prstGeom prst="rect">
            <a:avLst/>
          </a:prstGeom>
          <a:ln w="57150">
            <a:solidFill>
              <a:schemeClr val="accent1"/>
            </a:solidFill>
          </a:ln>
        </p:spPr>
      </p:pic>
      <p:sp>
        <p:nvSpPr>
          <p:cNvPr id="3" name="Tijdelijke aanduiding voor inhoud 2">
            <a:extLst>
              <a:ext uri="{FF2B5EF4-FFF2-40B4-BE49-F238E27FC236}">
                <a16:creationId xmlns:a16="http://schemas.microsoft.com/office/drawing/2014/main" id="{9F0295F5-AD01-4B9D-8F4E-B6220E08F213}"/>
              </a:ext>
            </a:extLst>
          </p:cNvPr>
          <p:cNvSpPr>
            <a:spLocks noGrp="1"/>
          </p:cNvSpPr>
          <p:nvPr>
            <p:ph idx="1"/>
          </p:nvPr>
        </p:nvSpPr>
        <p:spPr>
          <a:xfrm>
            <a:off x="1156500" y="1833669"/>
            <a:ext cx="9926400" cy="4352400"/>
          </a:xfrm>
        </p:spPr>
        <p:txBody>
          <a:bodyPr/>
          <a:lstStyle/>
          <a:p>
            <a:r>
              <a:rPr lang="nl-NL" dirty="0"/>
              <a:t>Ondersteunend ambtenaar adviesraad</a:t>
            </a:r>
          </a:p>
          <a:p>
            <a:pPr marL="0" indent="0">
              <a:buNone/>
            </a:pPr>
            <a:endParaRPr lang="nl-NL" dirty="0"/>
          </a:p>
          <a:p>
            <a:r>
              <a:rPr lang="nl-NL" dirty="0"/>
              <a:t>Ambtenaren bij de verschillende diensten</a:t>
            </a:r>
          </a:p>
          <a:p>
            <a:pPr lvl="1"/>
            <a:r>
              <a:rPr lang="nl-NL" dirty="0"/>
              <a:t>Sleutelfiguren toegankelijkheid</a:t>
            </a:r>
          </a:p>
          <a:p>
            <a:pPr lvl="1"/>
            <a:r>
              <a:rPr lang="nl-NL" dirty="0"/>
              <a:t>Gemotiveerd</a:t>
            </a:r>
          </a:p>
          <a:p>
            <a:pPr lvl="1"/>
            <a:r>
              <a:rPr lang="nl-NL" dirty="0"/>
              <a:t>Kennis van zaken</a:t>
            </a:r>
          </a:p>
          <a:p>
            <a:pPr marL="288000" lvl="1" indent="0">
              <a:buNone/>
            </a:pPr>
            <a:endParaRPr lang="nl-NL" dirty="0"/>
          </a:p>
          <a:p>
            <a:r>
              <a:rPr lang="nl-NL" dirty="0"/>
              <a:t>Ouderenadviesraad = medewerkers!</a:t>
            </a:r>
          </a:p>
        </p:txBody>
      </p:sp>
      <p:sp>
        <p:nvSpPr>
          <p:cNvPr id="6" name="Titel 1">
            <a:extLst>
              <a:ext uri="{FF2B5EF4-FFF2-40B4-BE49-F238E27FC236}">
                <a16:creationId xmlns:a16="http://schemas.microsoft.com/office/drawing/2014/main" id="{3BD06CE0-0626-4FB3-8975-50487982A472}"/>
              </a:ext>
            </a:extLst>
          </p:cNvPr>
          <p:cNvSpPr>
            <a:spLocks noGrp="1"/>
          </p:cNvSpPr>
          <p:nvPr>
            <p:ph type="title"/>
          </p:nvPr>
        </p:nvSpPr>
        <p:spPr>
          <a:xfrm>
            <a:off x="1156500" y="346425"/>
            <a:ext cx="9926400" cy="1116000"/>
          </a:xfrm>
        </p:spPr>
        <p:txBody>
          <a:bodyPr lIns="91440" tIns="45720" rIns="91440" bIns="45720" anchor="ctr"/>
          <a:lstStyle/>
          <a:p>
            <a:r>
              <a:rPr lang="nl-NL" dirty="0"/>
              <a:t>M</a:t>
            </a:r>
            <a:r>
              <a:rPr lang="nl-BE" dirty="0"/>
              <a:t>edewerkers</a:t>
            </a:r>
          </a:p>
        </p:txBody>
      </p:sp>
      <p:sp>
        <p:nvSpPr>
          <p:cNvPr id="5" name="Tekstvak 4">
            <a:extLst>
              <a:ext uri="{FF2B5EF4-FFF2-40B4-BE49-F238E27FC236}">
                <a16:creationId xmlns:a16="http://schemas.microsoft.com/office/drawing/2014/main" id="{D9648253-1F9D-4F2C-AE8A-E71E221D7DC8}"/>
              </a:ext>
            </a:extLst>
          </p:cNvPr>
          <p:cNvSpPr txBox="1"/>
          <p:nvPr/>
        </p:nvSpPr>
        <p:spPr>
          <a:xfrm>
            <a:off x="711964" y="3994484"/>
            <a:ext cx="678735" cy="1371481"/>
          </a:xfrm>
          <a:prstGeom prst="rect">
            <a:avLst/>
          </a:prstGeom>
          <a:noFill/>
        </p:spPr>
        <p:txBody>
          <a:bodyPr wrap="square" rtlCol="0">
            <a:spAutoFit/>
          </a:bodyPr>
          <a:lstStyle/>
          <a:p>
            <a:r>
              <a:rPr lang="nl-NL" sz="8000" dirty="0">
                <a:solidFill>
                  <a:srgbClr val="FF0000"/>
                </a:solidFill>
              </a:rPr>
              <a:t>!</a:t>
            </a:r>
            <a:endParaRPr lang="nl-BE" sz="8000" dirty="0">
              <a:solidFill>
                <a:srgbClr val="FF0000"/>
              </a:solidFill>
            </a:endParaRPr>
          </a:p>
        </p:txBody>
      </p:sp>
    </p:spTree>
    <p:extLst>
      <p:ext uri="{BB962C8B-B14F-4D97-AF65-F5344CB8AC3E}">
        <p14:creationId xmlns:p14="http://schemas.microsoft.com/office/powerpoint/2010/main" val="419616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r>
              <a:rPr lang="nl-BE" dirty="0"/>
              <a:t>Voorstelling Inter</a:t>
            </a:r>
            <a:br>
              <a:rPr lang="nl-BE" dirty="0"/>
            </a:br>
            <a:endParaRPr lang="nl-BE" dirty="0"/>
          </a:p>
        </p:txBody>
      </p:sp>
      <p:sp>
        <p:nvSpPr>
          <p:cNvPr id="4" name="Ondertitel 3"/>
          <p:cNvSpPr>
            <a:spLocks noGrp="1"/>
          </p:cNvSpPr>
          <p:nvPr>
            <p:ph type="subTitle" idx="1"/>
          </p:nvPr>
        </p:nvSpPr>
        <p:spPr/>
        <p:txBody>
          <a:bodyPr/>
          <a:lstStyle/>
          <a:p>
            <a:endParaRPr lang="nl-BE"/>
          </a:p>
        </p:txBody>
      </p:sp>
    </p:spTree>
    <p:extLst>
      <p:ext uri="{BB962C8B-B14F-4D97-AF65-F5344CB8AC3E}">
        <p14:creationId xmlns:p14="http://schemas.microsoft.com/office/powerpoint/2010/main" val="39450396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jdelijke aanduiding voor inhoud 3" descr="puzzelstukke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42941" y="404735"/>
            <a:ext cx="3484495" cy="2443397"/>
          </a:xfrm>
          <a:prstGeom prst="rect">
            <a:avLst/>
          </a:prstGeom>
          <a:ln w="57150">
            <a:solidFill>
              <a:schemeClr val="accent1"/>
            </a:solidFill>
          </a:ln>
        </p:spPr>
      </p:pic>
      <p:sp>
        <p:nvSpPr>
          <p:cNvPr id="3" name="Tijdelijke aanduiding voor inhoud 2">
            <a:extLst>
              <a:ext uri="{FF2B5EF4-FFF2-40B4-BE49-F238E27FC236}">
                <a16:creationId xmlns:a16="http://schemas.microsoft.com/office/drawing/2014/main" id="{9F0295F5-AD01-4B9D-8F4E-B6220E08F213}"/>
              </a:ext>
            </a:extLst>
          </p:cNvPr>
          <p:cNvSpPr>
            <a:spLocks noGrp="1"/>
          </p:cNvSpPr>
          <p:nvPr>
            <p:ph idx="1"/>
          </p:nvPr>
        </p:nvSpPr>
        <p:spPr>
          <a:xfrm>
            <a:off x="1156500" y="1462425"/>
            <a:ext cx="9599732" cy="4352400"/>
          </a:xfrm>
        </p:spPr>
        <p:txBody>
          <a:bodyPr/>
          <a:lstStyle/>
          <a:p>
            <a:r>
              <a:rPr lang="nl-NL" dirty="0"/>
              <a:t>Over alle beleidsdomeinen heen </a:t>
            </a:r>
          </a:p>
          <a:p>
            <a:pPr lvl="1"/>
            <a:r>
              <a:rPr lang="nl-NL" dirty="0"/>
              <a:t>Toegankelijkheid hoort niet alleen bij welzijn</a:t>
            </a:r>
          </a:p>
          <a:p>
            <a:pPr marL="288000" lvl="1" indent="0">
              <a:buNone/>
            </a:pPr>
            <a:endParaRPr lang="nl-NL" dirty="0"/>
          </a:p>
          <a:p>
            <a:r>
              <a:rPr lang="nl-NL" dirty="0"/>
              <a:t>Werk mee aan de beleidsplanning in je gemeente</a:t>
            </a:r>
          </a:p>
          <a:p>
            <a:pPr lvl="1"/>
            <a:r>
              <a:rPr lang="nl-NL" dirty="0"/>
              <a:t>Wordt jouw adviesraad geraadpleegd? </a:t>
            </a:r>
          </a:p>
          <a:p>
            <a:pPr marL="288000" lvl="1" indent="0">
              <a:buNone/>
            </a:pPr>
            <a:endParaRPr lang="nl-NL" dirty="0"/>
          </a:p>
          <a:p>
            <a:r>
              <a:rPr lang="nl-NL" dirty="0"/>
              <a:t>Doelstellingen rond toegankelijkheid in het meerjarenplan en andere plannen</a:t>
            </a:r>
          </a:p>
          <a:p>
            <a:endParaRPr lang="nl-NL" dirty="0"/>
          </a:p>
          <a:p>
            <a:r>
              <a:rPr lang="nl-NL" dirty="0"/>
              <a:t>Aandacht voor iedereen als het bestuur strategische keuzes maakt.</a:t>
            </a:r>
          </a:p>
          <a:p>
            <a:pPr lvl="1"/>
            <a:r>
              <a:rPr lang="nl-NL" dirty="0"/>
              <a:t>Digitalisering? &gt; Ook andere vormen van dienstverlening en communicatie</a:t>
            </a:r>
          </a:p>
          <a:p>
            <a:endParaRPr lang="nl-NL" dirty="0"/>
          </a:p>
          <a:p>
            <a:endParaRPr lang="nl-BE" dirty="0"/>
          </a:p>
        </p:txBody>
      </p:sp>
      <p:sp>
        <p:nvSpPr>
          <p:cNvPr id="6" name="Titel 1">
            <a:extLst>
              <a:ext uri="{FF2B5EF4-FFF2-40B4-BE49-F238E27FC236}">
                <a16:creationId xmlns:a16="http://schemas.microsoft.com/office/drawing/2014/main" id="{3BD06CE0-0626-4FB3-8975-50487982A472}"/>
              </a:ext>
            </a:extLst>
          </p:cNvPr>
          <p:cNvSpPr>
            <a:spLocks noGrp="1"/>
          </p:cNvSpPr>
          <p:nvPr>
            <p:ph type="title"/>
          </p:nvPr>
        </p:nvSpPr>
        <p:spPr>
          <a:xfrm>
            <a:off x="1156500" y="346425"/>
            <a:ext cx="9926400" cy="1116000"/>
          </a:xfrm>
        </p:spPr>
        <p:txBody>
          <a:bodyPr lIns="91440" tIns="45720" rIns="91440" bIns="45720" anchor="ctr"/>
          <a:lstStyle/>
          <a:p>
            <a:r>
              <a:rPr lang="nl-NL" dirty="0"/>
              <a:t>Beleid en strategie</a:t>
            </a:r>
            <a:endParaRPr lang="nl-BE" dirty="0"/>
          </a:p>
        </p:txBody>
      </p:sp>
      <p:sp>
        <p:nvSpPr>
          <p:cNvPr id="5" name="Tekstvak 4">
            <a:extLst>
              <a:ext uri="{FF2B5EF4-FFF2-40B4-BE49-F238E27FC236}">
                <a16:creationId xmlns:a16="http://schemas.microsoft.com/office/drawing/2014/main" id="{88EF5B2B-9A84-4B66-BAEE-471F6CC86014}"/>
              </a:ext>
            </a:extLst>
          </p:cNvPr>
          <p:cNvSpPr txBox="1"/>
          <p:nvPr/>
        </p:nvSpPr>
        <p:spPr>
          <a:xfrm>
            <a:off x="664564" y="2282529"/>
            <a:ext cx="563198" cy="1356096"/>
          </a:xfrm>
          <a:prstGeom prst="rect">
            <a:avLst/>
          </a:prstGeom>
          <a:noFill/>
        </p:spPr>
        <p:txBody>
          <a:bodyPr wrap="square" rtlCol="0">
            <a:spAutoFit/>
          </a:bodyPr>
          <a:lstStyle/>
          <a:p>
            <a:r>
              <a:rPr lang="nl-NL" sz="8000" dirty="0">
                <a:solidFill>
                  <a:srgbClr val="FF0000"/>
                </a:solidFill>
              </a:rPr>
              <a:t>!</a:t>
            </a:r>
            <a:endParaRPr lang="nl-BE" sz="8000" dirty="0">
              <a:solidFill>
                <a:srgbClr val="FF0000"/>
              </a:solidFill>
            </a:endParaRPr>
          </a:p>
        </p:txBody>
      </p:sp>
    </p:spTree>
    <p:extLst>
      <p:ext uri="{BB962C8B-B14F-4D97-AF65-F5344CB8AC3E}">
        <p14:creationId xmlns:p14="http://schemas.microsoft.com/office/powerpoint/2010/main" val="302448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jdelijke aanduiding voor inhoud 3" descr="puzzelstukke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42941" y="404735"/>
            <a:ext cx="3484495" cy="2443397"/>
          </a:xfrm>
          <a:prstGeom prst="rect">
            <a:avLst/>
          </a:prstGeom>
          <a:ln w="57150">
            <a:solidFill>
              <a:schemeClr val="accent1"/>
            </a:solidFill>
          </a:ln>
        </p:spPr>
      </p:pic>
      <p:sp>
        <p:nvSpPr>
          <p:cNvPr id="3" name="Tijdelijke aanduiding voor inhoud 2">
            <a:extLst>
              <a:ext uri="{FF2B5EF4-FFF2-40B4-BE49-F238E27FC236}">
                <a16:creationId xmlns:a16="http://schemas.microsoft.com/office/drawing/2014/main" id="{9F0295F5-AD01-4B9D-8F4E-B6220E08F213}"/>
              </a:ext>
            </a:extLst>
          </p:cNvPr>
          <p:cNvSpPr>
            <a:spLocks noGrp="1"/>
          </p:cNvSpPr>
          <p:nvPr>
            <p:ph idx="1"/>
          </p:nvPr>
        </p:nvSpPr>
        <p:spPr>
          <a:xfrm>
            <a:off x="1156500" y="2009368"/>
            <a:ext cx="8252196" cy="4352400"/>
          </a:xfrm>
        </p:spPr>
        <p:txBody>
          <a:bodyPr/>
          <a:lstStyle/>
          <a:p>
            <a:r>
              <a:rPr lang="nl-NL" dirty="0"/>
              <a:t>Stimuleer je gemeente om gebruik te maken van:</a:t>
            </a:r>
          </a:p>
          <a:p>
            <a:pPr lvl="1"/>
            <a:r>
              <a:rPr lang="nl-NL" dirty="0"/>
              <a:t>experten </a:t>
            </a:r>
          </a:p>
          <a:p>
            <a:pPr lvl="1"/>
            <a:r>
              <a:rPr lang="nl-NL" dirty="0"/>
              <a:t>subsidiemogelijkheden</a:t>
            </a:r>
          </a:p>
          <a:p>
            <a:pPr marL="288000" lvl="1" indent="0">
              <a:buNone/>
            </a:pPr>
            <a:endParaRPr lang="nl-NL" dirty="0"/>
          </a:p>
          <a:p>
            <a:r>
              <a:rPr lang="nl-NL" dirty="0"/>
              <a:t>Werk samen met organisaties in je gemeente rond toegankelijkheid </a:t>
            </a:r>
          </a:p>
          <a:p>
            <a:pPr marL="0" indent="0">
              <a:buNone/>
            </a:pPr>
            <a:endParaRPr lang="nl-NL" dirty="0"/>
          </a:p>
          <a:p>
            <a:r>
              <a:rPr lang="nl-NL" dirty="0"/>
              <a:t>Bericht in de media over inspanningen en uitdagingen</a:t>
            </a:r>
            <a:endParaRPr lang="nl-BE" dirty="0"/>
          </a:p>
        </p:txBody>
      </p:sp>
      <p:sp>
        <p:nvSpPr>
          <p:cNvPr id="6" name="Titel 1">
            <a:extLst>
              <a:ext uri="{FF2B5EF4-FFF2-40B4-BE49-F238E27FC236}">
                <a16:creationId xmlns:a16="http://schemas.microsoft.com/office/drawing/2014/main" id="{3BD06CE0-0626-4FB3-8975-50487982A472}"/>
              </a:ext>
            </a:extLst>
          </p:cNvPr>
          <p:cNvSpPr>
            <a:spLocks noGrp="1"/>
          </p:cNvSpPr>
          <p:nvPr>
            <p:ph type="title"/>
          </p:nvPr>
        </p:nvSpPr>
        <p:spPr>
          <a:xfrm>
            <a:off x="1156500" y="346425"/>
            <a:ext cx="9926400" cy="1116000"/>
          </a:xfrm>
        </p:spPr>
        <p:txBody>
          <a:bodyPr lIns="91440" tIns="45720" rIns="91440" bIns="45720" anchor="ctr"/>
          <a:lstStyle/>
          <a:p>
            <a:r>
              <a:rPr lang="nl-NL" dirty="0"/>
              <a:t>P</a:t>
            </a:r>
            <a:r>
              <a:rPr lang="nl-BE" dirty="0" err="1"/>
              <a:t>artnerschappen</a:t>
            </a:r>
            <a:r>
              <a:rPr lang="nl-BE" dirty="0"/>
              <a:t> en middelen</a:t>
            </a:r>
          </a:p>
        </p:txBody>
      </p:sp>
      <p:sp>
        <p:nvSpPr>
          <p:cNvPr id="5" name="Tekstvak 4">
            <a:extLst>
              <a:ext uri="{FF2B5EF4-FFF2-40B4-BE49-F238E27FC236}">
                <a16:creationId xmlns:a16="http://schemas.microsoft.com/office/drawing/2014/main" id="{141FEBEB-3B89-4A4D-A23F-D15DFE20E1CE}"/>
              </a:ext>
            </a:extLst>
          </p:cNvPr>
          <p:cNvSpPr txBox="1"/>
          <p:nvPr/>
        </p:nvSpPr>
        <p:spPr>
          <a:xfrm>
            <a:off x="593302" y="1909550"/>
            <a:ext cx="563198" cy="1356096"/>
          </a:xfrm>
          <a:prstGeom prst="rect">
            <a:avLst/>
          </a:prstGeom>
          <a:noFill/>
        </p:spPr>
        <p:txBody>
          <a:bodyPr wrap="square" rtlCol="0">
            <a:spAutoFit/>
          </a:bodyPr>
          <a:lstStyle/>
          <a:p>
            <a:r>
              <a:rPr lang="nl-NL" sz="8000" dirty="0">
                <a:solidFill>
                  <a:srgbClr val="FF0000"/>
                </a:solidFill>
              </a:rPr>
              <a:t>!</a:t>
            </a:r>
            <a:endParaRPr lang="nl-BE" sz="8000" dirty="0">
              <a:solidFill>
                <a:srgbClr val="FF0000"/>
              </a:solidFill>
            </a:endParaRPr>
          </a:p>
        </p:txBody>
      </p:sp>
    </p:spTree>
    <p:extLst>
      <p:ext uri="{BB962C8B-B14F-4D97-AF65-F5344CB8AC3E}">
        <p14:creationId xmlns:p14="http://schemas.microsoft.com/office/powerpoint/2010/main" val="25679527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jdelijke aanduiding voor inhoud 3" descr="puzzelstukke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38283" y="456096"/>
            <a:ext cx="3484495" cy="2443397"/>
          </a:xfrm>
          <a:prstGeom prst="rect">
            <a:avLst/>
          </a:prstGeom>
          <a:ln w="57150">
            <a:solidFill>
              <a:schemeClr val="accent1"/>
            </a:solidFill>
          </a:ln>
        </p:spPr>
      </p:pic>
      <p:sp>
        <p:nvSpPr>
          <p:cNvPr id="3" name="Tijdelijke aanduiding voor inhoud 2">
            <a:extLst>
              <a:ext uri="{FF2B5EF4-FFF2-40B4-BE49-F238E27FC236}">
                <a16:creationId xmlns:a16="http://schemas.microsoft.com/office/drawing/2014/main" id="{9F0295F5-AD01-4B9D-8F4E-B6220E08F213}"/>
              </a:ext>
            </a:extLst>
          </p:cNvPr>
          <p:cNvSpPr>
            <a:spLocks noGrp="1"/>
          </p:cNvSpPr>
          <p:nvPr>
            <p:ph idx="1"/>
          </p:nvPr>
        </p:nvSpPr>
        <p:spPr>
          <a:xfrm>
            <a:off x="1132800" y="1794340"/>
            <a:ext cx="7217116" cy="4352400"/>
          </a:xfrm>
        </p:spPr>
        <p:txBody>
          <a:bodyPr/>
          <a:lstStyle/>
          <a:p>
            <a:r>
              <a:rPr lang="nl-NL" dirty="0"/>
              <a:t>Meten is weten: </a:t>
            </a:r>
          </a:p>
          <a:p>
            <a:pPr marL="0" indent="0">
              <a:buNone/>
            </a:pPr>
            <a:r>
              <a:rPr lang="nl-NL" dirty="0"/>
              <a:t>Hoe zit het met e-inclusie in je gemeente?</a:t>
            </a:r>
          </a:p>
          <a:p>
            <a:pPr lvl="1"/>
            <a:r>
              <a:rPr lang="nl-NL" dirty="0"/>
              <a:t>Ouderenbehoeftenonderzoek </a:t>
            </a:r>
            <a:br>
              <a:rPr lang="nl-NL" dirty="0"/>
            </a:br>
            <a:r>
              <a:rPr lang="nl-NL" dirty="0"/>
              <a:t>‘In welke mate maakt u gebruik van het internet?’</a:t>
            </a:r>
          </a:p>
          <a:p>
            <a:pPr lvl="1"/>
            <a:r>
              <a:rPr lang="nl-NL" dirty="0"/>
              <a:t>Bevraag medeburgers </a:t>
            </a:r>
          </a:p>
          <a:p>
            <a:pPr lvl="2">
              <a:buFont typeface="Wingdings" panose="05000000000000000000" pitchFamily="2" charset="2"/>
              <a:buChar char="Ø"/>
            </a:pPr>
            <a:r>
              <a:rPr lang="nl-NL" sz="2200" dirty="0"/>
              <a:t>tijdens een activiteit</a:t>
            </a:r>
          </a:p>
          <a:p>
            <a:pPr lvl="2">
              <a:buFont typeface="Wingdings" panose="05000000000000000000" pitchFamily="2" charset="2"/>
              <a:buChar char="Ø"/>
            </a:pPr>
            <a:r>
              <a:rPr lang="nl-NL" sz="2200" dirty="0"/>
              <a:t>via organisaties voor ouderen</a:t>
            </a:r>
          </a:p>
          <a:p>
            <a:pPr lvl="2">
              <a:buFont typeface="Wingdings" panose="05000000000000000000" pitchFamily="2" charset="2"/>
              <a:buChar char="Ø"/>
            </a:pPr>
            <a:r>
              <a:rPr lang="nl-NL" sz="2200" dirty="0"/>
              <a:t>via het dienstencentrum ….</a:t>
            </a:r>
          </a:p>
          <a:p>
            <a:pPr marL="342900" lvl="2" indent="-342900">
              <a:buSzPct val="100000"/>
              <a:buFont typeface="Wingdings 3" panose="05040102010807070707" pitchFamily="18" charset="2"/>
              <a:buChar char=""/>
            </a:pPr>
            <a:endParaRPr lang="nl-NL" sz="2200" dirty="0"/>
          </a:p>
          <a:p>
            <a:pPr marL="342900" lvl="2" indent="-342900">
              <a:buSzPct val="100000"/>
              <a:buFont typeface="Wingdings 3" panose="05040102010807070707" pitchFamily="18" charset="2"/>
              <a:buChar char=""/>
            </a:pPr>
            <a:r>
              <a:rPr lang="nl-NL" sz="2200" dirty="0"/>
              <a:t>Participatie: digitale toegankelijkheid op de agenda van jouw ouderenadviesraad</a:t>
            </a:r>
          </a:p>
          <a:p>
            <a:pPr marL="288000" lvl="1" indent="0">
              <a:buNone/>
            </a:pPr>
            <a:endParaRPr lang="nl-NL" dirty="0"/>
          </a:p>
        </p:txBody>
      </p:sp>
      <p:sp>
        <p:nvSpPr>
          <p:cNvPr id="6" name="Titel 1">
            <a:extLst>
              <a:ext uri="{FF2B5EF4-FFF2-40B4-BE49-F238E27FC236}">
                <a16:creationId xmlns:a16="http://schemas.microsoft.com/office/drawing/2014/main" id="{3BD06CE0-0626-4FB3-8975-50487982A472}"/>
              </a:ext>
            </a:extLst>
          </p:cNvPr>
          <p:cNvSpPr>
            <a:spLocks noGrp="1"/>
          </p:cNvSpPr>
          <p:nvPr>
            <p:ph type="title"/>
          </p:nvPr>
        </p:nvSpPr>
        <p:spPr>
          <a:xfrm>
            <a:off x="1132800" y="711260"/>
            <a:ext cx="9926400" cy="1116000"/>
          </a:xfrm>
        </p:spPr>
        <p:txBody>
          <a:bodyPr lIns="91440" tIns="45720" rIns="91440" bIns="45720" anchor="ctr"/>
          <a:lstStyle/>
          <a:p>
            <a:r>
              <a:rPr lang="nl-NL" dirty="0"/>
              <a:t>P</a:t>
            </a:r>
            <a:r>
              <a:rPr lang="nl-BE" dirty="0" err="1"/>
              <a:t>rocessen</a:t>
            </a:r>
            <a:r>
              <a:rPr lang="nl-BE" dirty="0"/>
              <a:t> of ‘aan het werk’</a:t>
            </a:r>
          </a:p>
        </p:txBody>
      </p:sp>
      <p:sp>
        <p:nvSpPr>
          <p:cNvPr id="5" name="Tekstvak 4">
            <a:extLst>
              <a:ext uri="{FF2B5EF4-FFF2-40B4-BE49-F238E27FC236}">
                <a16:creationId xmlns:a16="http://schemas.microsoft.com/office/drawing/2014/main" id="{DAB333B9-5157-482E-9F4F-0B5AE954B06F}"/>
              </a:ext>
            </a:extLst>
          </p:cNvPr>
          <p:cNvSpPr txBox="1"/>
          <p:nvPr/>
        </p:nvSpPr>
        <p:spPr>
          <a:xfrm>
            <a:off x="1002375" y="3292492"/>
            <a:ext cx="563198" cy="1356096"/>
          </a:xfrm>
          <a:prstGeom prst="rect">
            <a:avLst/>
          </a:prstGeom>
          <a:noFill/>
        </p:spPr>
        <p:txBody>
          <a:bodyPr wrap="square" rtlCol="0">
            <a:spAutoFit/>
          </a:bodyPr>
          <a:lstStyle/>
          <a:p>
            <a:r>
              <a:rPr lang="nl-NL" sz="8000" dirty="0">
                <a:solidFill>
                  <a:srgbClr val="FF0000"/>
                </a:solidFill>
              </a:rPr>
              <a:t>!</a:t>
            </a:r>
            <a:endParaRPr lang="nl-BE" sz="8000" dirty="0">
              <a:solidFill>
                <a:srgbClr val="FF0000"/>
              </a:solidFill>
            </a:endParaRPr>
          </a:p>
        </p:txBody>
      </p:sp>
      <p:sp>
        <p:nvSpPr>
          <p:cNvPr id="7" name="Tekstvak 6">
            <a:extLst>
              <a:ext uri="{FF2B5EF4-FFF2-40B4-BE49-F238E27FC236}">
                <a16:creationId xmlns:a16="http://schemas.microsoft.com/office/drawing/2014/main" id="{D2A43B17-AE12-4FE7-AE54-00D48767B0CF}"/>
              </a:ext>
            </a:extLst>
          </p:cNvPr>
          <p:cNvSpPr txBox="1"/>
          <p:nvPr/>
        </p:nvSpPr>
        <p:spPr>
          <a:xfrm>
            <a:off x="504390" y="4648588"/>
            <a:ext cx="563198" cy="1356096"/>
          </a:xfrm>
          <a:prstGeom prst="rect">
            <a:avLst/>
          </a:prstGeom>
          <a:noFill/>
        </p:spPr>
        <p:txBody>
          <a:bodyPr wrap="square" rtlCol="0">
            <a:spAutoFit/>
          </a:bodyPr>
          <a:lstStyle/>
          <a:p>
            <a:r>
              <a:rPr lang="nl-NL" sz="8000" dirty="0">
                <a:solidFill>
                  <a:srgbClr val="FF0000"/>
                </a:solidFill>
              </a:rPr>
              <a:t>!</a:t>
            </a:r>
            <a:endParaRPr lang="nl-BE" sz="8000" dirty="0">
              <a:solidFill>
                <a:srgbClr val="FF0000"/>
              </a:solidFill>
            </a:endParaRPr>
          </a:p>
        </p:txBody>
      </p:sp>
    </p:spTree>
    <p:extLst>
      <p:ext uri="{BB962C8B-B14F-4D97-AF65-F5344CB8AC3E}">
        <p14:creationId xmlns:p14="http://schemas.microsoft.com/office/powerpoint/2010/main" val="42519058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lIns="91440" tIns="45720" rIns="91440" bIns="45720" anchor="ctr"/>
          <a:lstStyle/>
          <a:p>
            <a:r>
              <a:rPr lang="nl-BE" dirty="0"/>
              <a:t>Processen</a:t>
            </a:r>
          </a:p>
        </p:txBody>
      </p:sp>
      <p:sp>
        <p:nvSpPr>
          <p:cNvPr id="3" name="Tijdelijke aanduiding voor inhoud 2"/>
          <p:cNvSpPr>
            <a:spLocks noGrp="1"/>
          </p:cNvSpPr>
          <p:nvPr>
            <p:ph idx="1"/>
          </p:nvPr>
        </p:nvSpPr>
        <p:spPr>
          <a:xfrm>
            <a:off x="1156500" y="1613747"/>
            <a:ext cx="10778463" cy="4352400"/>
          </a:xfrm>
        </p:spPr>
        <p:txBody>
          <a:bodyPr lIns="91440" tIns="45720" rIns="91440" bIns="45720" anchor="t"/>
          <a:lstStyle/>
          <a:p>
            <a:r>
              <a:rPr lang="nl-BE" dirty="0">
                <a:cs typeface="Calibri"/>
              </a:rPr>
              <a:t>Vorming</a:t>
            </a:r>
          </a:p>
          <a:p>
            <a:pPr lvl="1"/>
            <a:r>
              <a:rPr lang="nl-BE" dirty="0">
                <a:cs typeface="Calibri"/>
              </a:rPr>
              <a:t>Medewerkers</a:t>
            </a:r>
          </a:p>
          <a:p>
            <a:pPr lvl="1"/>
            <a:r>
              <a:rPr lang="nl-BE" dirty="0">
                <a:cs typeface="Calibri"/>
              </a:rPr>
              <a:t>Inwoners</a:t>
            </a:r>
          </a:p>
          <a:p>
            <a:pPr marL="288000" lvl="1" indent="0">
              <a:buNone/>
            </a:pPr>
            <a:endParaRPr lang="nl-BE" dirty="0">
              <a:cs typeface="Calibri"/>
            </a:endParaRPr>
          </a:p>
          <a:p>
            <a:r>
              <a:rPr lang="nl-BE" dirty="0">
                <a:cs typeface="Calibri"/>
              </a:rPr>
              <a:t>Bewustmakingsacties</a:t>
            </a:r>
          </a:p>
          <a:p>
            <a:pPr lvl="1"/>
            <a:r>
              <a:rPr lang="nl-BE" dirty="0">
                <a:cs typeface="Calibri"/>
              </a:rPr>
              <a:t>‘Knelpuntenwandeling’ doorheen de gemeentelijke website, digitale formulieren,….</a:t>
            </a:r>
          </a:p>
          <a:p>
            <a:pPr marL="288000" lvl="1" indent="0">
              <a:buNone/>
            </a:pPr>
            <a:endParaRPr lang="nl-BE" dirty="0">
              <a:cs typeface="Calibri"/>
            </a:endParaRPr>
          </a:p>
          <a:p>
            <a:r>
              <a:rPr lang="nl-BE" dirty="0">
                <a:cs typeface="Calibri"/>
              </a:rPr>
              <a:t>Nieuwe website?</a:t>
            </a:r>
          </a:p>
          <a:p>
            <a:pPr lvl="1"/>
            <a:r>
              <a:rPr lang="nl-BE" dirty="0">
                <a:cs typeface="Calibri"/>
              </a:rPr>
              <a:t>Adviseer een Universal Design - aanpak: houd van bij het begin rekening met iedereen!</a:t>
            </a:r>
          </a:p>
          <a:p>
            <a:pPr lvl="1"/>
            <a:r>
              <a:rPr lang="nl-BE" dirty="0">
                <a:cs typeface="Calibri"/>
              </a:rPr>
              <a:t>Toegankelijkheidsvoorwaarden in het bestek</a:t>
            </a:r>
          </a:p>
          <a:p>
            <a:endParaRPr lang="nl-BE" dirty="0">
              <a:cs typeface="Calibri"/>
            </a:endParaRPr>
          </a:p>
          <a:p>
            <a:endParaRPr lang="nl-BE" dirty="0">
              <a:cs typeface="Calibri"/>
            </a:endParaRPr>
          </a:p>
          <a:p>
            <a:endParaRPr lang="nl-BE" dirty="0"/>
          </a:p>
        </p:txBody>
      </p:sp>
      <p:sp>
        <p:nvSpPr>
          <p:cNvPr id="4" name="Tekstvak 3">
            <a:extLst>
              <a:ext uri="{FF2B5EF4-FFF2-40B4-BE49-F238E27FC236}">
                <a16:creationId xmlns:a16="http://schemas.microsoft.com/office/drawing/2014/main" id="{330D7CB3-3D83-4F5F-ACA0-DE8EDBA87240}"/>
              </a:ext>
            </a:extLst>
          </p:cNvPr>
          <p:cNvSpPr txBox="1"/>
          <p:nvPr/>
        </p:nvSpPr>
        <p:spPr>
          <a:xfrm>
            <a:off x="593302" y="2859354"/>
            <a:ext cx="563198" cy="1356096"/>
          </a:xfrm>
          <a:prstGeom prst="rect">
            <a:avLst/>
          </a:prstGeom>
          <a:noFill/>
        </p:spPr>
        <p:txBody>
          <a:bodyPr wrap="square" rtlCol="0">
            <a:spAutoFit/>
          </a:bodyPr>
          <a:lstStyle/>
          <a:p>
            <a:r>
              <a:rPr lang="nl-NL" sz="8000" dirty="0">
                <a:solidFill>
                  <a:srgbClr val="FF0000"/>
                </a:solidFill>
              </a:rPr>
              <a:t>!</a:t>
            </a:r>
            <a:endParaRPr lang="nl-BE" sz="8000" dirty="0">
              <a:solidFill>
                <a:srgbClr val="FF0000"/>
              </a:solidFill>
            </a:endParaRPr>
          </a:p>
        </p:txBody>
      </p:sp>
    </p:spTree>
    <p:extLst>
      <p:ext uri="{BB962C8B-B14F-4D97-AF65-F5344CB8AC3E}">
        <p14:creationId xmlns:p14="http://schemas.microsoft.com/office/powerpoint/2010/main" val="31837093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lIns="91440" tIns="45720" rIns="91440" bIns="45720" anchor="ctr"/>
          <a:lstStyle/>
          <a:p>
            <a:r>
              <a:rPr lang="nl-BE" dirty="0"/>
              <a:t>Processen</a:t>
            </a:r>
          </a:p>
        </p:txBody>
      </p:sp>
      <p:sp>
        <p:nvSpPr>
          <p:cNvPr id="3" name="Tijdelijke aanduiding voor inhoud 2"/>
          <p:cNvSpPr>
            <a:spLocks noGrp="1"/>
          </p:cNvSpPr>
          <p:nvPr>
            <p:ph idx="1"/>
          </p:nvPr>
        </p:nvSpPr>
        <p:spPr/>
        <p:txBody>
          <a:bodyPr lIns="91440" tIns="45720" rIns="91440" bIns="45720" anchor="t"/>
          <a:lstStyle/>
          <a:p>
            <a:pPr marL="0" indent="0">
              <a:buNone/>
            </a:pPr>
            <a:endParaRPr lang="nl-BE" dirty="0">
              <a:cs typeface="Calibri"/>
            </a:endParaRPr>
          </a:p>
          <a:p>
            <a:r>
              <a:rPr lang="nl-BE" dirty="0">
                <a:cs typeface="Calibri"/>
              </a:rPr>
              <a:t>Motiveer je bestuur voor het charter ‘naar een toegankelijke gemeente’</a:t>
            </a:r>
          </a:p>
          <a:p>
            <a:pPr marL="0" indent="0">
              <a:buNone/>
            </a:pPr>
            <a:endParaRPr lang="nl-BE" dirty="0">
              <a:cs typeface="Calibri"/>
            </a:endParaRPr>
          </a:p>
          <a:p>
            <a:r>
              <a:rPr lang="nl-BE" dirty="0">
                <a:cs typeface="Calibri"/>
              </a:rPr>
              <a:t>Advies en toezicht op toegankelijkheid bij projecten van de gemeente</a:t>
            </a:r>
          </a:p>
          <a:p>
            <a:pPr marL="0" indent="0">
              <a:buNone/>
            </a:pPr>
            <a:endParaRPr lang="nl-BE" dirty="0">
              <a:cs typeface="Calibri"/>
            </a:endParaRPr>
          </a:p>
          <a:p>
            <a:r>
              <a:rPr lang="nl-BE" dirty="0">
                <a:cs typeface="Calibri"/>
              </a:rPr>
              <a:t>Vraag aandacht voor toegankelijkheid van evenementen</a:t>
            </a:r>
          </a:p>
          <a:p>
            <a:pPr lvl="1"/>
            <a:r>
              <a:rPr lang="nl-BE" dirty="0">
                <a:cs typeface="Calibri"/>
              </a:rPr>
              <a:t>Label toegankelijk evenement</a:t>
            </a:r>
          </a:p>
          <a:p>
            <a:pPr lvl="1"/>
            <a:r>
              <a:rPr lang="nl-BE" dirty="0">
                <a:cs typeface="Calibri"/>
              </a:rPr>
              <a:t>Informatie over evenementen voor iedereen toegankelijk</a:t>
            </a:r>
          </a:p>
          <a:p>
            <a:pPr lvl="1"/>
            <a:r>
              <a:rPr lang="nl-BE" dirty="0">
                <a:cs typeface="Calibri"/>
              </a:rPr>
              <a:t>Niet alleen digitale reservatiemogelijkheden</a:t>
            </a:r>
          </a:p>
          <a:p>
            <a:pPr marL="0" indent="0">
              <a:buNone/>
            </a:pPr>
            <a:endParaRPr lang="nl-BE" dirty="0">
              <a:cs typeface="Calibri"/>
            </a:endParaRPr>
          </a:p>
          <a:p>
            <a:r>
              <a:rPr lang="nl-BE" dirty="0"/>
              <a:t>Help de gemeente klachten te voorkomen</a:t>
            </a:r>
          </a:p>
        </p:txBody>
      </p:sp>
      <p:sp>
        <p:nvSpPr>
          <p:cNvPr id="4" name="Tekstvak 3">
            <a:extLst>
              <a:ext uri="{FF2B5EF4-FFF2-40B4-BE49-F238E27FC236}">
                <a16:creationId xmlns:a16="http://schemas.microsoft.com/office/drawing/2014/main" id="{B6EFC9AB-EAB7-4A4D-A67D-71023CEA8C44}"/>
              </a:ext>
            </a:extLst>
          </p:cNvPr>
          <p:cNvSpPr txBox="1"/>
          <p:nvPr/>
        </p:nvSpPr>
        <p:spPr>
          <a:xfrm>
            <a:off x="593302" y="1343375"/>
            <a:ext cx="563198" cy="1356096"/>
          </a:xfrm>
          <a:prstGeom prst="rect">
            <a:avLst/>
          </a:prstGeom>
          <a:noFill/>
        </p:spPr>
        <p:txBody>
          <a:bodyPr wrap="square" rtlCol="0">
            <a:spAutoFit/>
          </a:bodyPr>
          <a:lstStyle/>
          <a:p>
            <a:r>
              <a:rPr lang="nl-NL" sz="8000" dirty="0">
                <a:solidFill>
                  <a:srgbClr val="FF0000"/>
                </a:solidFill>
              </a:rPr>
              <a:t>!</a:t>
            </a:r>
            <a:endParaRPr lang="nl-BE" sz="8000" dirty="0">
              <a:solidFill>
                <a:srgbClr val="FF0000"/>
              </a:solidFill>
            </a:endParaRPr>
          </a:p>
        </p:txBody>
      </p:sp>
    </p:spTree>
    <p:extLst>
      <p:ext uri="{BB962C8B-B14F-4D97-AF65-F5344CB8AC3E}">
        <p14:creationId xmlns:p14="http://schemas.microsoft.com/office/powerpoint/2010/main" val="9648176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lIns="91440" tIns="45720" rIns="91440" bIns="45720" anchor="ctr"/>
          <a:lstStyle/>
          <a:p>
            <a:r>
              <a:rPr lang="nl-NL" dirty="0"/>
              <a:t>Nuttige linken</a:t>
            </a:r>
            <a:endParaRPr lang="nl-BE" dirty="0"/>
          </a:p>
        </p:txBody>
      </p:sp>
      <p:sp>
        <p:nvSpPr>
          <p:cNvPr id="3" name="Tijdelijke aanduiding voor inhoud 2"/>
          <p:cNvSpPr>
            <a:spLocks noGrp="1"/>
          </p:cNvSpPr>
          <p:nvPr>
            <p:ph idx="1"/>
          </p:nvPr>
        </p:nvSpPr>
        <p:spPr/>
        <p:txBody>
          <a:bodyPr lIns="91440" tIns="45720" rIns="91440" bIns="45720" anchor="t"/>
          <a:lstStyle/>
          <a:p>
            <a:r>
              <a:rPr lang="nl-BE" dirty="0">
                <a:cs typeface="Calibri"/>
              </a:rPr>
              <a:t>Bestel het handboek ‘Naar een toegankelijke gemeente’</a:t>
            </a:r>
          </a:p>
          <a:p>
            <a:pPr marL="0" indent="0">
              <a:buNone/>
            </a:pPr>
            <a:r>
              <a:rPr lang="nl-BE" dirty="0">
                <a:cs typeface="Calibri"/>
              </a:rPr>
              <a:t>	</a:t>
            </a:r>
            <a:r>
              <a:rPr lang="nl-BE" dirty="0">
                <a:cs typeface="Calibri"/>
                <a:hlinkClick r:id="rId2"/>
              </a:rPr>
              <a:t>https://www.inter.vlaanderen/naar-een-toegankelijke-gemeente</a:t>
            </a:r>
            <a:endParaRPr lang="nl-BE" dirty="0">
              <a:cs typeface="Calibri"/>
            </a:endParaRPr>
          </a:p>
          <a:p>
            <a:pPr marL="0" indent="0">
              <a:buNone/>
            </a:pPr>
            <a:endParaRPr lang="nl-BE" dirty="0">
              <a:cs typeface="Calibri"/>
            </a:endParaRPr>
          </a:p>
          <a:p>
            <a:r>
              <a:rPr lang="nl-BE" dirty="0">
                <a:cs typeface="Calibri"/>
              </a:rPr>
              <a:t>Informatie over het charter ‘naar een toegankelijke gemeente’ 	</a:t>
            </a:r>
            <a:r>
              <a:rPr lang="nl-BE" dirty="0">
                <a:cs typeface="Calibri"/>
                <a:hlinkClick r:id="rId3"/>
              </a:rPr>
              <a:t>https://www.inter.vlaanderen/charter</a:t>
            </a:r>
            <a:endParaRPr lang="nl-BE" dirty="0">
              <a:cs typeface="Calibri"/>
            </a:endParaRPr>
          </a:p>
          <a:p>
            <a:pPr marL="0" indent="0">
              <a:buNone/>
            </a:pPr>
            <a:endParaRPr lang="nl-BE" dirty="0">
              <a:cs typeface="Calibri"/>
            </a:endParaRPr>
          </a:p>
          <a:p>
            <a:r>
              <a:rPr lang="nl-BE" dirty="0">
                <a:cs typeface="Calibri"/>
              </a:rPr>
              <a:t>Informatie over het convenant (samenwerkingsovereenkomst) met Inter</a:t>
            </a:r>
          </a:p>
          <a:p>
            <a:pPr marL="0" indent="0">
              <a:buNone/>
            </a:pPr>
            <a:r>
              <a:rPr lang="nl-BE" dirty="0">
                <a:cs typeface="Calibri"/>
              </a:rPr>
              <a:t>	</a:t>
            </a:r>
            <a:r>
              <a:rPr lang="nl-BE" dirty="0">
                <a:cs typeface="Calibri"/>
                <a:hlinkClick r:id="rId4"/>
              </a:rPr>
              <a:t>https://www.inter.vlaanderen/beleid/diensten/convenant-lokaal-bestuur</a:t>
            </a:r>
            <a:endParaRPr lang="nl-BE" dirty="0">
              <a:cs typeface="Calibri"/>
            </a:endParaRPr>
          </a:p>
          <a:p>
            <a:pPr marL="0" indent="0">
              <a:buNone/>
            </a:pPr>
            <a:r>
              <a:rPr lang="nl-BE" dirty="0">
                <a:cs typeface="Calibri"/>
              </a:rPr>
              <a:t>	(met </a:t>
            </a:r>
            <a:r>
              <a:rPr lang="nl-BE" dirty="0">
                <a:cs typeface="Calibri"/>
                <a:hlinkClick r:id="rId5"/>
              </a:rPr>
              <a:t>kaart gemeenten</a:t>
            </a:r>
            <a:r>
              <a:rPr lang="nl-BE" dirty="0">
                <a:cs typeface="Calibri"/>
              </a:rPr>
              <a:t>)</a:t>
            </a:r>
            <a:endParaRPr lang="nl-BE" dirty="0"/>
          </a:p>
        </p:txBody>
      </p:sp>
    </p:spTree>
    <p:extLst>
      <p:ext uri="{BB962C8B-B14F-4D97-AF65-F5344CB8AC3E}">
        <p14:creationId xmlns:p14="http://schemas.microsoft.com/office/powerpoint/2010/main" val="4604811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4294967295"/>
          </p:nvPr>
        </p:nvSpPr>
        <p:spPr>
          <a:xfrm>
            <a:off x="5368644" y="2734235"/>
            <a:ext cx="5227637" cy="3113088"/>
          </a:xfrm>
        </p:spPr>
        <p:txBody>
          <a:bodyPr>
            <a:noAutofit/>
          </a:bodyPr>
          <a:lstStyle/>
          <a:p>
            <a:pPr marL="0" indent="0">
              <a:lnSpc>
                <a:spcPct val="100000"/>
              </a:lnSpc>
              <a:spcBef>
                <a:spcPts val="0"/>
              </a:spcBef>
              <a:buNone/>
            </a:pPr>
            <a:r>
              <a:rPr lang="nl-BE" sz="2000" dirty="0">
                <a:solidFill>
                  <a:schemeClr val="bg1"/>
                </a:solidFill>
              </a:rPr>
              <a:t>Tine Missinne of Fenneken Spaan</a:t>
            </a:r>
          </a:p>
          <a:p>
            <a:pPr marL="0" indent="0">
              <a:lnSpc>
                <a:spcPct val="100000"/>
              </a:lnSpc>
              <a:spcBef>
                <a:spcPts val="0"/>
              </a:spcBef>
              <a:buNone/>
            </a:pPr>
            <a:r>
              <a:rPr lang="nl-BE" sz="2000" b="0" dirty="0">
                <a:solidFill>
                  <a:schemeClr val="bg1"/>
                </a:solidFill>
              </a:rPr>
              <a:t>Regio-coördinatoren Inter</a:t>
            </a:r>
          </a:p>
          <a:p>
            <a:pPr marL="0" indent="0">
              <a:lnSpc>
                <a:spcPct val="100000"/>
              </a:lnSpc>
              <a:spcBef>
                <a:spcPts val="0"/>
              </a:spcBef>
              <a:buNone/>
            </a:pPr>
            <a:endParaRPr lang="nl-BE" sz="2000" dirty="0">
              <a:solidFill>
                <a:schemeClr val="bg1"/>
              </a:solidFill>
            </a:endParaRPr>
          </a:p>
          <a:p>
            <a:pPr marL="0" indent="0">
              <a:lnSpc>
                <a:spcPct val="100000"/>
              </a:lnSpc>
              <a:spcBef>
                <a:spcPts val="0"/>
              </a:spcBef>
              <a:buNone/>
            </a:pPr>
            <a:r>
              <a:rPr lang="nl-BE" sz="2000" b="0" dirty="0">
                <a:solidFill>
                  <a:schemeClr val="bg1"/>
                </a:solidFill>
              </a:rPr>
              <a:t>Inter</a:t>
            </a:r>
          </a:p>
          <a:p>
            <a:pPr marL="0" indent="0">
              <a:lnSpc>
                <a:spcPct val="100000"/>
              </a:lnSpc>
              <a:spcBef>
                <a:spcPts val="0"/>
              </a:spcBef>
              <a:buNone/>
            </a:pPr>
            <a:r>
              <a:rPr lang="nl-BE" sz="2000" b="0" dirty="0">
                <a:solidFill>
                  <a:schemeClr val="bg1"/>
                </a:solidFill>
              </a:rPr>
              <a:t>Belgiëplein 1 – 3510 Kermt</a:t>
            </a:r>
          </a:p>
          <a:p>
            <a:pPr marL="0" indent="0">
              <a:lnSpc>
                <a:spcPct val="100000"/>
              </a:lnSpc>
              <a:spcBef>
                <a:spcPts val="0"/>
              </a:spcBef>
              <a:buNone/>
            </a:pPr>
            <a:r>
              <a:rPr lang="nl-BE" sz="2000" b="0" dirty="0">
                <a:solidFill>
                  <a:schemeClr val="bg1"/>
                </a:solidFill>
              </a:rPr>
              <a:t>T 0032 11 26 50 30</a:t>
            </a:r>
          </a:p>
          <a:p>
            <a:pPr marL="0" indent="0">
              <a:lnSpc>
                <a:spcPct val="100000"/>
              </a:lnSpc>
              <a:spcBef>
                <a:spcPts val="0"/>
              </a:spcBef>
              <a:buNone/>
            </a:pPr>
            <a:endParaRPr lang="nl-BE" sz="2000" dirty="0">
              <a:solidFill>
                <a:schemeClr val="bg1"/>
              </a:solidFill>
            </a:endParaRPr>
          </a:p>
          <a:p>
            <a:pPr marL="0" indent="0">
              <a:lnSpc>
                <a:spcPct val="100000"/>
              </a:lnSpc>
              <a:spcBef>
                <a:spcPts val="0"/>
              </a:spcBef>
              <a:buNone/>
            </a:pPr>
            <a:r>
              <a:rPr lang="nl-BE" sz="2000" dirty="0">
                <a:solidFill>
                  <a:schemeClr val="bg1"/>
                </a:solidFill>
              </a:rPr>
              <a:t>www.inter.vlaanderen</a:t>
            </a:r>
          </a:p>
          <a:p>
            <a:pPr marL="0" indent="0">
              <a:lnSpc>
                <a:spcPct val="100000"/>
              </a:lnSpc>
              <a:spcBef>
                <a:spcPts val="0"/>
              </a:spcBef>
              <a:buNone/>
            </a:pPr>
            <a:r>
              <a:rPr lang="nl-BE" sz="2000" dirty="0" err="1">
                <a:solidFill>
                  <a:schemeClr val="bg1"/>
                </a:solidFill>
              </a:rPr>
              <a:t>tine.missinne@inter.vlaanderen</a:t>
            </a:r>
            <a:endParaRPr lang="nl-BE" sz="2000" dirty="0">
              <a:solidFill>
                <a:schemeClr val="bg1"/>
              </a:solidFill>
            </a:endParaRPr>
          </a:p>
        </p:txBody>
      </p:sp>
    </p:spTree>
    <p:extLst>
      <p:ext uri="{BB962C8B-B14F-4D97-AF65-F5344CB8AC3E}">
        <p14:creationId xmlns:p14="http://schemas.microsoft.com/office/powerpoint/2010/main" val="1802543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1489676" y="2247006"/>
            <a:ext cx="9260048" cy="2948839"/>
          </a:xfrm>
          <a:prstGeom prst="rect">
            <a:avLst/>
          </a:prstGeom>
          <a:solidFill>
            <a:srgbClr val="328179"/>
          </a:solidFill>
        </p:spPr>
        <p:txBody>
          <a:bodyPr wrap="square" lIns="180000" tIns="180000" rIns="180000" bIns="180000" anchor="t">
            <a:spAutoFit/>
          </a:bodyPr>
          <a:lstStyle/>
          <a:p>
            <a:pPr marL="85725"/>
            <a:r>
              <a:rPr lang="nl-NL" sz="2400" dirty="0">
                <a:solidFill>
                  <a:schemeClr val="bg1"/>
                </a:solidFill>
              </a:rPr>
              <a:t>Inter bouwt aan een inclusieve samenleving waar iedereen volwaardig en zelfstandig kan meedoen: jong, oud, met of zonder beperking en onder alle omstandigheden.</a:t>
            </a:r>
            <a:endParaRPr lang="nl-NL" sz="2400" dirty="0">
              <a:solidFill>
                <a:schemeClr val="bg1"/>
              </a:solidFill>
              <a:cs typeface="Calibri"/>
            </a:endParaRPr>
          </a:p>
          <a:p>
            <a:pPr marL="85725"/>
            <a:endParaRPr lang="nl-NL" sz="2400" dirty="0">
              <a:solidFill>
                <a:schemeClr val="bg1"/>
              </a:solidFill>
              <a:cs typeface="Calibri"/>
            </a:endParaRPr>
          </a:p>
          <a:p>
            <a:pPr marL="85725"/>
            <a:r>
              <a:rPr lang="nl-NL" sz="2400" dirty="0">
                <a:solidFill>
                  <a:schemeClr val="bg1"/>
                </a:solidFill>
              </a:rPr>
              <a:t>Inter ontwikkelt expertise, levert diensten aan en verbindt overheden, professionelen en burgers. Zo zorgen we voor samenhang en werken we samen aan een toegankelijke leefomgeving. </a:t>
            </a:r>
            <a:endParaRPr lang="nl-NL" sz="2400" b="1" dirty="0">
              <a:solidFill>
                <a:srgbClr val="DA3C10"/>
              </a:solidFill>
              <a:cs typeface="Calibri"/>
            </a:endParaRPr>
          </a:p>
        </p:txBody>
      </p:sp>
      <p:sp>
        <p:nvSpPr>
          <p:cNvPr id="12" name="Titel 1"/>
          <p:cNvSpPr>
            <a:spLocks noGrp="1"/>
          </p:cNvSpPr>
          <p:nvPr>
            <p:ph type="title"/>
          </p:nvPr>
        </p:nvSpPr>
        <p:spPr>
          <a:xfrm>
            <a:off x="1156500" y="346425"/>
            <a:ext cx="9926400" cy="1116000"/>
          </a:xfrm>
        </p:spPr>
        <p:txBody>
          <a:bodyPr/>
          <a:lstStyle/>
          <a:p>
            <a:r>
              <a:rPr lang="nl-BE" dirty="0"/>
              <a:t>Missie van Inter</a:t>
            </a:r>
          </a:p>
        </p:txBody>
      </p:sp>
      <p:sp>
        <p:nvSpPr>
          <p:cNvPr id="14" name="Rechthoek 13"/>
          <p:cNvSpPr/>
          <p:nvPr/>
        </p:nvSpPr>
        <p:spPr>
          <a:xfrm>
            <a:off x="1156500" y="1065883"/>
            <a:ext cx="2314801" cy="461665"/>
          </a:xfrm>
          <a:prstGeom prst="rect">
            <a:avLst/>
          </a:prstGeom>
        </p:spPr>
        <p:txBody>
          <a:bodyPr wrap="none">
            <a:spAutoFit/>
          </a:bodyPr>
          <a:lstStyle/>
          <a:p>
            <a:r>
              <a:rPr lang="nl-NL" sz="2400" b="1" dirty="0">
                <a:solidFill>
                  <a:srgbClr val="DA3C10"/>
                </a:solidFill>
              </a:rPr>
              <a:t>#</a:t>
            </a:r>
            <a:r>
              <a:rPr lang="nl-NL" sz="2400" b="1" dirty="0" err="1">
                <a:solidFill>
                  <a:srgbClr val="DA3C10"/>
                </a:solidFill>
              </a:rPr>
              <a:t>IedereenOveral</a:t>
            </a:r>
            <a:endParaRPr lang="nl-NL" sz="2400" b="1" dirty="0">
              <a:solidFill>
                <a:srgbClr val="DA3C10"/>
              </a:solidFill>
            </a:endParaRPr>
          </a:p>
        </p:txBody>
      </p:sp>
    </p:spTree>
    <p:extLst>
      <p:ext uri="{BB962C8B-B14F-4D97-AF65-F5344CB8AC3E}">
        <p14:creationId xmlns:p14="http://schemas.microsoft.com/office/powerpoint/2010/main" val="1693323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Wie is Inter?</a:t>
            </a:r>
          </a:p>
        </p:txBody>
      </p:sp>
      <p:sp>
        <p:nvSpPr>
          <p:cNvPr id="3" name="Tijdelijke aanduiding voor inhoud 2"/>
          <p:cNvSpPr>
            <a:spLocks noGrp="1"/>
          </p:cNvSpPr>
          <p:nvPr>
            <p:ph idx="1"/>
          </p:nvPr>
        </p:nvSpPr>
        <p:spPr>
          <a:xfrm>
            <a:off x="4551383" y="1712789"/>
            <a:ext cx="6636569" cy="3560609"/>
          </a:xfrm>
        </p:spPr>
        <p:txBody>
          <a:bodyPr lIns="91440" tIns="45720" rIns="91440" bIns="45720" anchor="t"/>
          <a:lstStyle/>
          <a:p>
            <a:r>
              <a:rPr lang="nl-BE" sz="2400" dirty="0"/>
              <a:t>het </a:t>
            </a:r>
            <a:r>
              <a:rPr lang="nl-BE" sz="2400" b="1" dirty="0"/>
              <a:t>onafhankelijk expertisecentrum </a:t>
            </a:r>
            <a:r>
              <a:rPr lang="nl-BE" sz="2400" dirty="0"/>
              <a:t>in toegankelijkheid en Universal Design</a:t>
            </a:r>
          </a:p>
          <a:p>
            <a:r>
              <a:rPr lang="nl-BE" sz="2400" dirty="0">
                <a:latin typeface="+mn-lt"/>
              </a:rPr>
              <a:t>de </a:t>
            </a:r>
            <a:r>
              <a:rPr lang="nl-BE" sz="2400" b="1" dirty="0">
                <a:latin typeface="+mn-lt"/>
              </a:rPr>
              <a:t>beleidsuitvoerende partner </a:t>
            </a:r>
            <a:r>
              <a:rPr lang="nl-BE" sz="2400" dirty="0">
                <a:latin typeface="+mn-lt"/>
              </a:rPr>
              <a:t>van het Vlaamse toegankelijkheidsbeleid.</a:t>
            </a:r>
            <a:endParaRPr lang="nl-BE" sz="2400" dirty="0">
              <a:latin typeface="+mn-lt"/>
              <a:cs typeface="Calibri"/>
            </a:endParaRPr>
          </a:p>
          <a:p>
            <a:r>
              <a:rPr lang="nl-NL" sz="2400" dirty="0"/>
              <a:t>een </a:t>
            </a:r>
            <a:r>
              <a:rPr lang="nl-NL" sz="2400" b="1" dirty="0"/>
              <a:t>multidisciplinair team </a:t>
            </a:r>
            <a:r>
              <a:rPr lang="nl-NL" sz="2400" dirty="0"/>
              <a:t>van 40 mensen: architecten, mobiliteitsdeskundigen, ingenieurs, ergotherapeuten, productdesigner, eventmedewerkers, communicatie- en beleidsmedewerkers, administratieve functies … </a:t>
            </a:r>
          </a:p>
          <a:p>
            <a:endParaRPr lang="nl-BE" sz="2400" dirty="0">
              <a:latin typeface="+mn-lt"/>
              <a:cs typeface="Calibri"/>
            </a:endParaRPr>
          </a:p>
        </p:txBody>
      </p:sp>
      <p:pic>
        <p:nvPicPr>
          <p:cNvPr id="6" name="Afbeelding 5" title="zes figuurtjes die medewerkers van Inter voorstell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377" y="2090251"/>
            <a:ext cx="3376671" cy="3183147"/>
          </a:xfrm>
          <a:prstGeom prst="rect">
            <a:avLst/>
          </a:prstGeom>
        </p:spPr>
      </p:pic>
    </p:spTree>
    <p:extLst>
      <p:ext uri="{BB962C8B-B14F-4D97-AF65-F5344CB8AC3E}">
        <p14:creationId xmlns:p14="http://schemas.microsoft.com/office/powerpoint/2010/main" val="1949024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Afbeelding 15" title="drie figuurtjes zitten aan een tafel"/>
          <p:cNvPicPr>
            <a:picLocks noChangeAspect="1"/>
          </p:cNvPicPr>
          <p:nvPr/>
        </p:nvPicPr>
        <p:blipFill rotWithShape="1">
          <a:blip r:embed="rId2" cstate="print">
            <a:extLst>
              <a:ext uri="{28A0092B-C50C-407E-A947-70E740481C1C}">
                <a14:useLocalDpi xmlns:a14="http://schemas.microsoft.com/office/drawing/2010/main" val="0"/>
              </a:ext>
            </a:extLst>
          </a:blip>
          <a:srcRect l="17205" t="23711" r="19127"/>
          <a:stretch/>
        </p:blipFill>
        <p:spPr>
          <a:xfrm>
            <a:off x="163902" y="20847"/>
            <a:ext cx="4051784" cy="3639918"/>
          </a:xfrm>
          <a:prstGeom prst="rect">
            <a:avLst/>
          </a:prstGeom>
        </p:spPr>
      </p:pic>
      <p:sp>
        <p:nvSpPr>
          <p:cNvPr id="2" name="Titel 1"/>
          <p:cNvSpPr>
            <a:spLocks noGrp="1"/>
          </p:cNvSpPr>
          <p:nvPr>
            <p:ph type="title"/>
          </p:nvPr>
        </p:nvSpPr>
        <p:spPr>
          <a:xfrm>
            <a:off x="1352550" y="346425"/>
            <a:ext cx="9730350" cy="1116000"/>
          </a:xfrm>
        </p:spPr>
        <p:txBody>
          <a:bodyPr/>
          <a:lstStyle/>
          <a:p>
            <a:r>
              <a:rPr lang="nl-BE" dirty="0"/>
              <a:t>Wat doet Inter?</a:t>
            </a:r>
          </a:p>
        </p:txBody>
      </p:sp>
      <p:sp>
        <p:nvSpPr>
          <p:cNvPr id="7" name="Tekstvak 6"/>
          <p:cNvSpPr txBox="1"/>
          <p:nvPr/>
        </p:nvSpPr>
        <p:spPr>
          <a:xfrm>
            <a:off x="-1" y="3489005"/>
            <a:ext cx="12192001" cy="828000"/>
          </a:xfrm>
          <a:prstGeom prst="rect">
            <a:avLst/>
          </a:prstGeom>
          <a:solidFill>
            <a:srgbClr val="328179"/>
          </a:solidFill>
        </p:spPr>
        <p:txBody>
          <a:bodyPr wrap="square" lIns="91440" tIns="45720" rIns="91440" bIns="45720" rtlCol="0" anchor="t">
            <a:spAutoFit/>
          </a:bodyPr>
          <a:lstStyle/>
          <a:p>
            <a:pPr algn="ctr"/>
            <a:r>
              <a:rPr lang="nl-NL" sz="2400" dirty="0">
                <a:solidFill>
                  <a:schemeClr val="bg1"/>
                </a:solidFill>
              </a:rPr>
              <a:t>Screenen – Adviseren – Begeleiden – Informeren – Sensibiliseren</a:t>
            </a:r>
          </a:p>
          <a:p>
            <a:pPr algn="ctr"/>
            <a:r>
              <a:rPr lang="nl-NL" sz="2400" dirty="0">
                <a:solidFill>
                  <a:schemeClr val="bg1"/>
                </a:solidFill>
              </a:rPr>
              <a:t>Onderzoeken – Vormen – Netwerken – Evenementen </a:t>
            </a:r>
            <a:endParaRPr lang="nl-NL" sz="2400" dirty="0">
              <a:solidFill>
                <a:schemeClr val="bg1"/>
              </a:solidFill>
              <a:cs typeface="Calibri"/>
            </a:endParaRPr>
          </a:p>
        </p:txBody>
      </p:sp>
      <p:pic>
        <p:nvPicPr>
          <p:cNvPr id="9" name="Afbeelding 8" title="twee figuurtjes, een rolstoelgebruiker die een toegankelijk event bezoekt, en een vrijwilliger die help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14373" y="791187"/>
            <a:ext cx="2400302" cy="2671702"/>
          </a:xfrm>
          <a:prstGeom prst="rect">
            <a:avLst/>
          </a:prstGeom>
        </p:spPr>
      </p:pic>
      <p:pic>
        <p:nvPicPr>
          <p:cNvPr id="10" name="Afbeelding 9" title="drie figuurtjes kijken op een bouwpla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2123" y="4423097"/>
            <a:ext cx="1947295" cy="2290151"/>
          </a:xfrm>
          <a:prstGeom prst="rect">
            <a:avLst/>
          </a:prstGeom>
        </p:spPr>
      </p:pic>
      <p:pic>
        <p:nvPicPr>
          <p:cNvPr id="11" name="Afbeelding 10" title="drie figuren, waarvan twee vorming toegankelijkheid krijgen, iemand zit in een rolstoel en iemand is geblinddoek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07781" y="1140053"/>
            <a:ext cx="1707603" cy="2302046"/>
          </a:xfrm>
          <a:prstGeom prst="rect">
            <a:avLst/>
          </a:prstGeom>
        </p:spPr>
      </p:pic>
      <p:pic>
        <p:nvPicPr>
          <p:cNvPr id="12" name="Afbeelding 11" title="een figuurtje op pad met meetlat en camera"/>
          <p:cNvPicPr>
            <a:picLocks noChangeAspect="1"/>
          </p:cNvPicPr>
          <p:nvPr/>
        </p:nvPicPr>
        <p:blipFill rotWithShape="1">
          <a:blip r:embed="rId6" cstate="print">
            <a:extLst>
              <a:ext uri="{28A0092B-C50C-407E-A947-70E740481C1C}">
                <a14:useLocalDpi xmlns:a14="http://schemas.microsoft.com/office/drawing/2010/main" val="0"/>
              </a:ext>
            </a:extLst>
          </a:blip>
          <a:srcRect b="11246"/>
          <a:stretch/>
        </p:blipFill>
        <p:spPr>
          <a:xfrm>
            <a:off x="4763572" y="1082086"/>
            <a:ext cx="1645221" cy="2221256"/>
          </a:xfrm>
          <a:prstGeom prst="rect">
            <a:avLst/>
          </a:prstGeom>
        </p:spPr>
      </p:pic>
      <p:pic>
        <p:nvPicPr>
          <p:cNvPr id="17" name="Afbeelding 16" title="twee figuurtjes net in het pak schudden elkaar de hand"/>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34882" y="4500023"/>
            <a:ext cx="1456886" cy="2145233"/>
          </a:xfrm>
          <a:prstGeom prst="rect">
            <a:avLst/>
          </a:prstGeom>
        </p:spPr>
      </p:pic>
    </p:spTree>
    <p:extLst>
      <p:ext uri="{BB962C8B-B14F-4D97-AF65-F5344CB8AC3E}">
        <p14:creationId xmlns:p14="http://schemas.microsoft.com/office/powerpoint/2010/main" val="913354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640A57BA-6F77-4E42-8F22-4EA0491CBA2D}"/>
              </a:ext>
            </a:extLst>
          </p:cNvPr>
          <p:cNvPicPr>
            <a:picLocks noChangeAspect="1"/>
          </p:cNvPicPr>
          <p:nvPr/>
        </p:nvPicPr>
        <p:blipFill rotWithShape="1">
          <a:blip r:embed="rId3"/>
          <a:srcRect l="70336" t="27533" r="-1000" b="32652"/>
          <a:stretch/>
        </p:blipFill>
        <p:spPr>
          <a:xfrm>
            <a:off x="3128211" y="324852"/>
            <a:ext cx="6896152" cy="6364705"/>
          </a:xfrm>
          <a:prstGeom prst="rect">
            <a:avLst/>
          </a:prstGeom>
        </p:spPr>
      </p:pic>
    </p:spTree>
    <p:extLst>
      <p:ext uri="{BB962C8B-B14F-4D97-AF65-F5344CB8AC3E}">
        <p14:creationId xmlns:p14="http://schemas.microsoft.com/office/powerpoint/2010/main" val="4048171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Afbeelding 22" descr="tekening van een oudere man die zijn vinger in de lucht steekt, boven zijn hoofd komt een gedachtewolk met een lamp in, het teken voor een idee." title="begrijpelijk">
            <a:extLst>
              <a:ext uri="{FF2B5EF4-FFF2-40B4-BE49-F238E27FC236}">
                <a16:creationId xmlns:a16="http://schemas.microsoft.com/office/drawing/2014/main" id="{EC20307D-CA80-480C-BD88-8B2F3EE0F4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69122" y="1871873"/>
            <a:ext cx="1365283" cy="1620000"/>
          </a:xfrm>
          <a:prstGeom prst="rect">
            <a:avLst/>
          </a:prstGeom>
          <a:ln>
            <a:noFill/>
          </a:ln>
        </p:spPr>
      </p:pic>
      <p:sp>
        <p:nvSpPr>
          <p:cNvPr id="25" name="Tekstvak 24"/>
          <p:cNvSpPr txBox="1"/>
          <p:nvPr/>
        </p:nvSpPr>
        <p:spPr>
          <a:xfrm>
            <a:off x="-1" y="3489005"/>
            <a:ext cx="12192001" cy="828000"/>
          </a:xfrm>
          <a:prstGeom prst="rect">
            <a:avLst/>
          </a:prstGeom>
          <a:solidFill>
            <a:srgbClr val="328179"/>
          </a:solidFill>
        </p:spPr>
        <p:txBody>
          <a:bodyPr wrap="square" lIns="91440" tIns="45720" rIns="91440" bIns="45720" rtlCol="0" anchor="t">
            <a:spAutoFit/>
          </a:bodyPr>
          <a:lstStyle/>
          <a:p>
            <a:pPr algn="ctr"/>
            <a:endParaRPr lang="nl-NL" sz="2400" dirty="0">
              <a:solidFill>
                <a:schemeClr val="bg1"/>
              </a:solidFill>
              <a:cs typeface="Calibri"/>
            </a:endParaRPr>
          </a:p>
          <a:p>
            <a:pPr algn="ctr"/>
            <a:endParaRPr lang="nl-NL" sz="2400" dirty="0">
              <a:solidFill>
                <a:schemeClr val="bg1"/>
              </a:solidFill>
              <a:cs typeface="Calibri"/>
            </a:endParaRPr>
          </a:p>
        </p:txBody>
      </p:sp>
      <p:sp>
        <p:nvSpPr>
          <p:cNvPr id="2" name="Titel 1"/>
          <p:cNvSpPr>
            <a:spLocks noGrp="1"/>
          </p:cNvSpPr>
          <p:nvPr>
            <p:ph type="title"/>
          </p:nvPr>
        </p:nvSpPr>
        <p:spPr>
          <a:xfrm>
            <a:off x="838200" y="495299"/>
            <a:ext cx="10515600" cy="1062849"/>
          </a:xfrm>
        </p:spPr>
        <p:txBody>
          <a:bodyPr/>
          <a:lstStyle/>
          <a:p>
            <a:r>
              <a:rPr lang="nl-BE" dirty="0"/>
              <a:t>Is de leefomgeving toegankelijk? Toets aan de 6 B’s.</a:t>
            </a:r>
            <a:endParaRPr lang="nl-NL" dirty="0"/>
          </a:p>
        </p:txBody>
      </p:sp>
      <p:sp>
        <p:nvSpPr>
          <p:cNvPr id="24" name="Rechthoek 23"/>
          <p:cNvSpPr/>
          <p:nvPr/>
        </p:nvSpPr>
        <p:spPr>
          <a:xfrm>
            <a:off x="796125" y="4800409"/>
            <a:ext cx="10599747" cy="461665"/>
          </a:xfrm>
          <a:prstGeom prst="rect">
            <a:avLst/>
          </a:prstGeom>
        </p:spPr>
        <p:txBody>
          <a:bodyPr wrap="square">
            <a:spAutoFit/>
          </a:bodyPr>
          <a:lstStyle/>
          <a:p>
            <a:pPr algn="ctr"/>
            <a:r>
              <a:rPr lang="nl-BE" sz="2400" dirty="0"/>
              <a:t>Ook betaalbaarheid is belangrijk, maar niet het rechtstreekse werkterrein van Inter.</a:t>
            </a:r>
          </a:p>
        </p:txBody>
      </p:sp>
      <p:pic>
        <p:nvPicPr>
          <p:cNvPr id="10" name="Afbeelding 9" descr="tekening van vrouw die met haar rolstoel een ramp oprijdt" title="betreedbaar">
            <a:extLst>
              <a:ext uri="{FF2B5EF4-FFF2-40B4-BE49-F238E27FC236}">
                <a16:creationId xmlns:a16="http://schemas.microsoft.com/office/drawing/2014/main" id="{EC20307D-CA80-480C-BD88-8B2F3EE0F44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349" r="28819" b="8886"/>
          <a:stretch/>
        </p:blipFill>
        <p:spPr>
          <a:xfrm>
            <a:off x="4179131" y="1694450"/>
            <a:ext cx="1809946" cy="1577636"/>
          </a:xfrm>
          <a:prstGeom prst="rect">
            <a:avLst/>
          </a:prstGeom>
          <a:ln>
            <a:noFill/>
          </a:ln>
        </p:spPr>
      </p:pic>
      <p:sp>
        <p:nvSpPr>
          <p:cNvPr id="26" name="Tekstvak 25"/>
          <p:cNvSpPr txBox="1"/>
          <p:nvPr/>
        </p:nvSpPr>
        <p:spPr>
          <a:xfrm>
            <a:off x="4156737" y="3497728"/>
            <a:ext cx="1881556" cy="461665"/>
          </a:xfrm>
          <a:prstGeom prst="rect">
            <a:avLst/>
          </a:prstGeom>
          <a:noFill/>
        </p:spPr>
        <p:txBody>
          <a:bodyPr wrap="square" rtlCol="0">
            <a:spAutoFit/>
          </a:bodyPr>
          <a:lstStyle/>
          <a:p>
            <a:pPr algn="ctr"/>
            <a:r>
              <a:rPr lang="nl-NL" sz="2400" b="1" dirty="0" err="1">
                <a:solidFill>
                  <a:schemeClr val="bg1"/>
                </a:solidFill>
              </a:rPr>
              <a:t>B</a:t>
            </a:r>
            <a:r>
              <a:rPr lang="nl-NL" sz="2400" dirty="0" err="1">
                <a:solidFill>
                  <a:schemeClr val="bg1"/>
                </a:solidFill>
              </a:rPr>
              <a:t>etreedbaar</a:t>
            </a:r>
            <a:r>
              <a:rPr lang="nl-NL" sz="2400" dirty="0">
                <a:solidFill>
                  <a:schemeClr val="bg1"/>
                </a:solidFill>
              </a:rPr>
              <a:t> </a:t>
            </a:r>
          </a:p>
        </p:txBody>
      </p:sp>
      <p:sp>
        <p:nvSpPr>
          <p:cNvPr id="9" name="Afgeronde rechthoek 8"/>
          <p:cNvSpPr/>
          <p:nvPr/>
        </p:nvSpPr>
        <p:spPr>
          <a:xfrm>
            <a:off x="4138007" y="1613601"/>
            <a:ext cx="1903920" cy="2450969"/>
          </a:xfrm>
          <a:prstGeom prst="roundRect">
            <a:avLst/>
          </a:prstGeom>
          <a:noFill/>
          <a:ln w="19050">
            <a:solidFill>
              <a:srgbClr val="439C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descr="tekening van oudere vrouw die op een bankje zit en iets leest op haar smartphone." title="bruikbaar"/>
          <p:cNvPicPr>
            <a:picLocks noChangeAspect="1"/>
          </p:cNvPicPr>
          <p:nvPr/>
        </p:nvPicPr>
        <p:blipFill rotWithShape="1">
          <a:blip r:embed="rId5" cstate="print">
            <a:extLst>
              <a:ext uri="{28A0092B-C50C-407E-A947-70E740481C1C}">
                <a14:useLocalDpi xmlns:a14="http://schemas.microsoft.com/office/drawing/2010/main" val="0"/>
              </a:ext>
            </a:extLst>
          </a:blip>
          <a:srcRect l="554" r="-554" b="11120"/>
          <a:stretch/>
        </p:blipFill>
        <p:spPr>
          <a:xfrm>
            <a:off x="2220207" y="1923175"/>
            <a:ext cx="1700750" cy="1349026"/>
          </a:xfrm>
          <a:prstGeom prst="rect">
            <a:avLst/>
          </a:prstGeom>
        </p:spPr>
      </p:pic>
      <p:sp>
        <p:nvSpPr>
          <p:cNvPr id="28" name="Tekstvak 27"/>
          <p:cNvSpPr txBox="1"/>
          <p:nvPr/>
        </p:nvSpPr>
        <p:spPr>
          <a:xfrm>
            <a:off x="2136738" y="3497729"/>
            <a:ext cx="1887970" cy="461665"/>
          </a:xfrm>
          <a:prstGeom prst="rect">
            <a:avLst/>
          </a:prstGeom>
          <a:noFill/>
        </p:spPr>
        <p:txBody>
          <a:bodyPr wrap="square" rtlCol="0">
            <a:spAutoFit/>
          </a:bodyPr>
          <a:lstStyle/>
          <a:p>
            <a:pPr algn="ctr"/>
            <a:r>
              <a:rPr lang="nl-NL" sz="2400" b="1" dirty="0">
                <a:solidFill>
                  <a:schemeClr val="bg1"/>
                </a:solidFill>
              </a:rPr>
              <a:t>B</a:t>
            </a:r>
            <a:r>
              <a:rPr lang="nl-NL" sz="2400" dirty="0">
                <a:solidFill>
                  <a:schemeClr val="bg1"/>
                </a:solidFill>
              </a:rPr>
              <a:t>ruikbaar </a:t>
            </a:r>
          </a:p>
        </p:txBody>
      </p:sp>
      <p:sp>
        <p:nvSpPr>
          <p:cNvPr id="31" name="Afgeronde rechthoek 30"/>
          <p:cNvSpPr/>
          <p:nvPr/>
        </p:nvSpPr>
        <p:spPr>
          <a:xfrm>
            <a:off x="2131868" y="1620302"/>
            <a:ext cx="1903920" cy="2450969"/>
          </a:xfrm>
          <a:prstGeom prst="roundRect">
            <a:avLst/>
          </a:prstGeom>
          <a:noFill/>
          <a:ln w="19050">
            <a:solidFill>
              <a:srgbClr val="439C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Tekstvak 26"/>
          <p:cNvSpPr txBox="1"/>
          <p:nvPr/>
        </p:nvSpPr>
        <p:spPr>
          <a:xfrm>
            <a:off x="8133985" y="3492754"/>
            <a:ext cx="1904508" cy="461665"/>
          </a:xfrm>
          <a:prstGeom prst="rect">
            <a:avLst/>
          </a:prstGeom>
          <a:noFill/>
        </p:spPr>
        <p:txBody>
          <a:bodyPr wrap="square" rtlCol="0">
            <a:spAutoFit/>
          </a:bodyPr>
          <a:lstStyle/>
          <a:p>
            <a:pPr algn="ctr"/>
            <a:r>
              <a:rPr lang="nl-NL" sz="2400" b="1" dirty="0">
                <a:solidFill>
                  <a:schemeClr val="bg1"/>
                </a:solidFill>
              </a:rPr>
              <a:t>B</a:t>
            </a:r>
            <a:r>
              <a:rPr lang="nl-NL" sz="2400" dirty="0">
                <a:solidFill>
                  <a:schemeClr val="bg1"/>
                </a:solidFill>
              </a:rPr>
              <a:t>egrijpelijk </a:t>
            </a:r>
          </a:p>
        </p:txBody>
      </p:sp>
      <p:sp>
        <p:nvSpPr>
          <p:cNvPr id="33" name="Afgeronde rechthoek 32"/>
          <p:cNvSpPr/>
          <p:nvPr/>
        </p:nvSpPr>
        <p:spPr>
          <a:xfrm>
            <a:off x="8130351" y="1616039"/>
            <a:ext cx="1903920" cy="2450969"/>
          </a:xfrm>
          <a:prstGeom prst="roundRect">
            <a:avLst/>
          </a:prstGeom>
          <a:noFill/>
          <a:ln w="19050">
            <a:solidFill>
              <a:srgbClr val="439C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descr="tekening van 2 jongemannen die de bus nemen. Een man zit in een rolstoel en kan via een uitschuivende plaat vlot de bus op. De andere man staat achter hem." title="beschikbaa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76363" y="2113106"/>
            <a:ext cx="1806929" cy="1158980"/>
          </a:xfrm>
          <a:prstGeom prst="rect">
            <a:avLst/>
          </a:prstGeom>
        </p:spPr>
      </p:pic>
      <p:sp>
        <p:nvSpPr>
          <p:cNvPr id="30" name="Tekstvak 29"/>
          <p:cNvSpPr txBox="1"/>
          <p:nvPr/>
        </p:nvSpPr>
        <p:spPr>
          <a:xfrm>
            <a:off x="10134426" y="3492754"/>
            <a:ext cx="1905984" cy="461665"/>
          </a:xfrm>
          <a:prstGeom prst="rect">
            <a:avLst/>
          </a:prstGeom>
          <a:noFill/>
        </p:spPr>
        <p:txBody>
          <a:bodyPr wrap="square" rtlCol="0">
            <a:spAutoFit/>
          </a:bodyPr>
          <a:lstStyle/>
          <a:p>
            <a:pPr algn="ctr"/>
            <a:r>
              <a:rPr lang="nl-NL" sz="2400" b="1" dirty="0">
                <a:solidFill>
                  <a:schemeClr val="bg1"/>
                </a:solidFill>
              </a:rPr>
              <a:t>B</a:t>
            </a:r>
            <a:r>
              <a:rPr lang="nl-NL" sz="2400" dirty="0">
                <a:solidFill>
                  <a:schemeClr val="bg1"/>
                </a:solidFill>
              </a:rPr>
              <a:t>eschikbaar</a:t>
            </a:r>
          </a:p>
        </p:txBody>
      </p:sp>
      <p:sp>
        <p:nvSpPr>
          <p:cNvPr id="35" name="Afgeronde rechthoek 34"/>
          <p:cNvSpPr/>
          <p:nvPr/>
        </p:nvSpPr>
        <p:spPr>
          <a:xfrm>
            <a:off x="10136490" y="1620303"/>
            <a:ext cx="1903920" cy="2450969"/>
          </a:xfrm>
          <a:prstGeom prst="roundRect">
            <a:avLst/>
          </a:prstGeom>
          <a:noFill/>
          <a:ln w="19050">
            <a:solidFill>
              <a:srgbClr val="439C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3" name="Groep 2"/>
          <p:cNvGrpSpPr/>
          <p:nvPr/>
        </p:nvGrpSpPr>
        <p:grpSpPr>
          <a:xfrm>
            <a:off x="138396" y="1613602"/>
            <a:ext cx="1907848" cy="2450969"/>
            <a:chOff x="138396" y="1613602"/>
            <a:chExt cx="1907848" cy="2450969"/>
          </a:xfrm>
        </p:grpSpPr>
        <p:sp>
          <p:nvSpPr>
            <p:cNvPr id="8" name="Tekstvak 7"/>
            <p:cNvSpPr txBox="1"/>
            <p:nvPr/>
          </p:nvSpPr>
          <p:spPr>
            <a:xfrm>
              <a:off x="138396" y="3498226"/>
              <a:ext cx="1903331" cy="461665"/>
            </a:xfrm>
            <a:prstGeom prst="rect">
              <a:avLst/>
            </a:prstGeom>
            <a:noFill/>
          </p:spPr>
          <p:txBody>
            <a:bodyPr wrap="square" rtlCol="0">
              <a:spAutoFit/>
            </a:bodyPr>
            <a:lstStyle/>
            <a:p>
              <a:pPr algn="ctr"/>
              <a:r>
                <a:rPr lang="nl-NL" sz="2400" b="1" dirty="0">
                  <a:solidFill>
                    <a:schemeClr val="bg1"/>
                  </a:solidFill>
                </a:rPr>
                <a:t>B</a:t>
              </a:r>
              <a:r>
                <a:rPr lang="nl-NL" sz="2400" dirty="0">
                  <a:solidFill>
                    <a:schemeClr val="bg1"/>
                  </a:solidFill>
                </a:rPr>
                <a:t>ereikbaar </a:t>
              </a:r>
            </a:p>
          </p:txBody>
        </p:sp>
        <p:pic>
          <p:nvPicPr>
            <p:cNvPr id="11" name="Afbeelding 10" descr="tekening van een man en vrouw die een blokje toevoegen om brug volledig te maken" title="bereikbaar"/>
            <p:cNvPicPr>
              <a:picLocks noChangeAspect="1"/>
            </p:cNvPicPr>
            <p:nvPr/>
          </p:nvPicPr>
          <p:blipFill rotWithShape="1">
            <a:blip r:embed="rId7" cstate="print">
              <a:extLst>
                <a:ext uri="{28A0092B-C50C-407E-A947-70E740481C1C}">
                  <a14:useLocalDpi xmlns:a14="http://schemas.microsoft.com/office/drawing/2010/main" val="0"/>
                </a:ext>
              </a:extLst>
            </a:blip>
            <a:srcRect l="15699" r="18237"/>
            <a:stretch/>
          </p:blipFill>
          <p:spPr>
            <a:xfrm>
              <a:off x="142030" y="1857306"/>
              <a:ext cx="1904214" cy="1529365"/>
            </a:xfrm>
            <a:prstGeom prst="rect">
              <a:avLst/>
            </a:prstGeom>
          </p:spPr>
        </p:pic>
        <p:sp>
          <p:nvSpPr>
            <p:cNvPr id="32" name="Afgeronde rechthoek 31"/>
            <p:cNvSpPr/>
            <p:nvPr/>
          </p:nvSpPr>
          <p:spPr>
            <a:xfrm>
              <a:off x="142030" y="1613602"/>
              <a:ext cx="1903920" cy="2450969"/>
            </a:xfrm>
            <a:prstGeom prst="roundRect">
              <a:avLst/>
            </a:prstGeom>
            <a:noFill/>
            <a:ln w="19050">
              <a:solidFill>
                <a:srgbClr val="439C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4" name="Groep 13" descr="symbool van informatiepunt: bovenaan een cirkel met de letter i in die onderaan uitmondt in een scherpe driehoek" title="bekend"/>
          <p:cNvGrpSpPr/>
          <p:nvPr/>
        </p:nvGrpSpPr>
        <p:grpSpPr>
          <a:xfrm>
            <a:off x="6136290" y="1621807"/>
            <a:ext cx="1903920" cy="2450969"/>
            <a:chOff x="6070381" y="3788102"/>
            <a:chExt cx="1903920" cy="2450969"/>
          </a:xfrm>
        </p:grpSpPr>
        <p:sp>
          <p:nvSpPr>
            <p:cNvPr id="29" name="Tekstvak 28"/>
            <p:cNvSpPr txBox="1"/>
            <p:nvPr/>
          </p:nvSpPr>
          <p:spPr>
            <a:xfrm>
              <a:off x="6070381" y="5661693"/>
              <a:ext cx="1900286" cy="461665"/>
            </a:xfrm>
            <a:prstGeom prst="rect">
              <a:avLst/>
            </a:prstGeom>
            <a:noFill/>
          </p:spPr>
          <p:txBody>
            <a:bodyPr wrap="square" rtlCol="0">
              <a:spAutoFit/>
            </a:bodyPr>
            <a:lstStyle/>
            <a:p>
              <a:pPr algn="ctr"/>
              <a:r>
                <a:rPr lang="nl-NL" sz="2400" b="1" dirty="0">
                  <a:solidFill>
                    <a:schemeClr val="bg1"/>
                  </a:solidFill>
                </a:rPr>
                <a:t>B</a:t>
              </a:r>
              <a:r>
                <a:rPr lang="nl-NL" sz="2400" dirty="0">
                  <a:solidFill>
                    <a:schemeClr val="bg1"/>
                  </a:solidFill>
                </a:rPr>
                <a:t>ekend </a:t>
              </a:r>
            </a:p>
          </p:txBody>
        </p:sp>
        <p:sp>
          <p:nvSpPr>
            <p:cNvPr id="34" name="Afgeronde rechthoek 33"/>
            <p:cNvSpPr/>
            <p:nvPr/>
          </p:nvSpPr>
          <p:spPr>
            <a:xfrm>
              <a:off x="6070381" y="3788102"/>
              <a:ext cx="1903920" cy="2450969"/>
            </a:xfrm>
            <a:prstGeom prst="roundRect">
              <a:avLst/>
            </a:prstGeom>
            <a:noFill/>
            <a:ln w="19050">
              <a:solidFill>
                <a:srgbClr val="439C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Afbeelding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63863" y="3998615"/>
              <a:ext cx="916956" cy="1445628"/>
            </a:xfrm>
            <a:prstGeom prst="rect">
              <a:avLst/>
            </a:prstGeom>
          </p:spPr>
        </p:pic>
      </p:grpSp>
    </p:spTree>
    <p:extLst>
      <p:ext uri="{BB962C8B-B14F-4D97-AF65-F5344CB8AC3E}">
        <p14:creationId xmlns:p14="http://schemas.microsoft.com/office/powerpoint/2010/main" val="21321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rij van schakels met 1 onderbroken schakel. " title="schakels"/>
          <p:cNvPicPr>
            <a:picLocks noChangeAspect="1"/>
          </p:cNvPicPr>
          <p:nvPr/>
        </p:nvPicPr>
        <p:blipFill rotWithShape="1">
          <a:blip r:embed="rId3" cstate="print">
            <a:extLst>
              <a:ext uri="{28A0092B-C50C-407E-A947-70E740481C1C}">
                <a14:useLocalDpi xmlns:a14="http://schemas.microsoft.com/office/drawing/2010/main" val="0"/>
              </a:ext>
            </a:extLst>
          </a:blip>
          <a:srcRect l="-6109" t="4546" r="6109" b="71760"/>
          <a:stretch/>
        </p:blipFill>
        <p:spPr>
          <a:xfrm>
            <a:off x="-1488332" y="1461419"/>
            <a:ext cx="14332177" cy="1586581"/>
          </a:xfrm>
          <a:prstGeom prst="rect">
            <a:avLst/>
          </a:prstGeom>
        </p:spPr>
      </p:pic>
      <p:sp>
        <p:nvSpPr>
          <p:cNvPr id="2" name="Titel 1"/>
          <p:cNvSpPr>
            <a:spLocks noGrp="1"/>
          </p:cNvSpPr>
          <p:nvPr>
            <p:ph type="title"/>
          </p:nvPr>
        </p:nvSpPr>
        <p:spPr/>
        <p:txBody>
          <a:bodyPr/>
          <a:lstStyle/>
          <a:p>
            <a:pPr algn="ctr"/>
            <a:r>
              <a:rPr lang="nl-NL" dirty="0"/>
              <a:t>Een keten is zo sterk als de zwakste schakel</a:t>
            </a:r>
          </a:p>
        </p:txBody>
      </p:sp>
      <p:sp>
        <p:nvSpPr>
          <p:cNvPr id="12" name="Rechthoek 11"/>
          <p:cNvSpPr/>
          <p:nvPr/>
        </p:nvSpPr>
        <p:spPr>
          <a:xfrm>
            <a:off x="662607" y="3946651"/>
            <a:ext cx="10823713" cy="1569660"/>
          </a:xfrm>
          <a:prstGeom prst="rect">
            <a:avLst/>
          </a:prstGeom>
        </p:spPr>
        <p:txBody>
          <a:bodyPr wrap="square">
            <a:spAutoFit/>
          </a:bodyPr>
          <a:lstStyle/>
          <a:p>
            <a:pPr marL="85725"/>
            <a:r>
              <a:rPr lang="nl-BE" sz="2400" dirty="0"/>
              <a:t>Onze leefomgeving is een aaneenschakeling van onderdelen. De samenhang bepaalt de kwaliteit. </a:t>
            </a:r>
          </a:p>
          <a:p>
            <a:pPr marL="85725"/>
            <a:endParaRPr lang="nl-BE" sz="2400" dirty="0"/>
          </a:p>
          <a:p>
            <a:pPr marL="85725"/>
            <a:r>
              <a:rPr lang="nl-BE" sz="2400" dirty="0"/>
              <a:t>Is één deel niet toegankelijk? Dan is de keten onderbroken. En sluit je mensen uit. </a:t>
            </a:r>
          </a:p>
        </p:txBody>
      </p:sp>
    </p:spTree>
    <p:extLst>
      <p:ext uri="{BB962C8B-B14F-4D97-AF65-F5344CB8AC3E}">
        <p14:creationId xmlns:p14="http://schemas.microsoft.com/office/powerpoint/2010/main" val="3484009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descr="Voorstelling van ontwerpen voor iedereen: een groep figuurtjes, waaronder een zwangere vrouw, een kinderwagen, ouderen en jongeren, een rolstoelgebruiker, een persoon met een blindenstok en geleidehond... "/>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24037" y="893314"/>
            <a:ext cx="8543925" cy="4078275"/>
          </a:xfrm>
        </p:spPr>
      </p:pic>
      <p:sp>
        <p:nvSpPr>
          <p:cNvPr id="4" name="Tijdelijke aanduiding voor inhoud 3"/>
          <p:cNvSpPr>
            <a:spLocks noGrp="1"/>
          </p:cNvSpPr>
          <p:nvPr>
            <p:ph idx="13"/>
          </p:nvPr>
        </p:nvSpPr>
        <p:spPr>
          <a:xfrm>
            <a:off x="838201" y="5077200"/>
            <a:ext cx="10515600" cy="581024"/>
          </a:xfrm>
        </p:spPr>
        <p:txBody>
          <a:bodyPr/>
          <a:lstStyle/>
          <a:p>
            <a:pPr marL="0" indent="0" algn="ctr">
              <a:buNone/>
            </a:pPr>
            <a:r>
              <a:rPr lang="nl-NL" sz="2400" dirty="0">
                <a:latin typeface="+mn-lt"/>
              </a:rPr>
              <a:t>De gemiddelde mens bestaat niet. Iedereen moet je ontwerp kunnen gebruiken.</a:t>
            </a:r>
          </a:p>
        </p:txBody>
      </p:sp>
      <p:sp>
        <p:nvSpPr>
          <p:cNvPr id="8" name="Tekstvak 7"/>
          <p:cNvSpPr txBox="1"/>
          <p:nvPr/>
        </p:nvSpPr>
        <p:spPr>
          <a:xfrm>
            <a:off x="0" y="5658225"/>
            <a:ext cx="12192000" cy="1208004"/>
          </a:xfrm>
          <a:prstGeom prst="rect">
            <a:avLst/>
          </a:prstGeom>
          <a:solidFill>
            <a:srgbClr val="328179"/>
          </a:solidFill>
        </p:spPr>
        <p:txBody>
          <a:bodyPr wrap="square" rtlCol="0" anchor="ctr">
            <a:noAutofit/>
          </a:bodyPr>
          <a:lstStyle/>
          <a:p>
            <a:pPr algn="ctr">
              <a:spcBef>
                <a:spcPts val="600"/>
              </a:spcBef>
              <a:spcAft>
                <a:spcPts val="600"/>
              </a:spcAft>
            </a:pPr>
            <a:r>
              <a:rPr lang="nl-NL" sz="2400" dirty="0">
                <a:solidFill>
                  <a:schemeClr val="bg1"/>
                </a:solidFill>
              </a:rPr>
              <a:t>Bruikbaar voor iedereen – Flexibel gebruik – Eenvoudig en intuïtief – Verstaanbare info</a:t>
            </a:r>
            <a:br>
              <a:rPr lang="nl-NL" sz="2400" dirty="0">
                <a:solidFill>
                  <a:schemeClr val="bg1"/>
                </a:solidFill>
              </a:rPr>
            </a:br>
            <a:r>
              <a:rPr lang="nl-NL" sz="2400" dirty="0">
                <a:solidFill>
                  <a:schemeClr val="bg1"/>
                </a:solidFill>
              </a:rPr>
              <a:t>Marge voor vergissing – Beperkte inspanning – Geschikte afmetingen</a:t>
            </a:r>
          </a:p>
        </p:txBody>
      </p:sp>
      <p:sp>
        <p:nvSpPr>
          <p:cNvPr id="2" name="Titel 1"/>
          <p:cNvSpPr>
            <a:spLocks noGrp="1"/>
          </p:cNvSpPr>
          <p:nvPr>
            <p:ph type="title"/>
          </p:nvPr>
        </p:nvSpPr>
        <p:spPr>
          <a:xfrm>
            <a:off x="838200" y="609599"/>
            <a:ext cx="10515600" cy="661061"/>
          </a:xfrm>
        </p:spPr>
        <p:txBody>
          <a:bodyPr/>
          <a:lstStyle/>
          <a:p>
            <a:pPr algn="ctr"/>
            <a:r>
              <a:rPr lang="nl-NL" dirty="0"/>
              <a:t>Universal Design is ontwerpen voor iedereen</a:t>
            </a:r>
          </a:p>
        </p:txBody>
      </p:sp>
    </p:spTree>
    <p:extLst>
      <p:ext uri="{BB962C8B-B14F-4D97-AF65-F5344CB8AC3E}">
        <p14:creationId xmlns:p14="http://schemas.microsoft.com/office/powerpoint/2010/main" val="1478007152"/>
      </p:ext>
    </p:extLst>
  </p:cSld>
  <p:clrMapOvr>
    <a:masterClrMapping/>
  </p:clrMapOvr>
</p:sld>
</file>

<file path=ppt/theme/theme1.xml><?xml version="1.0" encoding="utf-8"?>
<a:theme xmlns:a="http://schemas.openxmlformats.org/drawingml/2006/main" name="Titelslides">
  <a:themeElements>
    <a:clrScheme name="Inter">
      <a:dk1>
        <a:sysClr val="windowText" lastClr="000000"/>
      </a:dk1>
      <a:lt1>
        <a:sysClr val="window" lastClr="FFFFFF"/>
      </a:lt1>
      <a:dk2>
        <a:srgbClr val="44546A"/>
      </a:dk2>
      <a:lt2>
        <a:srgbClr val="E7E6E6"/>
      </a:lt2>
      <a:accent1>
        <a:srgbClr val="52BBB3"/>
      </a:accent1>
      <a:accent2>
        <a:srgbClr val="E74011"/>
      </a:accent2>
      <a:accent3>
        <a:srgbClr val="A5A5A5"/>
      </a:accent3>
      <a:accent4>
        <a:srgbClr val="FFC000"/>
      </a:accent4>
      <a:accent5>
        <a:srgbClr val="4472C4"/>
      </a:accent5>
      <a:accent6>
        <a:srgbClr val="70AD47"/>
      </a:accent6>
      <a:hlink>
        <a:srgbClr val="0563C1"/>
      </a:hlink>
      <a:folHlink>
        <a:srgbClr val="954F72"/>
      </a:folHlink>
    </a:clrScheme>
    <a:fontScheme name="Aangepast 1">
      <a:majorFont>
        <a:latin typeface="Calibri"/>
        <a:ea typeface=""/>
        <a:cs typeface=""/>
      </a:majorFont>
      <a:minorFont>
        <a:latin typeface="Calibri"/>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6.09 Powerpoint-sjabloon Lore lang" id="{F63B59BB-7F2B-4A3B-BEDB-0A1EFD678238}" vid="{F12ECAF6-9DEB-45DD-AB58-C1D7591562AC}"/>
    </a:ext>
  </a:extLst>
</a:theme>
</file>

<file path=ppt/theme/theme2.xml><?xml version="1.0" encoding="utf-8"?>
<a:theme xmlns:a="http://schemas.openxmlformats.org/drawingml/2006/main" name="Gewone slides">
  <a:themeElements>
    <a:clrScheme name="Inter">
      <a:dk1>
        <a:sysClr val="windowText" lastClr="000000"/>
      </a:dk1>
      <a:lt1>
        <a:sysClr val="window" lastClr="FFFFFF"/>
      </a:lt1>
      <a:dk2>
        <a:srgbClr val="44546A"/>
      </a:dk2>
      <a:lt2>
        <a:srgbClr val="E7E6E6"/>
      </a:lt2>
      <a:accent1>
        <a:srgbClr val="52BBB3"/>
      </a:accent1>
      <a:accent2>
        <a:srgbClr val="E74011"/>
      </a:accent2>
      <a:accent3>
        <a:srgbClr val="A5A5A5"/>
      </a:accent3>
      <a:accent4>
        <a:srgbClr val="FFC000"/>
      </a:accent4>
      <a:accent5>
        <a:srgbClr val="4472C4"/>
      </a:accent5>
      <a:accent6>
        <a:srgbClr val="70AD47"/>
      </a:accent6>
      <a:hlink>
        <a:srgbClr val="0563C1"/>
      </a:hlink>
      <a:folHlink>
        <a:srgbClr val="954F72"/>
      </a:folHlink>
    </a:clrScheme>
    <a:fontScheme name="Aangepast 1">
      <a:majorFont>
        <a:latin typeface="Calibri"/>
        <a:ea typeface=""/>
        <a:cs typeface=""/>
      </a:majorFont>
      <a:minorFont>
        <a:latin typeface="Calibri"/>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6.09 Powerpoint-sjabloon Lore lang" id="{F63B59BB-7F2B-4A3B-BEDB-0A1EFD678238}" vid="{85374A60-CF1E-44E6-A628-EE2FC5D4B46B}"/>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owerpoint" ma:contentTypeID="0x010100E1F020D10E12B74DB245AA2492835D670E005C98D357B7BE7946B640BE0EAB93C659" ma:contentTypeVersion="13" ma:contentTypeDescription="" ma:contentTypeScope="" ma:versionID="db7e2141d1554afd5d3d80ed0aebad1d">
  <xsd:schema xmlns:xsd="http://www.w3.org/2001/XMLSchema" xmlns:xs="http://www.w3.org/2001/XMLSchema" xmlns:p="http://schemas.microsoft.com/office/2006/metadata/properties" xmlns:ns2="76302719-70e1-42ed-b148-af6b23e37619" targetNamespace="http://schemas.microsoft.com/office/2006/metadata/properties" ma:root="true" ma:fieldsID="bcc2c0ed5a9f0cfa4c713abd4e5c35d5" ns2:_="">
    <xsd:import namespace="76302719-70e1-42ed-b148-af6b23e37619"/>
    <xsd:element name="properties">
      <xsd:complexType>
        <xsd:sequence>
          <xsd:element name="documentManagement">
            <xsd:complexType>
              <xsd:all>
                <xsd:element ref="ns2:Begin_x0020_evenement" minOccurs="0"/>
                <xsd:element ref="ns2:Eind_x0020_evenement"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302719-70e1-42ed-b148-af6b23e37619" elementFormDefault="qualified">
    <xsd:import namespace="http://schemas.microsoft.com/office/2006/documentManagement/types"/>
    <xsd:import namespace="http://schemas.microsoft.com/office/infopath/2007/PartnerControls"/>
    <xsd:element name="Begin_x0020_evenement" ma:index="7" nillable="true" ma:displayName="Begin evenement" ma:format="DateOnly" ma:hidden="true" ma:internalName="Begin_x0020_evenement" ma:readOnly="false">
      <xsd:simpleType>
        <xsd:restriction base="dms:DateTime"/>
      </xsd:simpleType>
    </xsd:element>
    <xsd:element name="Eind_x0020_evenement" ma:index="8" nillable="true" ma:displayName="Einde evenement" ma:format="DateOnly" ma:hidden="true" ma:internalName="Eind_x0020_evenement" ma:readOnly="false">
      <xsd:simpleType>
        <xsd:restriction base="dms:DateTime"/>
      </xsd:simpleType>
    </xsd:element>
    <xsd:element name="TaxCatchAll" ma:index="10" nillable="true" ma:displayName="Taxonomy Catch All Column" ma:hidden="true" ma:list="{aab0c284-7495-4850-b571-2c0a4166c39b}" ma:internalName="TaxCatchAll" ma:showField="CatchAllData" ma:web="76302719-70e1-42ed-b148-af6b23e37619">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aab0c284-7495-4850-b571-2c0a4166c39b}" ma:internalName="TaxCatchAllLabel" ma:readOnly="true" ma:showField="CatchAllDataLabel" ma:web="76302719-70e1-42ed-b148-af6b23e376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Inhoudstype"/>
        <xsd:element ref="dc:title" minOccurs="0" maxOccurs="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Eind_x0020_evenement xmlns="76302719-70e1-42ed-b148-af6b23e37619" xsi:nil="true"/>
    <Begin_x0020_evenement xmlns="76302719-70e1-42ed-b148-af6b23e37619" xsi:nil="true"/>
    <TaxCatchAll xmlns="76302719-70e1-42ed-b148-af6b23e37619"/>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A7C5FB0-1CA2-4BC5-906E-05530670B8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302719-70e1-42ed-b148-af6b23e376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15B0EF4-61D4-4CF1-84C6-128BE9A2FB20}">
  <ds:schemaRefs>
    <ds:schemaRef ds:uri="http://www.w3.org/XML/1998/namespace"/>
    <ds:schemaRef ds:uri="http://schemas.microsoft.com/office/2006/documentManagement/types"/>
    <ds:schemaRef ds:uri="http://purl.org/dc/dcmitype/"/>
    <ds:schemaRef ds:uri="http://purl.org/dc/elements/1.1/"/>
    <ds:schemaRef ds:uri="http://schemas.openxmlformats.org/package/2006/metadata/core-properties"/>
    <ds:schemaRef ds:uri="http://purl.org/dc/terms/"/>
    <ds:schemaRef ds:uri="http://schemas.microsoft.com/office/infopath/2007/PartnerControls"/>
    <ds:schemaRef ds:uri="76302719-70e1-42ed-b148-af6b23e37619"/>
    <ds:schemaRef ds:uri="http://schemas.microsoft.com/office/2006/metadata/properties"/>
  </ds:schemaRefs>
</ds:datastoreItem>
</file>

<file path=customXml/itemProps3.xml><?xml version="1.0" encoding="utf-8"?>
<ds:datastoreItem xmlns:ds="http://schemas.openxmlformats.org/officeDocument/2006/customXml" ds:itemID="{F1CB4590-50DC-4D43-870B-17E80BEFDB4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Sjabloon_Presentatie</Template>
  <TotalTime>657</TotalTime>
  <Words>1484</Words>
  <Application>Microsoft Office PowerPoint</Application>
  <PresentationFormat>Breedbeeld</PresentationFormat>
  <Paragraphs>187</Paragraphs>
  <Slides>26</Slides>
  <Notes>19</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26</vt:i4>
      </vt:variant>
    </vt:vector>
  </HeadingPairs>
  <TitlesOfParts>
    <vt:vector size="33" baseType="lpstr">
      <vt:lpstr>Arial</vt:lpstr>
      <vt:lpstr>Calibri</vt:lpstr>
      <vt:lpstr>Wingdings</vt:lpstr>
      <vt:lpstr>Wingdings 2</vt:lpstr>
      <vt:lpstr>Wingdings 3</vt:lpstr>
      <vt:lpstr>Titelslides</vt:lpstr>
      <vt:lpstr>Gewone slides</vt:lpstr>
      <vt:lpstr>Hoe werken aan toegankelijker gemeenten? </vt:lpstr>
      <vt:lpstr>Voorstelling Inter </vt:lpstr>
      <vt:lpstr>Missie van Inter</vt:lpstr>
      <vt:lpstr>Wie is Inter?</vt:lpstr>
      <vt:lpstr>Wat doet Inter?</vt:lpstr>
      <vt:lpstr>PowerPoint-presentatie</vt:lpstr>
      <vt:lpstr>Is de leefomgeving toegankelijk? Toets aan de 6 B’s.</vt:lpstr>
      <vt:lpstr>Een keten is zo sterk als de zwakste schakel</vt:lpstr>
      <vt:lpstr>Universal Design is ontwerpen voor iedereen</vt:lpstr>
      <vt:lpstr>Naar een toegankelijke gemeente! </vt:lpstr>
      <vt:lpstr>PowerPoint-presentatie</vt:lpstr>
      <vt:lpstr>Een toegankelijke gemeente?</vt:lpstr>
      <vt:lpstr>PowerPoint-presentatie</vt:lpstr>
      <vt:lpstr>PowerPoint-presentatie</vt:lpstr>
      <vt:lpstr>PowerPoint-presentatie</vt:lpstr>
      <vt:lpstr>PowerPoint-presentatie</vt:lpstr>
      <vt:lpstr>Referentiekader</vt:lpstr>
      <vt:lpstr>Leiderschap</vt:lpstr>
      <vt:lpstr>Medewerkers</vt:lpstr>
      <vt:lpstr>Beleid en strategie</vt:lpstr>
      <vt:lpstr>Partnerschappen en middelen</vt:lpstr>
      <vt:lpstr>Processen of ‘aan het werk’</vt:lpstr>
      <vt:lpstr>Processen</vt:lpstr>
      <vt:lpstr>Processen</vt:lpstr>
      <vt:lpstr>Nuttige linken</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Presentatie</dc:title>
  <dc:creator>Tine Missinne - Inter</dc:creator>
  <cp:lastModifiedBy>Goudeseune Frans</cp:lastModifiedBy>
  <cp:revision>7</cp:revision>
  <cp:lastPrinted>2016-09-20T12:00:44Z</cp:lastPrinted>
  <dcterms:created xsi:type="dcterms:W3CDTF">2022-03-28T07:05:18Z</dcterms:created>
  <dcterms:modified xsi:type="dcterms:W3CDTF">2022-04-15T08:59:31Z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0x010100E1F020D10E12B74DB245AA2492835D670E005C98D357B7BE7946B640BE0EAB93C659</vt:lpwstr>
  </property>
</Properties>
</file>