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8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notesSlides/notesSlide1.xml" ContentType="application/vnd.openxmlformats-officedocument.presentationml.notesSlide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handoutMasters/handoutMaster1.xml" ContentType="application/vnd.openxmlformats-officedocument.presentationml.handoutMaster+xml"/>
  <Override PartName="/ppt/theme/theme3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handoutMasterIdLst>
    <p:handoutMasterId r:id="rId11"/>
  </p:handoutMasterIdLst>
  <p:sldIdLst>
    <p:sldId id="281" r:id="rId2"/>
    <p:sldId id="326" r:id="rId3"/>
    <p:sldId id="324" r:id="rId4"/>
    <p:sldId id="340" r:id="rId5"/>
    <p:sldId id="342" r:id="rId6"/>
    <p:sldId id="341" r:id="rId7"/>
    <p:sldId id="345" r:id="rId8"/>
    <p:sldId id="332" r:id="rId9"/>
  </p:sldIdLst>
  <p:sldSz cx="9144000" cy="6858000" type="screen4x3"/>
  <p:notesSz cx="6797675" cy="9928225"/>
  <p:defaultTextStyle>
    <a:defPPr>
      <a:defRPr lang="nl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ardsectie" id="{76283D42-7FA1-4B6F-A431-92333D75D00C}">
          <p14:sldIdLst>
            <p14:sldId id="281"/>
            <p14:sldId id="326"/>
            <p14:sldId id="324"/>
            <p14:sldId id="340"/>
            <p14:sldId id="342"/>
            <p14:sldId id="341"/>
            <p14:sldId id="345"/>
            <p14:sldId id="33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  <p15:guide id="3" pos="558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nghien Marijke" initials="EM" lastIdx="1" clrIdx="0">
    <p:extLst>
      <p:ext uri="{19B8F6BF-5375-455C-9EA6-DF929625EA0E}">
        <p15:presenceInfo xmlns:p15="http://schemas.microsoft.com/office/powerpoint/2012/main" userId="Enghien Marijke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  <a:srgbClr val="717171"/>
    <a:srgbClr val="646464"/>
    <a:srgbClr val="9B9B9B"/>
    <a:srgbClr val="EEEE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94" autoAdjust="0"/>
    <p:restoredTop sz="86394" autoAdjust="0"/>
  </p:normalViewPr>
  <p:slideViewPr>
    <p:cSldViewPr snapToGrid="0" showGuides="1">
      <p:cViewPr varScale="1">
        <p:scale>
          <a:sx n="75" d="100"/>
          <a:sy n="75" d="100"/>
        </p:scale>
        <p:origin x="1680" y="48"/>
      </p:cViewPr>
      <p:guideLst>
        <p:guide orient="horz" pos="2160"/>
        <p:guide pos="2880"/>
        <p:guide pos="558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178" d="100"/>
          <a:sy n="178" d="100"/>
        </p:scale>
        <p:origin x="-5776" y="-104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openxmlformats.org/officeDocument/2006/relationships/customXml" Target="../customXml/item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17" Type="http://schemas.openxmlformats.org/officeDocument/2006/relationships/customXml" Target="../customXml/item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19" Type="http://schemas.openxmlformats.org/officeDocument/2006/relationships/customXml" Target="../customXml/item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FC7F27-3F35-C348-A7B2-F69A620161E2}" type="datetimeFigureOut">
              <a:rPr lang="nl-NL" smtClean="0"/>
              <a:t>3-4-2019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B9D320-CCF8-334E-8C41-0A87F0B8CDF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780068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937DD8-B20A-47A6-AA94-FD478FAA3C28}" type="datetimeFigureOut">
              <a:rPr lang="nl-BE" smtClean="0"/>
              <a:pPr/>
              <a:t>3/04/2019</a:t>
            </a:fld>
            <a:endParaRPr lang="nl-BE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BE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5A0D9C-0CD0-4097-81EC-9B83965EC080}" type="slidenum">
              <a:rPr lang="nl-BE" smtClean="0"/>
              <a:pPr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2767839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A0D9C-0CD0-4097-81EC-9B83965EC080}" type="slidenum">
              <a:rPr lang="nl-BE" smtClean="0"/>
              <a:pPr/>
              <a:t>1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4062110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afbeelding 4"/>
          <p:cNvSpPr>
            <a:spLocks noGrp="1"/>
          </p:cNvSpPr>
          <p:nvPr>
            <p:ph type="pic" sz="quarter" idx="10"/>
          </p:nvPr>
        </p:nvSpPr>
        <p:spPr>
          <a:xfrm>
            <a:off x="288000" y="288000"/>
            <a:ext cx="8568000" cy="6264000"/>
          </a:xfrm>
        </p:spPr>
        <p:txBody>
          <a:bodyPr anchor="ctr"/>
          <a:lstStyle>
            <a:lvl1pPr marL="0" indent="0" algn="r">
              <a:buNone/>
              <a:defRPr>
                <a:solidFill>
                  <a:srgbClr val="FF0000"/>
                </a:solidFill>
              </a:defRPr>
            </a:lvl1pPr>
          </a:lstStyle>
          <a:p>
            <a:endParaRPr lang="nl-BE"/>
          </a:p>
        </p:txBody>
      </p:sp>
      <p:grpSp>
        <p:nvGrpSpPr>
          <p:cNvPr id="16" name="Groeperen 15"/>
          <p:cNvGrpSpPr/>
          <p:nvPr userDrawn="1"/>
        </p:nvGrpSpPr>
        <p:grpSpPr>
          <a:xfrm>
            <a:off x="288001" y="288000"/>
            <a:ext cx="6033505" cy="6265475"/>
            <a:chOff x="288001" y="288000"/>
            <a:chExt cx="6033505" cy="6265475"/>
          </a:xfrm>
          <a:solidFill>
            <a:schemeClr val="tx2">
              <a:lumMod val="75000"/>
            </a:schemeClr>
          </a:solidFill>
        </p:grpSpPr>
        <p:sp>
          <p:nvSpPr>
            <p:cNvPr id="12" name="Rechthoek 11"/>
            <p:cNvSpPr>
              <a:spLocks/>
            </p:cNvSpPr>
            <p:nvPr userDrawn="1"/>
          </p:nvSpPr>
          <p:spPr>
            <a:xfrm>
              <a:off x="288001" y="288000"/>
              <a:ext cx="4248000" cy="6265475"/>
            </a:xfrm>
            <a:prstGeom prst="rect">
              <a:avLst/>
            </a:prstGeom>
            <a:grpFill/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>
                <a:latin typeface="FlandersArtSans-Regular" panose="00000500000000000000" pitchFamily="2" charset="0"/>
              </a:endParaRPr>
            </a:p>
          </p:txBody>
        </p:sp>
        <p:sp>
          <p:nvSpPr>
            <p:cNvPr id="13" name="Rechthoekige driehoek 12"/>
            <p:cNvSpPr/>
            <p:nvPr userDrawn="1"/>
          </p:nvSpPr>
          <p:spPr>
            <a:xfrm>
              <a:off x="4536000" y="288000"/>
              <a:ext cx="1785506" cy="6264000"/>
            </a:xfrm>
            <a:prstGeom prst="rtTriangle">
              <a:avLst/>
            </a:prstGeom>
            <a:grpFill/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>
                <a:latin typeface="FlandersArtSans-Regular" panose="00000500000000000000" pitchFamily="2" charset="0"/>
              </a:endParaRPr>
            </a:p>
          </p:txBody>
        </p:sp>
      </p:grp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332000" y="2556000"/>
            <a:ext cx="3816000" cy="1943998"/>
          </a:xfrm>
        </p:spPr>
        <p:txBody>
          <a:bodyPr wrap="square" anchor="t" anchorCtr="0">
            <a:noAutofit/>
          </a:bodyPr>
          <a:lstStyle>
            <a:lvl1pPr algn="l">
              <a:lnSpc>
                <a:spcPts val="5200"/>
              </a:lnSpc>
              <a:defRPr sz="5200" b="1" i="0">
                <a:solidFill>
                  <a:schemeClr val="bg1"/>
                </a:solidFill>
                <a:latin typeface="+mn-lt"/>
                <a:cs typeface="FlandersArtSans-Bold" panose="00000800000000000000" pitchFamily="2" charset="0"/>
              </a:defRPr>
            </a:lvl1pPr>
          </a:lstStyle>
          <a:p>
            <a:r>
              <a:rPr lang="nl-NL" dirty="0"/>
              <a:t>Klik om de stijl te bewerken</a:t>
            </a:r>
            <a:endParaRPr lang="nl-BE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333577" y="4650972"/>
            <a:ext cx="3816000" cy="1224000"/>
          </a:xfrm>
          <a:prstGeom prst="rect">
            <a:avLst/>
          </a:prstGeom>
        </p:spPr>
        <p:txBody>
          <a:bodyPr bIns="0">
            <a:noAutofit/>
          </a:bodyPr>
          <a:lstStyle>
            <a:lvl1pPr marL="0" indent="0" algn="l">
              <a:lnSpc>
                <a:spcPts val="1760"/>
              </a:lnSpc>
              <a:buNone/>
              <a:defRPr sz="1580" b="1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Klik om de ondertitelstijl van het model te bewerken</a:t>
            </a:r>
            <a:endParaRPr lang="nl-BE" dirty="0"/>
          </a:p>
        </p:txBody>
      </p:sp>
      <p:pic>
        <p:nvPicPr>
          <p:cNvPr id="8" name="Afbeelding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771" y="636260"/>
            <a:ext cx="1560873" cy="578043"/>
          </a:xfrm>
          <a:prstGeom prst="rect">
            <a:avLst/>
          </a:prstGeom>
        </p:spPr>
      </p:pic>
      <p:sp>
        <p:nvSpPr>
          <p:cNvPr id="14" name="Tijdelijke aanduiding voor tekst 2"/>
          <p:cNvSpPr>
            <a:spLocks noGrp="1"/>
          </p:cNvSpPr>
          <p:nvPr>
            <p:ph idx="12" hasCustomPrompt="1"/>
          </p:nvPr>
        </p:nvSpPr>
        <p:spPr>
          <a:xfrm>
            <a:off x="504001" y="6044105"/>
            <a:ext cx="4773240" cy="3528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>
              <a:buFontTx/>
              <a:buNone/>
              <a:defRPr sz="1700">
                <a:solidFill>
                  <a:schemeClr val="bg1"/>
                </a:solidFill>
                <a:latin typeface="+mj-lt"/>
              </a:defRPr>
            </a:lvl1pPr>
            <a:lvl5pPr>
              <a:defRPr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nl-NL" dirty="0"/>
              <a:t>KLIK OM DE MODELSTIJLEN TE BEWERKEN</a:t>
            </a:r>
          </a:p>
          <a:p>
            <a:pPr lvl="4"/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2735134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eperen 11"/>
          <p:cNvGrpSpPr/>
          <p:nvPr userDrawn="1"/>
        </p:nvGrpSpPr>
        <p:grpSpPr>
          <a:xfrm>
            <a:off x="288000" y="286525"/>
            <a:ext cx="8553506" cy="6265475"/>
            <a:chOff x="288000" y="288000"/>
            <a:chExt cx="8553506" cy="6265475"/>
          </a:xfrm>
          <a:solidFill>
            <a:schemeClr val="tx2">
              <a:lumMod val="75000"/>
            </a:schemeClr>
          </a:solidFill>
        </p:grpSpPr>
        <p:sp>
          <p:nvSpPr>
            <p:cNvPr id="10" name="Rechthoek 9"/>
            <p:cNvSpPr>
              <a:spLocks/>
            </p:cNvSpPr>
            <p:nvPr userDrawn="1"/>
          </p:nvSpPr>
          <p:spPr>
            <a:xfrm>
              <a:off x="288000" y="288000"/>
              <a:ext cx="6767999" cy="6265475"/>
            </a:xfrm>
            <a:prstGeom prst="rect">
              <a:avLst/>
            </a:prstGeom>
            <a:grpFill/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>
                <a:latin typeface="FlandersArtSans-Regular" panose="00000500000000000000" pitchFamily="2" charset="0"/>
              </a:endParaRPr>
            </a:p>
          </p:txBody>
        </p:sp>
        <p:sp>
          <p:nvSpPr>
            <p:cNvPr id="11" name="Rechthoekige driehoek 10"/>
            <p:cNvSpPr/>
            <p:nvPr userDrawn="1"/>
          </p:nvSpPr>
          <p:spPr>
            <a:xfrm>
              <a:off x="7056000" y="288000"/>
              <a:ext cx="1785506" cy="6264000"/>
            </a:xfrm>
            <a:prstGeom prst="rtTriangle">
              <a:avLst/>
            </a:prstGeom>
            <a:grpFill/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>
                <a:latin typeface="FlandersArtSans-Regular" panose="00000500000000000000" pitchFamily="2" charset="0"/>
              </a:endParaRPr>
            </a:p>
          </p:txBody>
        </p:sp>
      </p:grp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2304000" y="2520000"/>
            <a:ext cx="5342082" cy="1579711"/>
          </a:xfrm>
        </p:spPr>
        <p:txBody>
          <a:bodyPr anchor="b" anchorCtr="0">
            <a:noAutofit/>
          </a:bodyPr>
          <a:lstStyle>
            <a:lvl1pPr algn="l">
              <a:lnSpc>
                <a:spcPts val="5400"/>
              </a:lnSpc>
              <a:defRPr sz="5400" b="1" i="0">
                <a:solidFill>
                  <a:schemeClr val="bg1"/>
                </a:solidFill>
                <a:latin typeface="+mj-lt"/>
                <a:cs typeface="FlandersArtSans-Bold" panose="00000800000000000000" pitchFamily="2" charset="0"/>
              </a:defRPr>
            </a:lvl1pPr>
          </a:lstStyle>
          <a:p>
            <a:r>
              <a:rPr lang="nl-NL" dirty="0"/>
              <a:t>Klik om de stijl te bewerken</a:t>
            </a:r>
            <a:endParaRPr lang="nl-BE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2304000" y="4174702"/>
            <a:ext cx="5354606" cy="1053708"/>
          </a:xfrm>
          <a:prstGeom prst="rect">
            <a:avLst/>
          </a:prstGeom>
        </p:spPr>
        <p:txBody>
          <a:bodyPr bIns="0">
            <a:noAutofit/>
          </a:bodyPr>
          <a:lstStyle>
            <a:lvl1pPr marL="0" indent="0" algn="l">
              <a:lnSpc>
                <a:spcPts val="1760"/>
              </a:lnSpc>
              <a:buNone/>
              <a:defRPr sz="158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Klik om de ondertitelstijl van het model te bewerken</a:t>
            </a:r>
            <a:endParaRPr lang="nl-BE" dirty="0"/>
          </a:p>
        </p:txBody>
      </p:sp>
      <p:sp>
        <p:nvSpPr>
          <p:cNvPr id="13" name="Tijdelijke aanduiding voor tekst 2"/>
          <p:cNvSpPr>
            <a:spLocks noGrp="1"/>
          </p:cNvSpPr>
          <p:nvPr>
            <p:ph idx="12" hasCustomPrompt="1"/>
          </p:nvPr>
        </p:nvSpPr>
        <p:spPr>
          <a:xfrm>
            <a:off x="504001" y="6044105"/>
            <a:ext cx="4773240" cy="3528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>
              <a:buFontTx/>
              <a:buNone/>
              <a:defRPr sz="1700">
                <a:solidFill>
                  <a:schemeClr val="bg1"/>
                </a:solidFill>
                <a:latin typeface="+mj-lt"/>
              </a:defRPr>
            </a:lvl1pPr>
            <a:lvl5pPr>
              <a:defRPr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nl-NL" dirty="0"/>
              <a:t>KLIK OM DE MODELSTIJLEN TE BEWERKEN</a:t>
            </a:r>
          </a:p>
          <a:p>
            <a:pPr lvl="4"/>
            <a:endParaRPr lang="nl-BE" dirty="0"/>
          </a:p>
        </p:txBody>
      </p:sp>
      <p:pic>
        <p:nvPicPr>
          <p:cNvPr id="14" name="Afbeelding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412" y="636260"/>
            <a:ext cx="1560873" cy="578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8750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eperen 3"/>
          <p:cNvGrpSpPr/>
          <p:nvPr userDrawn="1"/>
        </p:nvGrpSpPr>
        <p:grpSpPr>
          <a:xfrm>
            <a:off x="1476000" y="288000"/>
            <a:ext cx="7379999" cy="6265475"/>
            <a:chOff x="1476000" y="288000"/>
            <a:chExt cx="7379999" cy="6265475"/>
          </a:xfrm>
          <a:solidFill>
            <a:schemeClr val="tx2">
              <a:lumMod val="75000"/>
            </a:schemeClr>
          </a:solidFill>
        </p:grpSpPr>
        <p:sp>
          <p:nvSpPr>
            <p:cNvPr id="8" name="Rechthoek 7"/>
            <p:cNvSpPr>
              <a:spLocks/>
            </p:cNvSpPr>
            <p:nvPr userDrawn="1"/>
          </p:nvSpPr>
          <p:spPr>
            <a:xfrm>
              <a:off x="3277896" y="288000"/>
              <a:ext cx="5578103" cy="6265475"/>
            </a:xfrm>
            <a:prstGeom prst="rect">
              <a:avLst/>
            </a:prstGeom>
            <a:grpFill/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>
                <a:latin typeface="FlandersArtSans-Regular" panose="00000500000000000000" pitchFamily="2" charset="0"/>
              </a:endParaRPr>
            </a:p>
          </p:txBody>
        </p:sp>
        <p:sp>
          <p:nvSpPr>
            <p:cNvPr id="10" name="Rechthoekige driehoek 9"/>
            <p:cNvSpPr/>
            <p:nvPr userDrawn="1"/>
          </p:nvSpPr>
          <p:spPr>
            <a:xfrm flipH="1">
              <a:off x="1476000" y="288000"/>
              <a:ext cx="1800000" cy="6264000"/>
            </a:xfrm>
            <a:prstGeom prst="rtTriangle">
              <a:avLst/>
            </a:prstGeom>
            <a:grpFill/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>
                <a:latin typeface="FlandersArtSans-Regular" panose="00000500000000000000" pitchFamily="2" charset="0"/>
              </a:endParaRPr>
            </a:p>
          </p:txBody>
        </p:sp>
      </p:grp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3996052" y="2104574"/>
            <a:ext cx="3816000" cy="2484000"/>
          </a:xfrm>
        </p:spPr>
        <p:txBody>
          <a:bodyPr anchor="t" anchorCtr="0">
            <a:noAutofit/>
          </a:bodyPr>
          <a:lstStyle>
            <a:lvl1pPr algn="l">
              <a:lnSpc>
                <a:spcPts val="5400"/>
              </a:lnSpc>
              <a:defRPr sz="5400"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 om de stijl te bewerken</a:t>
            </a:r>
            <a:endParaRPr lang="nl-BE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4000832" y="4631622"/>
            <a:ext cx="3816000" cy="1224000"/>
          </a:xfrm>
          <a:prstGeom prst="rect">
            <a:avLst/>
          </a:prstGeom>
        </p:spPr>
        <p:txBody>
          <a:bodyPr bIns="0">
            <a:noAutofit/>
          </a:bodyPr>
          <a:lstStyle>
            <a:lvl1pPr marL="0" indent="0" algn="l">
              <a:lnSpc>
                <a:spcPts val="1760"/>
              </a:lnSpc>
              <a:spcBef>
                <a:spcPts val="0"/>
              </a:spcBef>
              <a:buNone/>
              <a:defRPr sz="158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Klik om de ondertitelstijl van het model te bewerken</a:t>
            </a:r>
            <a:endParaRPr lang="nl-BE" dirty="0"/>
          </a:p>
        </p:txBody>
      </p:sp>
      <p:pic>
        <p:nvPicPr>
          <p:cNvPr id="6" name="Afbeelding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530" y="348767"/>
            <a:ext cx="1644961" cy="609184"/>
          </a:xfrm>
          <a:prstGeom prst="rect">
            <a:avLst/>
          </a:prstGeom>
        </p:spPr>
      </p:pic>
      <p:sp>
        <p:nvSpPr>
          <p:cNvPr id="12" name="Tijdelijke aanduiding voor tekst 2"/>
          <p:cNvSpPr>
            <a:spLocks noGrp="1"/>
          </p:cNvSpPr>
          <p:nvPr>
            <p:ph idx="12" hasCustomPrompt="1"/>
          </p:nvPr>
        </p:nvSpPr>
        <p:spPr>
          <a:xfrm>
            <a:off x="3636022" y="6044105"/>
            <a:ext cx="4773240" cy="3528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r">
              <a:buFontTx/>
              <a:buNone/>
              <a:defRPr sz="1700">
                <a:solidFill>
                  <a:schemeClr val="bg1"/>
                </a:solidFill>
                <a:latin typeface="FlandersArtSans-Regular" panose="00000500000000000000" pitchFamily="2" charset="0"/>
              </a:defRPr>
            </a:lvl1pPr>
            <a:lvl5pPr algn="r">
              <a:defRPr>
                <a:solidFill>
                  <a:schemeClr val="bg1"/>
                </a:solidFill>
                <a:latin typeface="FlandersArtSans-Regular" panose="00000500000000000000" pitchFamily="2" charset="0"/>
              </a:defRPr>
            </a:lvl5pPr>
          </a:lstStyle>
          <a:p>
            <a:pPr lvl="0"/>
            <a:r>
              <a:rPr lang="nl-NL" dirty="0"/>
              <a:t>KLIK OM DE MODELSTIJLEN TE BEWERKEN</a:t>
            </a:r>
          </a:p>
          <a:p>
            <a:pPr lvl="4"/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384214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afbeelding 2"/>
          <p:cNvSpPr>
            <a:spLocks noGrp="1"/>
          </p:cNvSpPr>
          <p:nvPr>
            <p:ph type="pic" sz="quarter" idx="14"/>
          </p:nvPr>
        </p:nvSpPr>
        <p:spPr>
          <a:xfrm>
            <a:off x="0" y="-1"/>
            <a:ext cx="9144000" cy="6858001"/>
          </a:xfrm>
        </p:spPr>
        <p:txBody>
          <a:bodyPr anchor="ctr"/>
          <a:lstStyle>
            <a:lvl1pPr marL="0" indent="0" algn="r">
              <a:buNone/>
              <a:defRPr>
                <a:solidFill>
                  <a:srgbClr val="FF0000"/>
                </a:solidFill>
              </a:defRPr>
            </a:lvl1pPr>
          </a:lstStyle>
          <a:p>
            <a:endParaRPr lang="nl-BE" dirty="0"/>
          </a:p>
        </p:txBody>
      </p:sp>
      <p:grpSp>
        <p:nvGrpSpPr>
          <p:cNvPr id="11" name="Groep 10"/>
          <p:cNvGrpSpPr/>
          <p:nvPr userDrawn="1"/>
        </p:nvGrpSpPr>
        <p:grpSpPr>
          <a:xfrm>
            <a:off x="-1" y="0"/>
            <a:ext cx="6228000" cy="6858000"/>
            <a:chOff x="288001" y="288000"/>
            <a:chExt cx="6033505" cy="6265475"/>
          </a:xfrm>
          <a:solidFill>
            <a:schemeClr val="tx2">
              <a:lumMod val="75000"/>
            </a:schemeClr>
          </a:solidFill>
        </p:grpSpPr>
        <p:sp>
          <p:nvSpPr>
            <p:cNvPr id="9" name="Rechthoek 8"/>
            <p:cNvSpPr>
              <a:spLocks/>
            </p:cNvSpPr>
            <p:nvPr userDrawn="1"/>
          </p:nvSpPr>
          <p:spPr>
            <a:xfrm flipV="1">
              <a:off x="288001" y="288000"/>
              <a:ext cx="4248000" cy="6265475"/>
            </a:xfrm>
            <a:prstGeom prst="rect">
              <a:avLst/>
            </a:prstGeom>
            <a:grpFill/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" name="Rechthoekige driehoek 9"/>
            <p:cNvSpPr/>
            <p:nvPr userDrawn="1"/>
          </p:nvSpPr>
          <p:spPr>
            <a:xfrm flipV="1">
              <a:off x="4536000" y="288000"/>
              <a:ext cx="1785506" cy="6264000"/>
            </a:xfrm>
            <a:prstGeom prst="rtTriangle">
              <a:avLst/>
            </a:prstGeom>
            <a:grpFill/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>
          <a:xfrm>
            <a:off x="6876014" y="6328278"/>
            <a:ext cx="2141621" cy="365125"/>
          </a:xfrm>
          <a:prstGeom prst="rect">
            <a:avLst/>
          </a:prstGeom>
        </p:spPr>
        <p:txBody>
          <a:bodyPr/>
          <a:lstStyle>
            <a:lvl1pPr>
              <a:defRPr sz="900">
                <a:latin typeface="+mj-lt"/>
              </a:defRPr>
            </a:lvl1pPr>
          </a:lstStyle>
          <a:p>
            <a:fld id="{7749CDD0-7D77-4D23-9A27-F361E39BA472}" type="datetime1">
              <a:rPr lang="nl-BE" smtClean="0"/>
              <a:pPr/>
              <a:t>3/04/2019</a:t>
            </a:fld>
            <a:r>
              <a:rPr lang="nl-BE"/>
              <a:t> </a:t>
            </a:r>
            <a:r>
              <a:rPr lang="nl-BE" b="1"/>
              <a:t>│</a:t>
            </a:r>
            <a:fld id="{B263F6C6-2226-4286-8995-C42CB1E7C290}" type="slidenum">
              <a:rPr lang="nl-BE" smtClean="0"/>
              <a:pPr/>
              <a:t>‹nr.›</a:t>
            </a:fld>
            <a:endParaRPr lang="nl-BE" dirty="0"/>
          </a:p>
        </p:txBody>
      </p:sp>
      <p:sp>
        <p:nvSpPr>
          <p:cNvPr id="8" name="Titel 1"/>
          <p:cNvSpPr>
            <a:spLocks noGrp="1"/>
          </p:cNvSpPr>
          <p:nvPr>
            <p:ph type="ctrTitle"/>
          </p:nvPr>
        </p:nvSpPr>
        <p:spPr>
          <a:xfrm>
            <a:off x="1332000" y="756846"/>
            <a:ext cx="3456131" cy="1800000"/>
          </a:xfrm>
        </p:spPr>
        <p:txBody>
          <a:bodyPr anchor="b" anchorCtr="0">
            <a:noAutofit/>
          </a:bodyPr>
          <a:lstStyle>
            <a:lvl1pPr algn="l">
              <a:lnSpc>
                <a:spcPts val="3800"/>
              </a:lnSpc>
              <a:defRPr sz="3700" b="1" i="0">
                <a:solidFill>
                  <a:schemeClr val="bg1"/>
                </a:solidFill>
                <a:latin typeface="+mn-lt"/>
                <a:cs typeface="FlandersArtSans-Bold" panose="00000800000000000000" pitchFamily="2" charset="0"/>
              </a:defRPr>
            </a:lvl1pPr>
          </a:lstStyle>
          <a:p>
            <a:r>
              <a:rPr lang="nl-NL" dirty="0"/>
              <a:t>Klik om de stijl te bewerken</a:t>
            </a:r>
            <a:endParaRPr lang="nl-BE" dirty="0"/>
          </a:p>
        </p:txBody>
      </p:sp>
      <p:sp>
        <p:nvSpPr>
          <p:cNvPr id="5" name="Tijdelijke aanduiding voor inhoud 4"/>
          <p:cNvSpPr>
            <a:spLocks noGrp="1"/>
          </p:cNvSpPr>
          <p:nvPr>
            <p:ph sz="quarter" idx="13"/>
          </p:nvPr>
        </p:nvSpPr>
        <p:spPr>
          <a:xfrm>
            <a:off x="1332000" y="2987448"/>
            <a:ext cx="3112678" cy="2770098"/>
          </a:xfrm>
        </p:spPr>
        <p:txBody>
          <a:bodyPr/>
          <a:lstStyle>
            <a:lvl1pPr marL="0" indent="0">
              <a:lnSpc>
                <a:spcPts val="2500"/>
              </a:lnSpc>
              <a:spcBef>
                <a:spcPts val="0"/>
              </a:spcBef>
              <a:buFontTx/>
              <a:buNone/>
              <a:defRPr sz="2100">
                <a:solidFill>
                  <a:schemeClr val="bg1"/>
                </a:solidFill>
                <a:latin typeface="+mj-lt"/>
              </a:defRPr>
            </a:lvl1pPr>
            <a:lvl2pPr>
              <a:defRPr sz="1800">
                <a:solidFill>
                  <a:schemeClr val="bg1"/>
                </a:solidFill>
                <a:latin typeface="+mj-lt"/>
              </a:defRPr>
            </a:lvl2pPr>
            <a:lvl3pPr>
              <a:defRPr sz="1800">
                <a:solidFill>
                  <a:schemeClr val="bg1"/>
                </a:solidFill>
                <a:latin typeface="+mj-lt"/>
              </a:defRPr>
            </a:lvl3pPr>
            <a:lvl4pPr>
              <a:defRPr sz="1800">
                <a:solidFill>
                  <a:schemeClr val="bg1"/>
                </a:solidFill>
                <a:latin typeface="+mj-lt"/>
              </a:defRPr>
            </a:lvl4pPr>
            <a:lvl5pPr>
              <a:defRPr sz="1800" b="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nl-NL" dirty="0"/>
              <a:t>Klik om de modelstijlen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2101868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dianummer 6"/>
          <p:cNvSpPr>
            <a:spLocks noGrp="1"/>
          </p:cNvSpPr>
          <p:nvPr>
            <p:ph type="sldNum" sz="quarter" idx="12"/>
          </p:nvPr>
        </p:nvSpPr>
        <p:spPr>
          <a:xfrm>
            <a:off x="6876014" y="6336000"/>
            <a:ext cx="2141621" cy="365125"/>
          </a:xfrm>
        </p:spPr>
        <p:txBody>
          <a:bodyPr/>
          <a:lstStyle>
            <a:lvl1pPr>
              <a:defRPr sz="900">
                <a:latin typeface="+mj-lt"/>
              </a:defRPr>
            </a:lvl1pPr>
          </a:lstStyle>
          <a:p>
            <a:fld id="{7749CDD0-7D77-4D23-9A27-F361E39BA472}" type="datetime1">
              <a:rPr lang="nl-BE" smtClean="0"/>
              <a:pPr/>
              <a:t>3/04/2019</a:t>
            </a:fld>
            <a:r>
              <a:rPr lang="nl-BE"/>
              <a:t> </a:t>
            </a:r>
            <a:r>
              <a:rPr lang="nl-BE" b="1"/>
              <a:t>│</a:t>
            </a:r>
            <a:fld id="{B263F6C6-2226-4286-8995-C42CB1E7C290}" type="slidenum">
              <a:rPr lang="nl-BE" smtClean="0"/>
              <a:pPr/>
              <a:t>‹nr.›</a:t>
            </a:fld>
            <a:endParaRPr lang="nl-BE" dirty="0"/>
          </a:p>
        </p:txBody>
      </p:sp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1296000" y="756000"/>
            <a:ext cx="7416000" cy="1116000"/>
          </a:xfrm>
        </p:spPr>
        <p:txBody>
          <a:bodyPr anchor="t" anchorCtr="0"/>
          <a:lstStyle>
            <a:lvl1pPr>
              <a:defRPr b="1">
                <a:latin typeface="+mj-lt"/>
              </a:defRPr>
            </a:lvl1pPr>
          </a:lstStyle>
          <a:p>
            <a:r>
              <a:rPr lang="nl-NL"/>
              <a:t>Klik om de stijl te bewerken</a:t>
            </a:r>
            <a:endParaRPr lang="nl-BE" dirty="0"/>
          </a:p>
        </p:txBody>
      </p:sp>
      <p:sp>
        <p:nvSpPr>
          <p:cNvPr id="9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1296000" y="1915200"/>
            <a:ext cx="7416000" cy="3672000"/>
          </a:xfrm>
        </p:spPr>
        <p:txBody>
          <a:bodyPr bIns="0"/>
          <a:lstStyle>
            <a:lvl1pPr marL="0" indent="0">
              <a:lnSpc>
                <a:spcPct val="90000"/>
              </a:lnSpc>
              <a:buFontTx/>
              <a:buBlip>
                <a:blip r:embed="rId2"/>
              </a:buBlip>
              <a:defRPr sz="2200">
                <a:latin typeface="+mj-lt"/>
              </a:defRPr>
            </a:lvl1pPr>
            <a:lvl2pPr>
              <a:lnSpc>
                <a:spcPct val="90000"/>
              </a:lnSpc>
              <a:buSzPct val="75000"/>
              <a:buFontTx/>
              <a:buBlip>
                <a:blip r:embed="rId3"/>
              </a:buBlip>
              <a:defRPr sz="2200">
                <a:solidFill>
                  <a:schemeClr val="bg1">
                    <a:lumMod val="50000"/>
                  </a:schemeClr>
                </a:solidFill>
                <a:latin typeface="+mj-lt"/>
              </a:defRPr>
            </a:lvl2pPr>
            <a:lvl3pPr>
              <a:lnSpc>
                <a:spcPct val="90000"/>
              </a:lnSpc>
              <a:buSzPct val="85000"/>
              <a:defRPr>
                <a:latin typeface="+mj-lt"/>
              </a:defRPr>
            </a:lvl3pPr>
            <a:lvl4pPr>
              <a:lnSpc>
                <a:spcPct val="90000"/>
              </a:lnSpc>
              <a:defRPr>
                <a:latin typeface="+mj-lt"/>
              </a:defRPr>
            </a:lvl4pPr>
            <a:lvl5pPr>
              <a:lnSpc>
                <a:spcPct val="90000"/>
              </a:lnSpc>
              <a:defRPr>
                <a:latin typeface="+mj-lt"/>
              </a:defRPr>
            </a:lvl5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 dirty="0"/>
          </a:p>
        </p:txBody>
      </p:sp>
      <p:pic>
        <p:nvPicPr>
          <p:cNvPr id="10" name="Afbeelding 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486" y="5911881"/>
            <a:ext cx="1631960" cy="615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31848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1296000" y="756000"/>
            <a:ext cx="7416000" cy="1116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nl-NL" dirty="0"/>
              <a:t>Klik om de stijl te bewerken</a:t>
            </a:r>
            <a:endParaRPr lang="nl-BE" dirty="0"/>
          </a:p>
        </p:txBody>
      </p:sp>
      <p:sp>
        <p:nvSpPr>
          <p:cNvPr id="7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3050875" y="6339600"/>
            <a:ext cx="900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</a:lstStyle>
          <a:p>
            <a:fld id="{FD6BEBD5-99F3-4C1B-B5AF-C9279F4847C2}" type="datetimeFigureOut">
              <a:rPr lang="nl-BE" smtClean="0"/>
              <a:pPr/>
              <a:t>3/04/2019</a:t>
            </a:fld>
            <a:endParaRPr lang="nl-BE" dirty="0"/>
          </a:p>
        </p:txBody>
      </p:sp>
      <p:sp>
        <p:nvSpPr>
          <p:cNvPr id="8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3993393" y="6339600"/>
            <a:ext cx="1890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</a:lstStyle>
          <a:p>
            <a:endParaRPr lang="nl-BE" dirty="0"/>
          </a:p>
        </p:txBody>
      </p:sp>
      <p:sp>
        <p:nvSpPr>
          <p:cNvPr id="9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5944611" y="6339600"/>
            <a:ext cx="540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</a:lstStyle>
          <a:p>
            <a:fld id="{492AD3B4-D906-4191-84FB-4FE613E48036}" type="slidenum">
              <a:rPr lang="nl-BE" smtClean="0"/>
              <a:pPr/>
              <a:t>‹nr.›</a:t>
            </a:fld>
            <a:endParaRPr lang="nl-BE" dirty="0"/>
          </a:p>
        </p:txBody>
      </p:sp>
      <p:sp>
        <p:nvSpPr>
          <p:cNvPr id="10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1296000" y="1915200"/>
            <a:ext cx="7444800" cy="4352400"/>
          </a:xfrm>
          <a:prstGeom prst="rect">
            <a:avLst/>
          </a:prstGeom>
        </p:spPr>
        <p:txBody>
          <a:bodyPr vert="horz" lIns="0" tIns="0" rIns="0" bIns="45720" rtlCol="0">
            <a:noAutofit/>
          </a:bodyPr>
          <a:lstStyle/>
          <a:p>
            <a:pPr lvl="0"/>
            <a:r>
              <a:rPr lang="nl-NL" dirty="0"/>
              <a:t>KLIK OM DE MODELSTIJLEN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 </a:t>
            </a:r>
            <a:endParaRPr lang="nl-BE" dirty="0"/>
          </a:p>
          <a:p>
            <a:pPr lvl="4"/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5415482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5" r:id="rId2"/>
    <p:sldLayoutId id="2147483677" r:id="rId3"/>
    <p:sldLayoutId id="2147483676" r:id="rId4"/>
    <p:sldLayoutId id="2147483679" r:id="rId5"/>
  </p:sldLayoutIdLst>
  <p:txStyles>
    <p:titleStyle>
      <a:lvl1pPr algn="l" defTabSz="914400" rtl="0" eaLnBrk="1" latinLnBrk="0" hangingPunct="1">
        <a:lnSpc>
          <a:spcPts val="3800"/>
        </a:lnSpc>
        <a:spcBef>
          <a:spcPct val="0"/>
        </a:spcBef>
        <a:buNone/>
        <a:defRPr sz="37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8000" marR="0" indent="-288000" algn="l" defTabSz="914400" rtl="0" eaLnBrk="1" fontAlgn="auto" latinLnBrk="0" hangingPunct="1">
        <a:lnSpc>
          <a:spcPct val="90000"/>
        </a:lnSpc>
        <a:spcBef>
          <a:spcPts val="300"/>
        </a:spcBef>
        <a:spcAft>
          <a:spcPts val="0"/>
        </a:spcAft>
        <a:buClrTx/>
        <a:buSzPct val="90000"/>
        <a:buFontTx/>
        <a:buBlip>
          <a:blip r:embed="rId7"/>
        </a:buBlip>
        <a:tabLst/>
        <a:defRPr sz="2200" b="1" kern="1200" spc="0" baseline="0">
          <a:solidFill>
            <a:schemeClr val="tx1"/>
          </a:solidFill>
          <a:latin typeface="+mn-lt"/>
          <a:ea typeface="+mn-ea"/>
          <a:cs typeface="+mn-cs"/>
        </a:defRPr>
      </a:lvl1pPr>
      <a:lvl2pPr marL="576000" marR="0" indent="-288000" algn="l" defTabSz="914400" rtl="0" eaLnBrk="1" fontAlgn="auto" latinLnBrk="0" hangingPunct="1">
        <a:lnSpc>
          <a:spcPct val="90000"/>
        </a:lnSpc>
        <a:spcBef>
          <a:spcPts val="300"/>
        </a:spcBef>
        <a:spcAft>
          <a:spcPts val="0"/>
        </a:spcAft>
        <a:buClrTx/>
        <a:buSzPct val="75000"/>
        <a:buFontTx/>
        <a:buBlip>
          <a:blip r:embed="rId8"/>
        </a:buBlip>
        <a:tabLst/>
        <a:defRPr sz="2200" kern="1200" spc="0" baseline="0">
          <a:solidFill>
            <a:srgbClr val="9B9B9B"/>
          </a:solidFill>
          <a:latin typeface="+mn-lt"/>
          <a:ea typeface="+mn-ea"/>
          <a:cs typeface="+mn-cs"/>
        </a:defRPr>
      </a:lvl2pPr>
      <a:lvl3pPr marL="864000" marR="0" indent="-288000" algn="l" defTabSz="914400" rtl="0" eaLnBrk="1" fontAlgn="auto" latinLnBrk="0" hangingPunct="1">
        <a:lnSpc>
          <a:spcPct val="90000"/>
        </a:lnSpc>
        <a:spcBef>
          <a:spcPts val="300"/>
        </a:spcBef>
        <a:spcAft>
          <a:spcPts val="0"/>
        </a:spcAft>
        <a:buClrTx/>
        <a:buSzPct val="85000"/>
        <a:buFontTx/>
        <a:buBlip>
          <a:blip r:embed="rId9"/>
        </a:buBlip>
        <a:tabLst/>
        <a:defRPr sz="2000" kern="1200" spc="0" baseline="0">
          <a:solidFill>
            <a:schemeClr val="tx1"/>
          </a:solidFill>
          <a:latin typeface="+mn-lt"/>
          <a:ea typeface="+mn-ea"/>
          <a:cs typeface="+mn-cs"/>
        </a:defRPr>
      </a:lvl3pPr>
      <a:lvl4pPr marL="1152000" marR="0" indent="-288000" algn="l" defTabSz="914400" rtl="0" eaLnBrk="1" fontAlgn="auto" latinLnBrk="0" hangingPunct="1">
        <a:lnSpc>
          <a:spcPct val="90000"/>
        </a:lnSpc>
        <a:spcBef>
          <a:spcPts val="300"/>
        </a:spcBef>
        <a:spcAft>
          <a:spcPts val="0"/>
        </a:spcAft>
        <a:buClrTx/>
        <a:buSzPct val="75000"/>
        <a:buFontTx/>
        <a:buBlip>
          <a:blip r:embed="rId10"/>
        </a:buBlip>
        <a:tabLst/>
        <a:defRPr sz="2000" kern="1200" spc="0" baseline="0">
          <a:solidFill>
            <a:schemeClr val="tx1"/>
          </a:solidFill>
          <a:latin typeface="+mn-lt"/>
          <a:ea typeface="+mn-ea"/>
          <a:cs typeface="+mn-cs"/>
        </a:defRPr>
      </a:lvl4pPr>
      <a:lvl5pPr marL="1440000" marR="0" indent="-288000" algn="l" defTabSz="914400" rtl="0" eaLnBrk="1" fontAlgn="auto" latinLnBrk="0" hangingPunct="1">
        <a:lnSpc>
          <a:spcPct val="90000"/>
        </a:lnSpc>
        <a:spcBef>
          <a:spcPts val="300"/>
        </a:spcBef>
        <a:spcAft>
          <a:spcPts val="0"/>
        </a:spcAft>
        <a:buClrTx/>
        <a:buSzPct val="90000"/>
        <a:buFontTx/>
        <a:buBlip>
          <a:blip r:embed="rId7"/>
        </a:buBlip>
        <a:tabLst/>
        <a:defRPr sz="2000" kern="1200" spc="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epartementwvg.be/ouderenbeleidsparticipatie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2531302-3AAA-430B-85E3-64C0B5F643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94094" y="1964466"/>
            <a:ext cx="6845806" cy="3474507"/>
          </a:xfrm>
        </p:spPr>
        <p:txBody>
          <a:bodyPr/>
          <a:lstStyle/>
          <a:p>
            <a:br>
              <a:rPr lang="nl-BE" sz="3600" dirty="0"/>
            </a:br>
            <a:br>
              <a:rPr lang="nl-BE" sz="3200" dirty="0"/>
            </a:br>
            <a:r>
              <a:rPr lang="nl-BE" sz="4000" dirty="0"/>
              <a:t>Ouderenbeleidsparticipatie</a:t>
            </a:r>
            <a:br>
              <a:rPr lang="nl-BE" sz="3200" dirty="0"/>
            </a:br>
            <a:r>
              <a:rPr lang="nl-BE" sz="3200" b="0" dirty="0"/>
              <a:t>Bovenlokale structuren</a:t>
            </a:r>
            <a:br>
              <a:rPr lang="nl-BE" sz="3200" b="0" dirty="0"/>
            </a:br>
            <a:r>
              <a:rPr lang="nl-BE" sz="2200" u="sng" dirty="0">
                <a:hlinkClick r:id="rId3"/>
              </a:rPr>
              <a:t>https://www.departementwvg.be/ouderenbeleidsparticipatie</a:t>
            </a:r>
            <a:r>
              <a:rPr lang="nl-BE" sz="2200" dirty="0"/>
              <a:t> </a:t>
            </a:r>
            <a:br>
              <a:rPr lang="nl-BE" sz="3200" b="0" dirty="0"/>
            </a:br>
            <a:br>
              <a:rPr lang="nl-BE" sz="3200" dirty="0"/>
            </a:br>
            <a:endParaRPr lang="nl-BE" sz="3200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561D3DD2-40CD-492E-8304-7EBD58A489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04000" y="4511040"/>
            <a:ext cx="5354606" cy="717370"/>
          </a:xfrm>
        </p:spPr>
        <p:txBody>
          <a:bodyPr/>
          <a:lstStyle/>
          <a:p>
            <a:pPr algn="r"/>
            <a:endParaRPr lang="nl-BE" dirty="0"/>
          </a:p>
          <a:p>
            <a:pPr algn="r"/>
            <a:endParaRPr lang="nl-BE" dirty="0"/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DDEEE281-0D3B-4FA1-976A-23AE992FE575}"/>
              </a:ext>
            </a:extLst>
          </p:cNvPr>
          <p:cNvSpPr txBox="1">
            <a:spLocks/>
          </p:cNvSpPr>
          <p:nvPr/>
        </p:nvSpPr>
        <p:spPr>
          <a:xfrm>
            <a:off x="1108047" y="2974897"/>
            <a:ext cx="6702959" cy="1199805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l" defTabSz="914400" rtl="0" eaLnBrk="1" latinLnBrk="0" hangingPunct="1">
              <a:lnSpc>
                <a:spcPts val="5400"/>
              </a:lnSpc>
              <a:spcBef>
                <a:spcPct val="0"/>
              </a:spcBef>
              <a:buNone/>
              <a:defRPr sz="5400" b="1" i="0" kern="1200">
                <a:solidFill>
                  <a:schemeClr val="bg1"/>
                </a:solidFill>
                <a:latin typeface="+mj-lt"/>
                <a:ea typeface="+mj-ea"/>
                <a:cs typeface="FlandersArtSans-Bold" panose="00000800000000000000" pitchFamily="2" charset="0"/>
              </a:defRPr>
            </a:lvl1pPr>
          </a:lstStyle>
          <a:p>
            <a:pPr>
              <a:lnSpc>
                <a:spcPct val="100000"/>
              </a:lnSpc>
            </a:pPr>
            <a:endParaRPr lang="nl-BE" sz="3200" dirty="0"/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22D23E4F-AEB9-400B-BCFB-A20EC014C8BD}"/>
              </a:ext>
            </a:extLst>
          </p:cNvPr>
          <p:cNvSpPr txBox="1"/>
          <p:nvPr/>
        </p:nvSpPr>
        <p:spPr>
          <a:xfrm flipH="1">
            <a:off x="4216997" y="5228410"/>
            <a:ext cx="42062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400" dirty="0" err="1"/>
              <a:t>Trefdag</a:t>
            </a:r>
            <a:r>
              <a:rPr lang="nl-BE" sz="2400" dirty="0"/>
              <a:t> Vlaams-Brabant </a:t>
            </a:r>
          </a:p>
          <a:p>
            <a:r>
              <a:rPr lang="nl-BE" sz="2400" dirty="0"/>
              <a:t>4 april 2019</a:t>
            </a:r>
          </a:p>
        </p:txBody>
      </p:sp>
    </p:spTree>
    <p:extLst>
      <p:ext uri="{BB962C8B-B14F-4D97-AF65-F5344CB8AC3E}">
        <p14:creationId xmlns:p14="http://schemas.microsoft.com/office/powerpoint/2010/main" val="28652753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B006DC0-1390-44F8-8B52-73DD38BF11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BE"/>
          </a:p>
        </p:txBody>
      </p:sp>
      <p:pic>
        <p:nvPicPr>
          <p:cNvPr id="7" name="Tijdelijke aanduiding voor inhoud 6" descr="Afbeelding met tekst, kaart&#10;&#10;Beschrijving is gegenereerd met zeer hoge betrouwbaarheid">
            <a:extLst>
              <a:ext uri="{FF2B5EF4-FFF2-40B4-BE49-F238E27FC236}">
                <a16:creationId xmlns:a16="http://schemas.microsoft.com/office/drawing/2014/main" id="{D81CD27C-67CD-4BE8-B6B8-FF37CF3EE79D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240" y="376518"/>
            <a:ext cx="8923760" cy="6314195"/>
          </a:xfrm>
        </p:spPr>
      </p:pic>
    </p:spTree>
    <p:extLst>
      <p:ext uri="{BB962C8B-B14F-4D97-AF65-F5344CB8AC3E}">
        <p14:creationId xmlns:p14="http://schemas.microsoft.com/office/powerpoint/2010/main" val="28804348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39CE82F-06CB-4A90-9508-8DB374DE0B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000" y="756000"/>
            <a:ext cx="7416000" cy="1116000"/>
          </a:xfrm>
        </p:spPr>
        <p:txBody>
          <a:bodyPr/>
          <a:lstStyle/>
          <a:p>
            <a:r>
              <a:rPr lang="nl-NL" sz="3000" dirty="0">
                <a:solidFill>
                  <a:schemeClr val="accent1"/>
                </a:solidFill>
              </a:rPr>
              <a:t>Regionaal Platform Ouderenbeleidsparticipatie</a:t>
            </a:r>
            <a:br>
              <a:rPr lang="nl-NL" sz="3000" dirty="0">
                <a:solidFill>
                  <a:schemeClr val="accent1"/>
                </a:solidFill>
              </a:rPr>
            </a:br>
            <a:r>
              <a:rPr lang="nl-NL" sz="3000" dirty="0">
                <a:solidFill>
                  <a:schemeClr val="accent1"/>
                </a:solidFill>
              </a:rPr>
              <a:t>Opdrachten</a:t>
            </a:r>
            <a:br>
              <a:rPr lang="nl-NL" sz="3000" dirty="0"/>
            </a:br>
            <a:r>
              <a:rPr lang="nl-NL" sz="3000" dirty="0"/>
              <a:t>---------------------------------------------------------------</a:t>
            </a:r>
            <a:br>
              <a:rPr lang="nl-NL" sz="3000" dirty="0"/>
            </a:br>
            <a:endParaRPr lang="nl-BE" sz="3000" dirty="0"/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46A880F5-3D1E-4E71-87AC-789E5EA27F3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64000" y="2130354"/>
            <a:ext cx="7416000" cy="3672000"/>
          </a:xfrm>
        </p:spPr>
        <p:txBody>
          <a:bodyPr/>
          <a:lstStyle/>
          <a:p>
            <a:r>
              <a:rPr lang="nl-NL" u="sng" dirty="0"/>
              <a:t>Informatie</a:t>
            </a:r>
            <a:r>
              <a:rPr lang="nl-NL" dirty="0"/>
              <a:t>doorstroming (lokaal naar Vlaams en omgekeerd)</a:t>
            </a:r>
            <a:br>
              <a:rPr lang="nl-NL" dirty="0"/>
            </a:br>
            <a:r>
              <a:rPr lang="nl-NL" dirty="0"/>
              <a:t> </a:t>
            </a:r>
          </a:p>
          <a:p>
            <a:r>
              <a:rPr lang="nl-NL" u="sng" dirty="0"/>
              <a:t>Ervaringsuitwisseling</a:t>
            </a:r>
            <a:r>
              <a:rPr lang="nl-NL" dirty="0"/>
              <a:t> tussen lokale ouderenraden</a:t>
            </a:r>
            <a:br>
              <a:rPr lang="nl-NL" dirty="0"/>
            </a:br>
            <a:endParaRPr lang="nl-NL" dirty="0"/>
          </a:p>
          <a:p>
            <a:r>
              <a:rPr lang="nl-NL" u="sng" dirty="0"/>
              <a:t>Signalen</a:t>
            </a:r>
            <a:r>
              <a:rPr lang="nl-NL" dirty="0"/>
              <a:t> inzake lokale ouderenbeleidsparticipatie opvangen en doorgeven aan ISO </a:t>
            </a:r>
            <a:br>
              <a:rPr lang="nl-NL" dirty="0"/>
            </a:br>
            <a:endParaRPr lang="nl-NL" dirty="0"/>
          </a:p>
          <a:p>
            <a:r>
              <a:rPr lang="nl-NL" u="sng" dirty="0"/>
              <a:t>Verkennen goede praktijken </a:t>
            </a:r>
            <a:r>
              <a:rPr lang="nl-NL" dirty="0"/>
              <a:t>ouderenbeleidsparticipatie </a:t>
            </a:r>
            <a:br>
              <a:rPr lang="nl-NL" dirty="0"/>
            </a:br>
            <a:endParaRPr lang="nl-NL" dirty="0"/>
          </a:p>
          <a:p>
            <a:r>
              <a:rPr lang="nl-NL" u="sng" dirty="0"/>
              <a:t>Vorming</a:t>
            </a:r>
            <a:r>
              <a:rPr lang="nl-NL" dirty="0"/>
              <a:t>sinitiatieven uitrollen in samenspraak met Vlaamse Ouderenraad - Lokaal 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9793480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903ABBD-469C-48AC-8233-F0C25B4343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000" y="712801"/>
            <a:ext cx="7416000" cy="1116000"/>
          </a:xfrm>
        </p:spPr>
        <p:txBody>
          <a:bodyPr/>
          <a:lstStyle/>
          <a:p>
            <a:r>
              <a:rPr lang="nl-NL" sz="3000" dirty="0">
                <a:solidFill>
                  <a:schemeClr val="accent1"/>
                </a:solidFill>
              </a:rPr>
              <a:t>RPO</a:t>
            </a:r>
            <a:br>
              <a:rPr lang="nl-NL" sz="3000" dirty="0">
                <a:solidFill>
                  <a:schemeClr val="accent1"/>
                </a:solidFill>
              </a:rPr>
            </a:br>
            <a:r>
              <a:rPr lang="nl-NL" sz="3000" dirty="0">
                <a:solidFill>
                  <a:schemeClr val="accent1"/>
                </a:solidFill>
              </a:rPr>
              <a:t>Werking</a:t>
            </a:r>
            <a:br>
              <a:rPr lang="nl-NL" sz="3000" dirty="0"/>
            </a:br>
            <a:r>
              <a:rPr lang="nl-NL" sz="3000" dirty="0"/>
              <a:t>----------------------------------------------------------------</a:t>
            </a:r>
            <a:br>
              <a:rPr lang="nl-NL" dirty="0"/>
            </a:br>
            <a:endParaRPr lang="nl-BE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48352FC-D89C-4713-A99C-DD4222BC3F2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64000" y="2183802"/>
            <a:ext cx="7416000" cy="3349609"/>
          </a:xfrm>
        </p:spPr>
        <p:txBody>
          <a:bodyPr/>
          <a:lstStyle/>
          <a:p>
            <a:r>
              <a:rPr lang="nl-NL" dirty="0"/>
              <a:t>Vergaderfrequentie: minstens 3/jaar. </a:t>
            </a:r>
            <a:br>
              <a:rPr lang="nl-NL" dirty="0"/>
            </a:br>
            <a:r>
              <a:rPr lang="nl-NL" dirty="0"/>
              <a:t>Vorming Vlaamse Ouderenraad - Lokaal kan daar deel van uitmaken.</a:t>
            </a:r>
            <a:br>
              <a:rPr lang="nl-NL" dirty="0"/>
            </a:br>
            <a:endParaRPr lang="nl-NL" dirty="0"/>
          </a:p>
          <a:p>
            <a:r>
              <a:rPr lang="nl-NL" dirty="0"/>
              <a:t>Voorzitterschap/verslaggeving wordt bij voorkeur opgenomen door ouderen.</a:t>
            </a:r>
            <a:br>
              <a:rPr lang="nl-NL" dirty="0"/>
            </a:br>
            <a:endParaRPr lang="nl-NL" dirty="0"/>
          </a:p>
          <a:p>
            <a:r>
              <a:rPr lang="nl-NL" dirty="0"/>
              <a:t>Ondersteuning door regionale beleidsmedewerkers mogelijk</a:t>
            </a:r>
            <a:endParaRPr lang="nl-BE" dirty="0"/>
          </a:p>
          <a:p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9714077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A2F2C11-21CD-48A0-BBE6-D5D99301A7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9398" y="894281"/>
            <a:ext cx="8152602" cy="1504673"/>
          </a:xfrm>
        </p:spPr>
        <p:txBody>
          <a:bodyPr/>
          <a:lstStyle/>
          <a:p>
            <a:r>
              <a:rPr lang="nl-BE" sz="3000" dirty="0">
                <a:solidFill>
                  <a:schemeClr val="accent1"/>
                </a:solidFill>
              </a:rPr>
              <a:t>Interregionale Stuurgroep Ouderenbeleidsparticipatie</a:t>
            </a:r>
            <a:br>
              <a:rPr lang="nl-BE" sz="3000" dirty="0">
                <a:solidFill>
                  <a:schemeClr val="accent1"/>
                </a:solidFill>
              </a:rPr>
            </a:br>
            <a:r>
              <a:rPr lang="nl-BE" sz="3000" dirty="0">
                <a:solidFill>
                  <a:schemeClr val="accent1"/>
                </a:solidFill>
              </a:rPr>
              <a:t>(ISO) – Opdrachten</a:t>
            </a:r>
            <a:br>
              <a:rPr lang="nl-BE" sz="3000" dirty="0"/>
            </a:br>
            <a:r>
              <a:rPr lang="nl-BE" sz="3000" dirty="0"/>
              <a:t>-----------------------------------------------------------------------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6C0F616-F7B4-45FD-838B-990893CE426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39783" y="2496113"/>
            <a:ext cx="7416000" cy="3672000"/>
          </a:xfrm>
        </p:spPr>
        <p:txBody>
          <a:bodyPr/>
          <a:lstStyle/>
          <a:p>
            <a:r>
              <a:rPr lang="nl-BE" dirty="0"/>
              <a:t>Ondersteunen regionale platformen</a:t>
            </a:r>
          </a:p>
          <a:p>
            <a:pPr>
              <a:buNone/>
            </a:pPr>
            <a:endParaRPr lang="nl-BE" sz="1000" dirty="0"/>
          </a:p>
          <a:p>
            <a:r>
              <a:rPr lang="nl-BE" dirty="0"/>
              <a:t>Informatie-uitwisseling tussen regionale platformen </a:t>
            </a:r>
          </a:p>
          <a:p>
            <a:pPr>
              <a:buNone/>
            </a:pPr>
            <a:endParaRPr lang="nl-BE" sz="1000" dirty="0"/>
          </a:p>
          <a:p>
            <a:r>
              <a:rPr lang="nl-BE" dirty="0"/>
              <a:t>Ervaringsuitwisseling tussen regionale platformen</a:t>
            </a:r>
          </a:p>
          <a:p>
            <a:endParaRPr lang="nl-BE" sz="1000" dirty="0"/>
          </a:p>
          <a:p>
            <a:r>
              <a:rPr lang="nl-BE" dirty="0"/>
              <a:t>Signalen opvangen en doorgeven m.b.t. lokale participatie </a:t>
            </a:r>
          </a:p>
          <a:p>
            <a:endParaRPr lang="nl-BE" sz="1000" dirty="0"/>
          </a:p>
          <a:p>
            <a:r>
              <a:rPr lang="nl-BE" dirty="0"/>
              <a:t>Organiseren </a:t>
            </a:r>
            <a:r>
              <a:rPr lang="nl-BE" dirty="0" err="1"/>
              <a:t>trefdag</a:t>
            </a:r>
            <a:r>
              <a:rPr lang="nl-BE" dirty="0"/>
              <a:t> </a:t>
            </a:r>
          </a:p>
          <a:p>
            <a:endParaRPr lang="nl-BE" sz="1000" dirty="0"/>
          </a:p>
          <a:p>
            <a:r>
              <a:rPr lang="nl-BE" dirty="0"/>
              <a:t>Projecten actieve participatie verkennen en opvolgen </a:t>
            </a:r>
          </a:p>
          <a:p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9214540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5D10BC7-1C81-43D3-9B63-5B56680021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1605" y="895850"/>
            <a:ext cx="7416000" cy="1116000"/>
          </a:xfrm>
        </p:spPr>
        <p:txBody>
          <a:bodyPr/>
          <a:lstStyle/>
          <a:p>
            <a:r>
              <a:rPr lang="nl-BE" sz="3000" dirty="0">
                <a:solidFill>
                  <a:schemeClr val="accent1"/>
                </a:solidFill>
              </a:rPr>
              <a:t>ISO</a:t>
            </a:r>
            <a:br>
              <a:rPr lang="nl-BE" sz="3000" dirty="0">
                <a:solidFill>
                  <a:schemeClr val="accent1"/>
                </a:solidFill>
              </a:rPr>
            </a:br>
            <a:r>
              <a:rPr lang="nl-BE" sz="3000" dirty="0">
                <a:solidFill>
                  <a:schemeClr val="accent1"/>
                </a:solidFill>
              </a:rPr>
              <a:t>Werking</a:t>
            </a:r>
            <a:br>
              <a:rPr lang="nl-BE" sz="3000" dirty="0"/>
            </a:br>
            <a:r>
              <a:rPr lang="nl-BE" sz="3000" dirty="0"/>
              <a:t>----------------------------------------------------------------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C72E06B8-39D6-4C29-B0E3-F676185C904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91605" y="2430000"/>
            <a:ext cx="7416000" cy="3672000"/>
          </a:xfrm>
        </p:spPr>
        <p:txBody>
          <a:bodyPr/>
          <a:lstStyle/>
          <a:p>
            <a:r>
              <a:rPr lang="nl-NL" dirty="0"/>
              <a:t>Vergaderfrequentie: minstens 3/jaar.</a:t>
            </a:r>
          </a:p>
          <a:p>
            <a:pPr>
              <a:buNone/>
            </a:pPr>
            <a:endParaRPr lang="nl-NL" dirty="0"/>
          </a:p>
          <a:p>
            <a:r>
              <a:rPr lang="nl-NL" dirty="0"/>
              <a:t>Voorzitterschap/verslaggeving wordt bij voorkeur opgenomen door ouderen. </a:t>
            </a:r>
          </a:p>
          <a:p>
            <a:pPr>
              <a:buNone/>
            </a:pPr>
            <a:endParaRPr lang="nl-NL" dirty="0"/>
          </a:p>
          <a:p>
            <a:r>
              <a:rPr lang="nl-NL" dirty="0"/>
              <a:t>Regionale beleidsmedewerkers vormen sterke tandem met voorzitter.</a:t>
            </a:r>
          </a:p>
          <a:p>
            <a:pPr>
              <a:buNone/>
            </a:pPr>
            <a:endParaRPr lang="nl-NL" dirty="0"/>
          </a:p>
          <a:p>
            <a:r>
              <a:rPr lang="nl-NL" dirty="0"/>
              <a:t>Ondersteuning door regionale beleidsmedewerkers</a:t>
            </a:r>
          </a:p>
          <a:p>
            <a:endParaRPr lang="nl-NL" dirty="0"/>
          </a:p>
          <a:p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0087972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BD2EF10-CA0B-4F4C-BA72-0F8CC59D19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1671" y="444028"/>
            <a:ext cx="7416000" cy="1116000"/>
          </a:xfrm>
        </p:spPr>
        <p:txBody>
          <a:bodyPr/>
          <a:lstStyle/>
          <a:p>
            <a:r>
              <a:rPr lang="nl-BE" dirty="0">
                <a:solidFill>
                  <a:schemeClr val="accent1"/>
                </a:solidFill>
              </a:rPr>
              <a:t>Samenstelling platformen</a:t>
            </a:r>
            <a:br>
              <a:rPr lang="nl-BE" dirty="0">
                <a:solidFill>
                  <a:schemeClr val="accent1"/>
                </a:solidFill>
              </a:rPr>
            </a:br>
            <a:r>
              <a:rPr lang="nl-BE" dirty="0"/>
              <a:t>---------------------------------------------------</a:t>
            </a:r>
          </a:p>
        </p:txBody>
      </p:sp>
      <p:sp>
        <p:nvSpPr>
          <p:cNvPr id="8" name="Rechthoek 7">
            <a:extLst>
              <a:ext uri="{FF2B5EF4-FFF2-40B4-BE49-F238E27FC236}">
                <a16:creationId xmlns:a16="http://schemas.microsoft.com/office/drawing/2014/main" id="{F7C8BC33-73D1-42C4-B4BB-B5A79E2CDAF6}"/>
              </a:ext>
            </a:extLst>
          </p:cNvPr>
          <p:cNvSpPr/>
          <p:nvPr/>
        </p:nvSpPr>
        <p:spPr>
          <a:xfrm>
            <a:off x="591671" y="1429075"/>
            <a:ext cx="8120329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BE" sz="3000" dirty="0">
                <a:solidFill>
                  <a:schemeClr val="accent1"/>
                </a:solidFill>
              </a:rPr>
              <a:t>RPO </a:t>
            </a:r>
            <a:r>
              <a:rPr lang="nl-BE" dirty="0"/>
              <a:t>(aanbeveling)</a:t>
            </a:r>
          </a:p>
          <a:p>
            <a:endParaRPr lang="nl-B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dirty="0"/>
              <a:t>Minstens 1 vertegenwoordiger van elke lokale ouderenraad uit de regio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dirty="0"/>
              <a:t>1 vertegenwoordiger per erkende ouderenvereniging actief in de regio op vlak van ouderenbeleidsparticipatie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dirty="0"/>
              <a:t>Minstens 2 niet-georganiseerde leden van een lokale ouderenraad uit de regio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B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dirty="0"/>
              <a:t>Ad hoc aan te vullen met lokale ambtenaren, ouderenvoorzieningen, experten, …</a:t>
            </a:r>
          </a:p>
          <a:p>
            <a:endParaRPr lang="nl-BE" dirty="0"/>
          </a:p>
          <a:p>
            <a:r>
              <a:rPr lang="nl-BE" sz="3000" dirty="0">
                <a:solidFill>
                  <a:schemeClr val="accent1"/>
                </a:solidFill>
              </a:rPr>
              <a:t>ISO</a:t>
            </a:r>
          </a:p>
          <a:p>
            <a:r>
              <a:rPr lang="nl-BE" dirty="0"/>
              <a:t>Max. 3 afgevaardigden per RPO, waaronder voorzitter en vicevoorzitter van elk RPO</a:t>
            </a:r>
          </a:p>
          <a:p>
            <a:r>
              <a:rPr lang="nl-BE" dirty="0"/>
              <a:t>Regionale beleidsmedewerker(s)</a:t>
            </a:r>
          </a:p>
          <a:p>
            <a:endParaRPr lang="nl-BE" dirty="0"/>
          </a:p>
          <a:p>
            <a:r>
              <a:rPr lang="nl-BE" dirty="0"/>
              <a:t>Ad hoc aan te vullen met experten. </a:t>
            </a:r>
          </a:p>
        </p:txBody>
      </p:sp>
    </p:spTree>
    <p:extLst>
      <p:ext uri="{BB962C8B-B14F-4D97-AF65-F5344CB8AC3E}">
        <p14:creationId xmlns:p14="http://schemas.microsoft.com/office/powerpoint/2010/main" val="15056539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9EB6144-5E9B-4109-8644-458810F75E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00" y="712800"/>
            <a:ext cx="7416000" cy="1116000"/>
          </a:xfrm>
        </p:spPr>
        <p:txBody>
          <a:bodyPr/>
          <a:lstStyle/>
          <a:p>
            <a:r>
              <a:rPr lang="nl-BE" sz="3000" dirty="0">
                <a:solidFill>
                  <a:schemeClr val="accent1"/>
                </a:solidFill>
              </a:rPr>
              <a:t>Tot uw dienst: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852700B-16E8-42B7-8116-9E496702DE1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08000" y="1915200"/>
            <a:ext cx="8204000" cy="3672000"/>
          </a:xfrm>
        </p:spPr>
        <p:txBody>
          <a:bodyPr/>
          <a:lstStyle/>
          <a:p>
            <a:pPr fontAlgn="base">
              <a:buNone/>
            </a:pPr>
            <a:r>
              <a:rPr lang="nl-BE" sz="2400" dirty="0">
                <a:solidFill>
                  <a:schemeClr val="tx2"/>
                </a:solidFill>
              </a:rPr>
              <a:t>West- en Oost-Vlaanderen:</a:t>
            </a:r>
            <a:br>
              <a:rPr lang="nl-BE" sz="2400" dirty="0">
                <a:solidFill>
                  <a:schemeClr val="tx2"/>
                </a:solidFill>
              </a:rPr>
            </a:br>
            <a:r>
              <a:rPr lang="nl-BE" sz="2000" dirty="0"/>
              <a:t>Brugge</a:t>
            </a:r>
          </a:p>
          <a:p>
            <a:pPr lvl="0" fontAlgn="base"/>
            <a:r>
              <a:rPr lang="nl-BE" sz="2000" dirty="0"/>
              <a:t>Michel De Wit: T 0498 43 49 96, michel.dewit@wvg.vlaanderen.be</a:t>
            </a:r>
          </a:p>
          <a:p>
            <a:pPr lvl="0" fontAlgn="base"/>
            <a:r>
              <a:rPr lang="nl-BE" sz="2000" dirty="0"/>
              <a:t>Ingrid Vyvey: T 0497 05 39 77, ingrid.vyvey@wvg.vlaanderen.be</a:t>
            </a:r>
          </a:p>
          <a:p>
            <a:pPr lvl="0" fontAlgn="base"/>
            <a:endParaRPr lang="nl-BE" sz="2000" i="1" dirty="0"/>
          </a:p>
          <a:p>
            <a:pPr fontAlgn="base">
              <a:buNone/>
            </a:pPr>
            <a:r>
              <a:rPr lang="nl-BE" sz="2400" dirty="0">
                <a:solidFill>
                  <a:schemeClr val="tx2"/>
                </a:solidFill>
              </a:rPr>
              <a:t>Antwerpen, Limburg en Vlaams-Brabant:</a:t>
            </a:r>
            <a:r>
              <a:rPr lang="nl-NL" sz="2400" dirty="0">
                <a:solidFill>
                  <a:schemeClr val="tx2"/>
                </a:solidFill>
              </a:rPr>
              <a:t> </a:t>
            </a:r>
            <a:br>
              <a:rPr lang="nl-NL" dirty="0">
                <a:solidFill>
                  <a:schemeClr val="tx2"/>
                </a:solidFill>
              </a:rPr>
            </a:br>
            <a:r>
              <a:rPr lang="nl-NL" sz="2000" dirty="0"/>
              <a:t>Leuven</a:t>
            </a:r>
            <a:endParaRPr lang="nl-BE" sz="2000" dirty="0"/>
          </a:p>
          <a:p>
            <a:pPr fontAlgn="base"/>
            <a:r>
              <a:rPr lang="nl-BE" sz="2000" dirty="0"/>
              <a:t>Annemie Balcaen: T 0497 45 17 99, annemie.balcaen@wvg.vlaanderen.be</a:t>
            </a:r>
          </a:p>
          <a:p>
            <a:r>
              <a:rPr lang="nl-BE" sz="2000" dirty="0"/>
              <a:t>Hilde Vanham: T 0492 38 08 38, hilde.vanham@wvg.vlaanderen.be</a:t>
            </a:r>
            <a:br>
              <a:rPr lang="nl-BE" sz="2000" dirty="0"/>
            </a:br>
            <a:r>
              <a:rPr lang="nl-BE" sz="2000" dirty="0"/>
              <a:t>Hasselt</a:t>
            </a:r>
          </a:p>
          <a:p>
            <a:r>
              <a:rPr lang="nl-BE" sz="2000" dirty="0"/>
              <a:t>Frans Goudeseune: T 0494 42 64 97, frans.goudeseune@wvg.vlaanderen.be</a:t>
            </a:r>
          </a:p>
          <a:p>
            <a:pPr>
              <a:buNone/>
            </a:pP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861969521"/>
      </p:ext>
    </p:extLst>
  </p:cSld>
  <p:clrMapOvr>
    <a:masterClrMapping/>
  </p:clrMapOvr>
</p:sld>
</file>

<file path=ppt/theme/theme1.xml><?xml version="1.0" encoding="utf-8"?>
<a:theme xmlns:a="http://schemas.openxmlformats.org/drawingml/2006/main" name="Aangepast ontwerp">
  <a:themeElements>
    <a:clrScheme name="DepWVG">
      <a:dk1>
        <a:sysClr val="windowText" lastClr="000000"/>
      </a:dk1>
      <a:lt1>
        <a:sysClr val="window" lastClr="FFFFFF"/>
      </a:lt1>
      <a:dk2>
        <a:srgbClr val="8BAE00"/>
      </a:dk2>
      <a:lt2>
        <a:srgbClr val="EEECE1"/>
      </a:lt2>
      <a:accent1>
        <a:srgbClr val="8BAE00"/>
      </a:accent1>
      <a:accent2>
        <a:srgbClr val="23789C"/>
      </a:accent2>
      <a:accent3>
        <a:srgbClr val="C63131"/>
      </a:accent3>
      <a:accent4>
        <a:srgbClr val="C68031"/>
      </a:accent4>
      <a:accent5>
        <a:srgbClr val="FFE615"/>
      </a:accent5>
      <a:accent6>
        <a:srgbClr val="443939"/>
      </a:accent6>
      <a:hlink>
        <a:srgbClr val="0000FF"/>
      </a:hlink>
      <a:folHlink>
        <a:srgbClr val="800080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e_VO.potx" id="{7AB0AA7F-90C7-4DB1-9791-B98BE5007A2C}" vid="{C875C828-9506-4BA7-9BF7-6C09D07CC534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D830CCA1D7391409959B1D11851253B" ma:contentTypeVersion="8" ma:contentTypeDescription="Een nieuw document maken." ma:contentTypeScope="" ma:versionID="ce696789dd651674c9df2f094ec9676f">
  <xsd:schema xmlns:xsd="http://www.w3.org/2001/XMLSchema" xmlns:xs="http://www.w3.org/2001/XMLSchema" xmlns:p="http://schemas.microsoft.com/office/2006/metadata/properties" xmlns:ns2="1a2291bd-860d-4a5e-995f-8589b9b7f24e" xmlns:ns3="17a8214c-cb1c-4e19-9080-e5d39d4156e3" targetNamespace="http://schemas.microsoft.com/office/2006/metadata/properties" ma:root="true" ma:fieldsID="6441388fc45dffbaf245e6951c84c313" ns2:_="" ns3:_="">
    <xsd:import namespace="1a2291bd-860d-4a5e-995f-8589b9b7f24e"/>
    <xsd:import namespace="17a8214c-cb1c-4e19-9080-e5d39d4156e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a2291bd-860d-4a5e-995f-8589b9b7f24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internalName="MediaServiceAutoTags" ma:readOnly="true">
      <xsd:simpleType>
        <xsd:restriction base="dms:Text"/>
      </xsd:simpleType>
    </xsd:element>
    <xsd:element name="MediaServiceOCR" ma:index="11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MediaService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7a8214c-cb1c-4e19-9080-e5d39d4156e3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0F51BDEF-323A-4A88-B30F-EC1A63E6497F}"/>
</file>

<file path=customXml/itemProps2.xml><?xml version="1.0" encoding="utf-8"?>
<ds:datastoreItem xmlns:ds="http://schemas.openxmlformats.org/officeDocument/2006/customXml" ds:itemID="{201B3D86-6609-49DC-BDDE-51AA509C21A6}"/>
</file>

<file path=customXml/itemProps3.xml><?xml version="1.0" encoding="utf-8"?>
<ds:datastoreItem xmlns:ds="http://schemas.openxmlformats.org/officeDocument/2006/customXml" ds:itemID="{F0703BF7-FC72-4243-A347-D3EF5BF77EE2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6982</TotalTime>
  <Words>179</Words>
  <Application>Microsoft Office PowerPoint</Application>
  <PresentationFormat>Diavoorstelling (4:3)</PresentationFormat>
  <Paragraphs>57</Paragraphs>
  <Slides>8</Slides>
  <Notes>1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1</vt:i4>
      </vt:variant>
      <vt:variant>
        <vt:lpstr>Diatitels</vt:lpstr>
      </vt:variant>
      <vt:variant>
        <vt:i4>8</vt:i4>
      </vt:variant>
    </vt:vector>
  </HeadingPairs>
  <TitlesOfParts>
    <vt:vector size="14" baseType="lpstr">
      <vt:lpstr>Arial</vt:lpstr>
      <vt:lpstr>Calibri</vt:lpstr>
      <vt:lpstr>Calibri Light</vt:lpstr>
      <vt:lpstr>FlandersArtSans-Bold</vt:lpstr>
      <vt:lpstr>FlandersArtSans-Regular</vt:lpstr>
      <vt:lpstr>Aangepast ontwerp</vt:lpstr>
      <vt:lpstr>  Ouderenbeleidsparticipatie Bovenlokale structuren https://www.departementwvg.be/ouderenbeleidsparticipatie   </vt:lpstr>
      <vt:lpstr>PowerPoint-presentatie</vt:lpstr>
      <vt:lpstr>Regionaal Platform Ouderenbeleidsparticipatie Opdrachten --------------------------------------------------------------- </vt:lpstr>
      <vt:lpstr>RPO Werking ---------------------------------------------------------------- </vt:lpstr>
      <vt:lpstr>Interregionale Stuurgroep Ouderenbeleidsparticipatie (ISO) – Opdrachten -----------------------------------------------------------------------</vt:lpstr>
      <vt:lpstr>ISO Werking ----------------------------------------------------------------</vt:lpstr>
      <vt:lpstr>Samenstelling platformen ---------------------------------------------------</vt:lpstr>
      <vt:lpstr>Tot uw dienst:</vt:lpstr>
    </vt:vector>
  </TitlesOfParts>
  <Company>Vlaamse Overheid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De Rudder, Carmen</dc:creator>
  <cp:lastModifiedBy>Balcaen Annemie</cp:lastModifiedBy>
  <cp:revision>151</cp:revision>
  <cp:lastPrinted>2017-08-24T06:49:48Z</cp:lastPrinted>
  <dcterms:created xsi:type="dcterms:W3CDTF">2015-01-21T14:34:17Z</dcterms:created>
  <dcterms:modified xsi:type="dcterms:W3CDTF">2019-04-03T08:25:50Z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0x0101004D830CCA1D7391409959B1D11851253B</vt:lpwstr>
  </property>
</Properties>
</file>