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handoutMasterIdLst>
    <p:handoutMasterId r:id="rId16"/>
  </p:handoutMasterIdLst>
  <p:sldIdLst>
    <p:sldId id="296" r:id="rId2"/>
    <p:sldId id="295" r:id="rId3"/>
    <p:sldId id="297" r:id="rId4"/>
    <p:sldId id="298" r:id="rId5"/>
    <p:sldId id="299" r:id="rId6"/>
    <p:sldId id="300" r:id="rId7"/>
    <p:sldId id="306" r:id="rId8"/>
    <p:sldId id="307" r:id="rId9"/>
    <p:sldId id="301" r:id="rId10"/>
    <p:sldId id="304" r:id="rId11"/>
    <p:sldId id="302" r:id="rId12"/>
    <p:sldId id="305" r:id="rId13"/>
    <p:sldId id="303" r:id="rId14"/>
  </p:sldIdLst>
  <p:sldSz cx="12192000" cy="6858000"/>
  <p:notesSz cx="6805613" cy="99441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FA6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9952" autoAdjust="0"/>
  </p:normalViewPr>
  <p:slideViewPr>
    <p:cSldViewPr snapToGrid="0">
      <p:cViewPr varScale="1">
        <p:scale>
          <a:sx n="80" d="100"/>
          <a:sy n="80" d="100"/>
        </p:scale>
        <p:origin x="7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10156-B1B4-4C2E-8D77-63DBA6E32B77}" type="datetimeFigureOut">
              <a:rPr lang="nl-BE" smtClean="0"/>
              <a:t>24/04/2019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D627C5-05F5-4825-ACC5-F6693158CE4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473593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38A941-8D66-4804-B46F-5F0C7A37883C}" type="datetimeFigureOut">
              <a:rPr lang="nl-BE" smtClean="0"/>
              <a:t>24/04/2019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0D6BA1-D7F4-4598-8BC2-815C94F8FA7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93235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28B87-7849-460A-BD2B-C2426F8909B2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780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D6BA1-D7F4-4598-8BC2-815C94F8FA75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15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D6BA1-D7F4-4598-8BC2-815C94F8FA75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09364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D6BA1-D7F4-4598-8BC2-815C94F8FA75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319665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b="0" dirty="0" smtClean="0"/>
              <a:t>47 vormingssessies – 650 deelnemers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D6BA1-D7F4-4598-8BC2-815C94F8FA75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46758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Rond</a:t>
            </a:r>
            <a:r>
              <a:rPr lang="nl-BE" baseline="0" dirty="0" smtClean="0"/>
              <a:t> de 6000 exemplaren verspreid + voorziene verspreiding naar schepenen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28B87-7849-460A-BD2B-C2426F8909B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7071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D6BA1-D7F4-4598-8BC2-815C94F8FA75}" type="slidenum">
              <a:rPr lang="nl-BE" smtClean="0"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1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016001"/>
            <a:ext cx="12192000" cy="484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985" y="2200176"/>
            <a:ext cx="8837814" cy="1413089"/>
          </a:xfrm>
        </p:spPr>
        <p:txBody>
          <a:bodyPr lIns="0" tIns="0" rIns="0" bIns="0" anchor="b">
            <a:norm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985" y="3818385"/>
            <a:ext cx="8837814" cy="189464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4800" b="0" i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>
                <a:solidFill>
                  <a:srgbClr val="B6C4CC"/>
                </a:solidFill>
              </a:rPr>
              <a:pPr/>
              <a:t>24/04/2019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B6C4C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>
                <a:solidFill>
                  <a:srgbClr val="B6C4CC"/>
                </a:solidFill>
              </a:rPr>
              <a:pPr/>
              <a:t>‹nr.›</a:t>
            </a:fld>
            <a:endParaRPr lang="en-GB">
              <a:solidFill>
                <a:srgbClr val="B6C4CC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148" y="368576"/>
            <a:ext cx="5761380" cy="129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659381"/>
      </p:ext>
    </p:extLst>
  </p:cSld>
  <p:clrMapOvr>
    <a:masterClrMapping/>
  </p:clrMapOvr>
  <p:transition spd="slow">
    <p:wipe/>
  </p:transition>
  <p:extLst mod="1">
    <p:ext uri="{DCECCB84-F9BA-43D5-87BE-67443E8EF086}">
      <p15:sldGuideLst xmlns:p15="http://schemas.microsoft.com/office/powerpoint/2012/main">
        <p15:guide id="1" pos="157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70" y="6069610"/>
            <a:ext cx="2679239" cy="601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147669"/>
          </a:xfrm>
        </p:spPr>
        <p:txBody>
          <a:bodyPr lIns="0" tIns="0" rIns="0" bIns="0" anchor="b" anchorCtr="0"/>
          <a:lstStyle>
            <a:lvl1pPr>
              <a:defRPr b="1">
                <a:solidFill>
                  <a:schemeClr val="accent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059850"/>
          </a:xfrm>
        </p:spPr>
        <p:txBody>
          <a:bodyPr lIns="0" tIns="0" rIns="0" bIns="0"/>
          <a:lstStyle>
            <a:lvl1pPr>
              <a:defRPr b="1"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>
                <a:solidFill>
                  <a:srgbClr val="B6C4CC"/>
                </a:solidFill>
              </a:rPr>
              <a:pPr/>
              <a:t>24/04/2019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B6C4C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>
                <a:solidFill>
                  <a:srgbClr val="B6C4CC"/>
                </a:solidFill>
              </a:rPr>
              <a:pPr/>
              <a:t>‹nr.›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5868000"/>
            <a:ext cx="12192000" cy="36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322302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016000"/>
            <a:ext cx="12192000" cy="388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6" t="50345" r="77408"/>
          <a:stretch/>
        </p:blipFill>
        <p:spPr>
          <a:xfrm>
            <a:off x="0" y="3739"/>
            <a:ext cx="1218776" cy="1203512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>
                <a:solidFill>
                  <a:srgbClr val="B6C4CC"/>
                </a:solidFill>
              </a:rPr>
              <a:pPr/>
              <a:t>24/04/2019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B6C4C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>
                <a:solidFill>
                  <a:srgbClr val="B6C4CC"/>
                </a:solidFill>
              </a:rPr>
              <a:pPr/>
              <a:t>‹nr.›</a:t>
            </a:fld>
            <a:endParaRPr lang="en-GB">
              <a:solidFill>
                <a:srgbClr val="B6C4CC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70" r="88788" b="50203"/>
          <a:stretch/>
        </p:blipFill>
        <p:spPr>
          <a:xfrm>
            <a:off x="10982353" y="784730"/>
            <a:ext cx="1209647" cy="1232884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515985" y="2200176"/>
            <a:ext cx="8837814" cy="1413089"/>
          </a:xfrm>
        </p:spPr>
        <p:txBody>
          <a:bodyPr lIns="0" tIns="0" rIns="0" bIns="0" anchor="b">
            <a:norm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2515985" y="3818385"/>
            <a:ext cx="8837814" cy="189464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4800" b="0" i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70" y="6069610"/>
            <a:ext cx="2679239" cy="60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721918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147668"/>
          </a:xfrm>
        </p:spPr>
        <p:txBody>
          <a:bodyPr lIns="0" tIns="0" rIns="0" bIns="0" anchor="b" anchorCtr="0"/>
          <a:lstStyle>
            <a:lvl1pPr>
              <a:defRPr b="1">
                <a:solidFill>
                  <a:schemeClr val="accent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1" y="1825625"/>
            <a:ext cx="5105400" cy="4059850"/>
          </a:xfrm>
        </p:spPr>
        <p:txBody>
          <a:bodyPr lIns="0" tIns="0" rIns="0" bIns="0"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39434" y="1825625"/>
            <a:ext cx="5114365" cy="4059850"/>
          </a:xfrm>
        </p:spPr>
        <p:txBody>
          <a:bodyPr lIns="0" tIns="0" rIns="0" bIns="0"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>
                <a:solidFill>
                  <a:srgbClr val="B6C4CC"/>
                </a:solidFill>
              </a:rPr>
              <a:pPr/>
              <a:t>24/04/2019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B6C4C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>
                <a:solidFill>
                  <a:srgbClr val="B6C4CC"/>
                </a:solidFill>
              </a:rPr>
              <a:pPr/>
              <a:t>‹nr.›</a:t>
            </a:fld>
            <a:endParaRPr lang="en-GB">
              <a:solidFill>
                <a:srgbClr val="B6C4CC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70" y="6069610"/>
            <a:ext cx="2679239" cy="60185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5868000"/>
            <a:ext cx="12192000" cy="36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207628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050025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050024" cy="3380400"/>
          </a:xfrm>
        </p:spPr>
        <p:txBody>
          <a:bodyPr/>
          <a:lstStyle>
            <a:lvl1pPr>
              <a:defRPr b="0"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39434" y="1681163"/>
            <a:ext cx="5115953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9434" y="2505075"/>
            <a:ext cx="5115954" cy="3380400"/>
          </a:xfrm>
        </p:spPr>
        <p:txBody>
          <a:bodyPr/>
          <a:lstStyle>
            <a:lvl1pPr>
              <a:defRPr b="0"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>
                <a:solidFill>
                  <a:srgbClr val="B6C4CC"/>
                </a:solidFill>
              </a:rPr>
              <a:pPr/>
              <a:t>24/04/2019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B6C4C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>
                <a:solidFill>
                  <a:srgbClr val="B6C4CC"/>
                </a:solidFill>
              </a:rPr>
              <a:pPr/>
              <a:t>‹nr.›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147668"/>
          </a:xfrm>
        </p:spPr>
        <p:txBody>
          <a:bodyPr lIns="0" tIns="0" rIns="0" bIns="0" anchor="b" anchorCtr="0"/>
          <a:lstStyle>
            <a:lvl1pPr>
              <a:defRPr b="1">
                <a:solidFill>
                  <a:schemeClr val="accent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70" y="6069610"/>
            <a:ext cx="2679239" cy="60185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5868000"/>
            <a:ext cx="12192000" cy="36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418546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147668"/>
          </a:xfrm>
        </p:spPr>
        <p:txBody>
          <a:bodyPr lIns="0" tIns="0" rIns="0" bIns="0" anchor="b" anchorCtr="0"/>
          <a:lstStyle>
            <a:lvl1pPr>
              <a:defRPr b="1">
                <a:solidFill>
                  <a:schemeClr val="accent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>
                <a:solidFill>
                  <a:srgbClr val="B6C4CC"/>
                </a:solidFill>
              </a:rPr>
              <a:pPr/>
              <a:t>24/04/2019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B6C4C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>
                <a:solidFill>
                  <a:srgbClr val="B6C4CC"/>
                </a:solidFill>
              </a:rPr>
              <a:pPr/>
              <a:t>‹nr.›</a:t>
            </a:fld>
            <a:endParaRPr lang="en-GB">
              <a:solidFill>
                <a:srgbClr val="B6C4CC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70" y="6069610"/>
            <a:ext cx="2679239" cy="60185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5868000"/>
            <a:ext cx="12192000" cy="36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54103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>
                <a:solidFill>
                  <a:srgbClr val="B6C4CC"/>
                </a:solidFill>
              </a:rPr>
              <a:pPr/>
              <a:t>24/04/2019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B6C4C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>
                <a:solidFill>
                  <a:srgbClr val="B6C4CC"/>
                </a:solidFill>
              </a:rPr>
              <a:pPr/>
              <a:t>‹nr.›</a:t>
            </a:fld>
            <a:endParaRPr lang="en-GB">
              <a:solidFill>
                <a:srgbClr val="B6C4CC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70" y="6069610"/>
            <a:ext cx="2679239" cy="60185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5868000"/>
            <a:ext cx="12192000" cy="36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018669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2016000"/>
            <a:ext cx="12192000" cy="3888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7223" y="2200175"/>
            <a:ext cx="8846576" cy="1413090"/>
          </a:xfrm>
        </p:spPr>
        <p:txBody>
          <a:bodyPr lIns="0" tIns="0" rIns="0" bIns="0" anchor="b">
            <a:normAutofit/>
          </a:bodyPr>
          <a:lstStyle>
            <a:lvl1pPr>
              <a:defRPr sz="5400" b="1">
                <a:solidFill>
                  <a:schemeClr val="accent5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7223" y="3818386"/>
            <a:ext cx="8848165" cy="1894640"/>
          </a:xfrm>
        </p:spPr>
        <p:txBody>
          <a:bodyPr lIns="0" tIns="0" rIns="0" bIns="0"/>
          <a:lstStyle>
            <a:lvl1pPr>
              <a:defRPr sz="4800" b="0" i="1">
                <a:solidFill>
                  <a:schemeClr val="accent5"/>
                </a:solidFill>
              </a:defRPr>
            </a:lvl1pPr>
            <a:lvl2pPr>
              <a:defRPr sz="2800">
                <a:solidFill>
                  <a:schemeClr val="accent5"/>
                </a:solidFill>
              </a:defRPr>
            </a:lvl2pPr>
            <a:lvl3pPr>
              <a:defRPr sz="2400">
                <a:solidFill>
                  <a:schemeClr val="accent5"/>
                </a:solidFill>
              </a:defRPr>
            </a:lvl3pPr>
            <a:lvl4pPr>
              <a:defRPr sz="2000">
                <a:solidFill>
                  <a:schemeClr val="accent5"/>
                </a:solidFill>
              </a:defRPr>
            </a:lvl4pPr>
            <a:lvl5pPr>
              <a:defRPr sz="2000">
                <a:solidFill>
                  <a:schemeClr val="accent5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>
                <a:solidFill>
                  <a:srgbClr val="B6C4CC"/>
                </a:solidFill>
              </a:rPr>
              <a:pPr/>
              <a:t>24/04/2019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B6C4C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>
                <a:solidFill>
                  <a:srgbClr val="B6C4CC"/>
                </a:solidFill>
              </a:rPr>
              <a:pPr/>
              <a:t>‹nr.›</a:t>
            </a:fld>
            <a:endParaRPr lang="en-GB">
              <a:solidFill>
                <a:srgbClr val="B6C4CC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148" y="368576"/>
            <a:ext cx="5761380" cy="129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60197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"/>
            <a:ext cx="12192000" cy="5904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590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506572"/>
            <a:ext cx="10514011" cy="362416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>
                <a:solidFill>
                  <a:srgbClr val="B6C4CC"/>
                </a:solidFill>
              </a:rPr>
              <a:pPr/>
              <a:t>24/04/2019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B6C4C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>
                <a:solidFill>
                  <a:srgbClr val="B6C4CC"/>
                </a:solidFill>
              </a:rPr>
              <a:pPr/>
              <a:t>‹nr.›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906372"/>
            <a:ext cx="10521949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70" y="6069610"/>
            <a:ext cx="2679239" cy="60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12839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05985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>
                <a:solidFill>
                  <a:srgbClr val="B6C4CC"/>
                </a:solidFill>
              </a:rPr>
              <a:pPr/>
              <a:t>24/04/2019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B6C4C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>
                <a:solidFill>
                  <a:srgbClr val="B6C4CC"/>
                </a:solidFill>
              </a:rPr>
              <a:pPr/>
              <a:t>‹nr.›</a:t>
            </a:fld>
            <a:endParaRPr lang="en-GB">
              <a:solidFill>
                <a:srgbClr val="B6C4CC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70" y="6069610"/>
            <a:ext cx="2679239" cy="60185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5868000"/>
            <a:ext cx="12192000" cy="36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852271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52035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52035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>
                <a:solidFill>
                  <a:srgbClr val="B6C4CC"/>
                </a:solidFill>
              </a:rPr>
              <a:pPr/>
              <a:t>24/04/2019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B6C4C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>
                <a:solidFill>
                  <a:srgbClr val="B6C4CC"/>
                </a:solidFill>
              </a:rPr>
              <a:pPr/>
              <a:t>‹nr.›</a:t>
            </a:fld>
            <a:endParaRPr lang="en-GB">
              <a:solidFill>
                <a:srgbClr val="B6C4CC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70" y="6069610"/>
            <a:ext cx="2679239" cy="60185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5868000"/>
            <a:ext cx="12192000" cy="36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893641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91164" y="5974228"/>
            <a:ext cx="1362636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4"/>
                </a:solidFill>
              </a:defRPr>
            </a:lvl1pPr>
          </a:lstStyle>
          <a:p>
            <a:fld id="{9A4A1AC6-E8FF-4AAA-94FA-431A11D8E0D1}" type="datetimeFigureOut">
              <a:rPr lang="en-GB" smtClean="0">
                <a:solidFill>
                  <a:srgbClr val="B6C4CC"/>
                </a:solidFill>
              </a:rPr>
              <a:pPr/>
              <a:t>24/04/2019</a:t>
            </a:fld>
            <a:endParaRPr lang="en-GB" dirty="0">
              <a:solidFill>
                <a:srgbClr val="B6C4C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3825" y="5974229"/>
            <a:ext cx="6057338" cy="62257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accent4"/>
                </a:solidFill>
              </a:defRPr>
            </a:lvl1pPr>
          </a:lstStyle>
          <a:p>
            <a:endParaRPr lang="en-GB" dirty="0">
              <a:solidFill>
                <a:srgbClr val="B6C4C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91164" y="6339353"/>
            <a:ext cx="1362635" cy="257446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4"/>
                </a:solidFill>
              </a:defRPr>
            </a:lvl1pPr>
          </a:lstStyle>
          <a:p>
            <a:fld id="{A7F79835-1FD7-4D3F-831C-C5B813585567}" type="slidenum">
              <a:rPr lang="en-GB" smtClean="0">
                <a:solidFill>
                  <a:srgbClr val="B6C4CC"/>
                </a:solidFill>
              </a:rPr>
              <a:pPr/>
              <a:t>‹nr.›</a:t>
            </a:fld>
            <a:endParaRPr lang="en-GB" dirty="0">
              <a:solidFill>
                <a:srgbClr val="B6C4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482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ip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kern="1200" cap="none" baseline="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717550" indent="-36195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073150" indent="-355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435100" indent="-36195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985" y="2334399"/>
            <a:ext cx="9409315" cy="1413089"/>
          </a:xfrm>
        </p:spPr>
        <p:txBody>
          <a:bodyPr>
            <a:normAutofit fontScale="90000"/>
          </a:bodyPr>
          <a:lstStyle/>
          <a:p>
            <a:r>
              <a:rPr lang="nl-BE" dirty="0" smtClean="0"/>
              <a:t>Naar een sterkere lokale inspraak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985" y="4103611"/>
            <a:ext cx="8837814" cy="2506914"/>
          </a:xfrm>
        </p:spPr>
        <p:txBody>
          <a:bodyPr>
            <a:normAutofit/>
          </a:bodyPr>
          <a:lstStyle/>
          <a:p>
            <a:r>
              <a:rPr lang="nl-BE" sz="4400" dirty="0" smtClean="0"/>
              <a:t>Vlaamse Ouderenraad ∙ Lokaal</a:t>
            </a:r>
          </a:p>
          <a:p>
            <a:endParaRPr lang="nl-BE" dirty="0"/>
          </a:p>
          <a:p>
            <a:pPr algn="r"/>
            <a:r>
              <a:rPr lang="nl-BE" sz="3900" smtClean="0"/>
              <a:t>25 </a:t>
            </a:r>
            <a:r>
              <a:rPr lang="nl-BE" sz="3900" dirty="0" smtClean="0"/>
              <a:t>april 2019</a:t>
            </a:r>
            <a:endParaRPr lang="en-GB" sz="3900" dirty="0"/>
          </a:p>
        </p:txBody>
      </p:sp>
    </p:spTree>
    <p:extLst>
      <p:ext uri="{BB962C8B-B14F-4D97-AF65-F5344CB8AC3E}">
        <p14:creationId xmlns:p14="http://schemas.microsoft.com/office/powerpoint/2010/main" val="26241152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 smtClean="0"/>
              <a:t>Vlaamse Ouderenraad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smtClean="0"/>
              <a:t>Wie, wat en hoe?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8789934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 smtClean="0"/>
              <a:t>Doelstellingen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515985" y="3818385"/>
            <a:ext cx="9053974" cy="1894641"/>
          </a:xfrm>
        </p:spPr>
        <p:txBody>
          <a:bodyPr/>
          <a:lstStyle/>
          <a:p>
            <a:r>
              <a:rPr lang="nl-BE" dirty="0" smtClean="0"/>
              <a:t>Vlaamse Ouderenraad ∙ Lokaal wil …</a:t>
            </a:r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0942421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6714"/>
            <a:ext cx="10515600" cy="1147669"/>
          </a:xfrm>
        </p:spPr>
        <p:txBody>
          <a:bodyPr>
            <a:normAutofit fontScale="90000"/>
          </a:bodyPr>
          <a:lstStyle/>
          <a:p>
            <a:r>
              <a:rPr lang="nl-BE" dirty="0" smtClean="0"/>
              <a:t>Het werk </a:t>
            </a:r>
            <a:r>
              <a:rPr lang="nl-BE" dirty="0"/>
              <a:t>van lokale ouderenraden in kaart brengen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 smtClean="0"/>
          </a:p>
          <a:p>
            <a:endParaRPr lang="nl-BE" dirty="0" smtClean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 smtClean="0"/>
          </a:p>
        </p:txBody>
      </p:sp>
      <p:pic>
        <p:nvPicPr>
          <p:cNvPr id="6" name="Afbeelding 5" descr="Z:\Lokaal\fotos\IMG_2235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064" y="1157697"/>
            <a:ext cx="6312507" cy="4727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67387">
            <a:off x="8288307" y="2200513"/>
            <a:ext cx="3956055" cy="5270444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65554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65251" y="351648"/>
            <a:ext cx="10515600" cy="1147669"/>
          </a:xfrm>
        </p:spPr>
        <p:txBody>
          <a:bodyPr>
            <a:normAutofit fontScale="90000"/>
          </a:bodyPr>
          <a:lstStyle/>
          <a:p>
            <a:r>
              <a:rPr lang="nl-BE" dirty="0"/>
              <a:t>De zichtbaarheid van lokale ouderenraden </a:t>
            </a:r>
            <a:r>
              <a:rPr lang="nl-BE" dirty="0" smtClean="0"/>
              <a:t>versterken</a:t>
            </a:r>
            <a:endParaRPr lang="nl-BE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37402">
            <a:off x="190460" y="2386583"/>
            <a:ext cx="3578420" cy="5054367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4"/>
          <a:srcRect b="1196"/>
          <a:stretch/>
        </p:blipFill>
        <p:spPr>
          <a:xfrm rot="515782">
            <a:off x="8382733" y="2370655"/>
            <a:ext cx="3662993" cy="5121230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1589" y="2090655"/>
            <a:ext cx="6053460" cy="476734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19782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1147669"/>
          </a:xfrm>
        </p:spPr>
        <p:txBody>
          <a:bodyPr>
            <a:normAutofit fontScale="90000"/>
          </a:bodyPr>
          <a:lstStyle/>
          <a:p>
            <a:r>
              <a:rPr lang="nl-BE" dirty="0"/>
              <a:t>De zichtbaarheid van lokale ouderenraden </a:t>
            </a:r>
            <a:r>
              <a:rPr lang="nl-BE" dirty="0" smtClean="0"/>
              <a:t>versterken</a:t>
            </a:r>
            <a:endParaRPr lang="nl-BE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18567"/>
            <a:ext cx="10478562" cy="5339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7249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032" y="0"/>
            <a:ext cx="107779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09104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520" y="0"/>
            <a:ext cx="114249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150432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69326"/>
            <a:ext cx="10515600" cy="1147669"/>
          </a:xfrm>
        </p:spPr>
        <p:txBody>
          <a:bodyPr/>
          <a:lstStyle/>
          <a:p>
            <a:r>
              <a:rPr lang="nl-BE" dirty="0" smtClean="0"/>
              <a:t>Inspireren en uitwisseling stimuleren</a:t>
            </a:r>
            <a:endParaRPr lang="nl-BE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b="0" dirty="0" smtClean="0"/>
          </a:p>
          <a:p>
            <a:endParaRPr lang="nl-BE" b="0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863" y="1666454"/>
            <a:ext cx="6015137" cy="4015821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6454"/>
            <a:ext cx="6015136" cy="401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8338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04121"/>
            <a:ext cx="10515600" cy="1147669"/>
          </a:xfrm>
        </p:spPr>
        <p:txBody>
          <a:bodyPr/>
          <a:lstStyle/>
          <a:p>
            <a:r>
              <a:rPr lang="nl-BE" dirty="0" smtClean="0"/>
              <a:t>Inspireren en uitwisseling stimuleren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Vormingsprogramma:</a:t>
            </a:r>
          </a:p>
          <a:p>
            <a:endParaRPr lang="nl-BE" dirty="0"/>
          </a:p>
          <a:p>
            <a:r>
              <a:rPr lang="nl-BE" b="0" dirty="0"/>
              <a:t>30-tal </a:t>
            </a:r>
            <a:r>
              <a:rPr lang="nl-BE" b="0" dirty="0" err="1"/>
              <a:t>vormingbegeleiders</a:t>
            </a:r>
            <a:endParaRPr lang="nl-BE" b="0" dirty="0"/>
          </a:p>
          <a:p>
            <a:endParaRPr lang="nl-BE" b="0" dirty="0" smtClean="0"/>
          </a:p>
          <a:p>
            <a:r>
              <a:rPr lang="nl-BE" b="0" dirty="0" smtClean="0"/>
              <a:t>Via </a:t>
            </a:r>
            <a:r>
              <a:rPr lang="nl-BE" b="0" dirty="0" err="1" smtClean="0"/>
              <a:t>RPO’s</a:t>
            </a:r>
            <a:r>
              <a:rPr lang="nl-BE" b="0" dirty="0" smtClean="0"/>
              <a:t> en verenigingen</a:t>
            </a:r>
          </a:p>
          <a:p>
            <a:endParaRPr lang="nl-BE" b="0" dirty="0"/>
          </a:p>
          <a:p>
            <a:r>
              <a:rPr lang="nl-BE" b="0" dirty="0" smtClean="0"/>
              <a:t>Gratis aanbod</a:t>
            </a:r>
            <a:endParaRPr lang="nl-BE" b="0" dirty="0"/>
          </a:p>
          <a:p>
            <a:endParaRPr lang="nl-BE" b="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300" y="1825626"/>
            <a:ext cx="6870700" cy="448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292092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38978"/>
            <a:ext cx="6331085" cy="1147669"/>
          </a:xfrm>
        </p:spPr>
        <p:txBody>
          <a:bodyPr>
            <a:normAutofit fontScale="90000"/>
          </a:bodyPr>
          <a:lstStyle/>
          <a:p>
            <a:r>
              <a:rPr lang="nl-BE" dirty="0" smtClean="0"/>
              <a:t>Ouderen motiveren om mee te participeren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825625"/>
            <a:ext cx="6194898" cy="4059850"/>
          </a:xfrm>
        </p:spPr>
        <p:txBody>
          <a:bodyPr/>
          <a:lstStyle/>
          <a:p>
            <a:pPr>
              <a:spcAft>
                <a:spcPts val="1000"/>
              </a:spcAft>
            </a:pPr>
            <a:r>
              <a:rPr lang="nl-BE" dirty="0" smtClean="0"/>
              <a:t>Brochure:</a:t>
            </a:r>
          </a:p>
          <a:p>
            <a:r>
              <a:rPr lang="nl-BE" b="0" dirty="0" smtClean="0"/>
              <a:t>- Basisinfo en inspirerende voorbeelden</a:t>
            </a:r>
          </a:p>
          <a:p>
            <a:endParaRPr lang="nl-BE" b="0" dirty="0"/>
          </a:p>
          <a:p>
            <a:r>
              <a:rPr lang="nl-BE" b="0" dirty="0" smtClean="0"/>
              <a:t>- Aantrekken van nieuwe leden</a:t>
            </a:r>
          </a:p>
          <a:p>
            <a:endParaRPr lang="nl-BE" b="0" dirty="0"/>
          </a:p>
          <a:p>
            <a:r>
              <a:rPr lang="nl-BE" b="0" dirty="0" smtClean="0"/>
              <a:t>- Meer dan 5000 exemplaren verspreid</a:t>
            </a:r>
          </a:p>
          <a:p>
            <a:endParaRPr lang="nl-BE" b="0" dirty="0" smtClean="0"/>
          </a:p>
          <a:p>
            <a:endParaRPr lang="nl-BE" b="0" dirty="0" smtClean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472" y="0"/>
            <a:ext cx="4886528" cy="688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1941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En in de toekomst …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Tx/>
              <a:buChar char="-"/>
            </a:pPr>
            <a:endParaRPr lang="nl-BE" dirty="0" smtClean="0"/>
          </a:p>
          <a:p>
            <a:pPr marL="457200" indent="-457200">
              <a:buFontTx/>
              <a:buChar char="-"/>
            </a:pPr>
            <a:r>
              <a:rPr lang="nl-BE" b="0" dirty="0" smtClean="0"/>
              <a:t>Uitbouw vormingspakketten thema’s lokaal ouderenbeleid</a:t>
            </a:r>
          </a:p>
          <a:p>
            <a:pPr marL="457200" indent="-457200">
              <a:buFontTx/>
              <a:buChar char="-"/>
            </a:pPr>
            <a:endParaRPr lang="nl-BE" b="0" dirty="0"/>
          </a:p>
          <a:p>
            <a:pPr marL="457200" indent="-457200">
              <a:buFontTx/>
              <a:buChar char="-"/>
            </a:pPr>
            <a:r>
              <a:rPr lang="nl-BE" b="0" dirty="0" smtClean="0"/>
              <a:t>Nieuwe studiedag in 2020</a:t>
            </a:r>
          </a:p>
          <a:p>
            <a:pPr marL="457200" indent="-457200">
              <a:buFontTx/>
              <a:buChar char="-"/>
            </a:pPr>
            <a:endParaRPr lang="nl-BE" b="0" dirty="0"/>
          </a:p>
          <a:p>
            <a:pPr marL="457200" indent="-457200">
              <a:buFontTx/>
              <a:buChar char="-"/>
            </a:pPr>
            <a:r>
              <a:rPr lang="nl-BE" b="0" dirty="0" smtClean="0"/>
              <a:t>Krijtlijnen verdere ontwikkeling ondersteuningsaanbod in samenspraak met </a:t>
            </a:r>
            <a:r>
              <a:rPr lang="nl-BE" b="0" dirty="0" err="1" smtClean="0"/>
              <a:t>ISO’s</a:t>
            </a:r>
            <a:endParaRPr lang="nl-BE" b="0" dirty="0"/>
          </a:p>
        </p:txBody>
      </p:sp>
    </p:spTree>
    <p:extLst>
      <p:ext uri="{BB962C8B-B14F-4D97-AF65-F5344CB8AC3E}">
        <p14:creationId xmlns:p14="http://schemas.microsoft.com/office/powerpoint/2010/main" val="1774880046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 smtClean="0"/>
              <a:t>Bedankt voor uw aandacht!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515985" y="3818385"/>
            <a:ext cx="8837814" cy="1894641"/>
          </a:xfrm>
        </p:spPr>
        <p:txBody>
          <a:bodyPr>
            <a:normAutofit/>
          </a:bodyPr>
          <a:lstStyle/>
          <a:p>
            <a:r>
              <a:rPr lang="nl-BE" dirty="0" smtClean="0"/>
              <a:t>Vragen?</a:t>
            </a:r>
          </a:p>
          <a:p>
            <a:pPr algn="r"/>
            <a:r>
              <a:rPr lang="nl-BE" sz="3000" dirty="0"/>
              <a:t>02 209 34 58</a:t>
            </a:r>
          </a:p>
          <a:p>
            <a:pPr algn="r"/>
            <a:r>
              <a:rPr lang="nl-BE" sz="3000" dirty="0" smtClean="0"/>
              <a:t>info@vlaamse-ouderenraad.be</a:t>
            </a:r>
            <a:endParaRPr lang="nl-BE" sz="3000" dirty="0"/>
          </a:p>
        </p:txBody>
      </p:sp>
    </p:spTree>
    <p:extLst>
      <p:ext uri="{BB962C8B-B14F-4D97-AF65-F5344CB8AC3E}">
        <p14:creationId xmlns:p14="http://schemas.microsoft.com/office/powerpoint/2010/main" val="26075548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Kantoorthema">
  <a:themeElements>
    <a:clrScheme name="Vlaamse Ouderenraad">
      <a:dk1>
        <a:sysClr val="windowText" lastClr="000000"/>
      </a:dk1>
      <a:lt1>
        <a:srgbClr val="FFFFFF"/>
      </a:lt1>
      <a:dk2>
        <a:srgbClr val="B6C4CC"/>
      </a:dk2>
      <a:lt2>
        <a:srgbClr val="FFFFFF"/>
      </a:lt2>
      <a:accent1>
        <a:srgbClr val="66B2E3"/>
      </a:accent1>
      <a:accent2>
        <a:srgbClr val="ED7601"/>
      </a:accent2>
      <a:accent3>
        <a:srgbClr val="FFD400"/>
      </a:accent3>
      <a:accent4>
        <a:srgbClr val="B6C4CC"/>
      </a:accent4>
      <a:accent5>
        <a:srgbClr val="4FA693"/>
      </a:accent5>
      <a:accent6>
        <a:srgbClr val="89C9B6"/>
      </a:accent6>
      <a:hlink>
        <a:srgbClr val="66B2E3"/>
      </a:hlink>
      <a:folHlink>
        <a:srgbClr val="ED760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_lokaal_presentatie_v2" id="{06CD372B-6C42-4091-870D-3154CECEC7AD}" vid="{6B2272BD-9C03-4551-8C2B-A5AA66FC03B1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830CCA1D7391409959B1D11851253B" ma:contentTypeVersion="8" ma:contentTypeDescription="Een nieuw document maken." ma:contentTypeScope="" ma:versionID="0ed27a2adb3664aead6105ad91a10994">
  <xsd:schema xmlns:xsd="http://www.w3.org/2001/XMLSchema" xmlns:xs="http://www.w3.org/2001/XMLSchema" xmlns:p="http://schemas.microsoft.com/office/2006/metadata/properties" xmlns:ns2="1a2291bd-860d-4a5e-995f-8589b9b7f24e" xmlns:ns3="17a8214c-cb1c-4e19-9080-e5d39d4156e3" targetNamespace="http://schemas.microsoft.com/office/2006/metadata/properties" ma:root="true" ma:fieldsID="72ae5e7f48f95ade5a81a55c5597c9b3" ns2:_="" ns3:_="">
    <xsd:import namespace="1a2291bd-860d-4a5e-995f-8589b9b7f24e"/>
    <xsd:import namespace="17a8214c-cb1c-4e19-9080-e5d39d4156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2291bd-860d-4a5e-995f-8589b9b7f2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a8214c-cb1c-4e19-9080-e5d39d4156e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C4BE9E3-1A90-4F91-B62B-CAA33B0A4E00}"/>
</file>

<file path=customXml/itemProps2.xml><?xml version="1.0" encoding="utf-8"?>
<ds:datastoreItem xmlns:ds="http://schemas.openxmlformats.org/officeDocument/2006/customXml" ds:itemID="{3C580929-AFAC-4B6E-AE42-D65A811D0BC2}"/>
</file>

<file path=customXml/itemProps3.xml><?xml version="1.0" encoding="utf-8"?>
<ds:datastoreItem xmlns:ds="http://schemas.openxmlformats.org/officeDocument/2006/customXml" ds:itemID="{6334B449-F160-4AB4-8D2C-DF520A1C3093}"/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145</Words>
  <Application>Microsoft Office PowerPoint</Application>
  <PresentationFormat>Breedbeeld</PresentationFormat>
  <Paragraphs>51</Paragraphs>
  <Slides>13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6" baseType="lpstr">
      <vt:lpstr>Arial</vt:lpstr>
      <vt:lpstr>Calibri</vt:lpstr>
      <vt:lpstr>2_Kantoorthema</vt:lpstr>
      <vt:lpstr>Naar een sterkere lokale inspraak</vt:lpstr>
      <vt:lpstr>Vlaamse Ouderenraad</vt:lpstr>
      <vt:lpstr>Doelstellingen</vt:lpstr>
      <vt:lpstr>Het werk van lokale ouderenraden in kaart brengen</vt:lpstr>
      <vt:lpstr>De zichtbaarheid van lokale ouderenraden versterken</vt:lpstr>
      <vt:lpstr>De zichtbaarheid van lokale ouderenraden versterken</vt:lpstr>
      <vt:lpstr>PowerPoint-presentatie</vt:lpstr>
      <vt:lpstr>PowerPoint-presentatie</vt:lpstr>
      <vt:lpstr>Inspireren en uitwisseling stimuleren</vt:lpstr>
      <vt:lpstr>Inspireren en uitwisseling stimuleren</vt:lpstr>
      <vt:lpstr>Ouderen motiveren om mee te participeren</vt:lpstr>
      <vt:lpstr>En in de toekomst …</vt:lpstr>
      <vt:lpstr>Bedankt voor uw aandacht!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Veerle</dc:creator>
  <cp:lastModifiedBy>Nils Vandenweghe</cp:lastModifiedBy>
  <cp:revision>40</cp:revision>
  <cp:lastPrinted>2018-05-31T09:13:06Z</cp:lastPrinted>
  <dcterms:created xsi:type="dcterms:W3CDTF">2018-05-28T12:57:01Z</dcterms:created>
  <dcterms:modified xsi:type="dcterms:W3CDTF">2019-04-24T07:10:15Z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0x0101004D830CCA1D7391409959B1D11851253B</vt:lpwstr>
  </property>
</Properties>
</file>