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1" r:id="rId6"/>
    <p:sldId id="257" r:id="rId7"/>
    <p:sldId id="258" r:id="rId8"/>
    <p:sldId id="260" r:id="rId9"/>
    <p:sldId id="259" r:id="rId10"/>
    <p:sldId id="263" r:id="rId11"/>
    <p:sldId id="265" r:id="rId12"/>
    <p:sldId id="267" r:id="rId13"/>
    <p:sldId id="261" r:id="rId14"/>
    <p:sldId id="264" r:id="rId15"/>
    <p:sldId id="262" r:id="rId16"/>
    <p:sldId id="268" r:id="rId17"/>
    <p:sldId id="269" r:id="rId18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A50021"/>
    <a:srgbClr val="0066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>
      <p:cViewPr varScale="1">
        <p:scale>
          <a:sx n="98" d="100"/>
          <a:sy n="98" d="100"/>
        </p:scale>
        <p:origin x="955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 userDrawn="1"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9FE5B4F8-25A1-438A-B417-8617E9E54EA9}" type="datetimeFigureOut">
              <a:rPr lang="nl-BE" smtClean="0"/>
              <a:t>1/10/2020</a:t>
            </a:fld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CE26812-912A-4F69-AD51-056080EF826F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Rechthoek 10"/>
          <p:cNvSpPr/>
          <p:nvPr userDrawn="1"/>
        </p:nvSpPr>
        <p:spPr>
          <a:xfrm>
            <a:off x="395536" y="0"/>
            <a:ext cx="295232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Picture 2" descr="C:\Users\stijn\Docs\WZND\Documenten\WZND_sjablonen\briefhoofd_WZND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700" y="476672"/>
            <a:ext cx="4254500" cy="98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640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B4F8-25A1-438A-B417-8617E9E54EA9}" type="datetimeFigureOut">
              <a:rPr lang="nl-BE" smtClean="0"/>
              <a:t>1/10/2020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812-912A-4F69-AD51-056080EF82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387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B4F8-25A1-438A-B417-8617E9E54EA9}" type="datetimeFigureOut">
              <a:rPr lang="nl-BE" smtClean="0"/>
              <a:t>1/10/2020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812-912A-4F69-AD51-056080EF82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8508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B4F8-25A1-438A-B417-8617E9E54EA9}" type="datetimeFigureOut">
              <a:rPr lang="nl-BE" smtClean="0"/>
              <a:t>1/10/2020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812-912A-4F69-AD51-056080EF82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1334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B4F8-25A1-438A-B417-8617E9E54EA9}" type="datetimeFigureOut">
              <a:rPr lang="nl-BE" smtClean="0"/>
              <a:t>1/10/2020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812-912A-4F69-AD51-056080EF82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522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B4F8-25A1-438A-B417-8617E9E54EA9}" type="datetimeFigureOut">
              <a:rPr lang="nl-BE" smtClean="0"/>
              <a:t>1/10/2020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812-912A-4F69-AD51-056080EF82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5372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5002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399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FE5B4F8-25A1-438A-B417-8617E9E54EA9}" type="datetimeFigureOut">
              <a:rPr lang="nl-BE" smtClean="0"/>
              <a:pPr/>
              <a:t>1/10/2020</a:t>
            </a:fld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CE26812-912A-4F69-AD51-056080EF826F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12" name="Rechthoek 11"/>
          <p:cNvSpPr/>
          <p:nvPr userDrawn="1"/>
        </p:nvSpPr>
        <p:spPr>
          <a:xfrm>
            <a:off x="395536" y="0"/>
            <a:ext cx="295232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3" name="Picture 2" descr="C:\Users\stijn\Docs\WZND\Documenten\WZND_sjablonen\briefhoofd_WZND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700" y="476672"/>
            <a:ext cx="4254500" cy="98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28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6600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900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FE5B4F8-25A1-438A-B417-8617E9E54EA9}" type="datetimeFigureOut">
              <a:rPr lang="nl-BE" smtClean="0"/>
              <a:pPr/>
              <a:t>1/10/2020</a:t>
            </a:fld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CE26812-912A-4F69-AD51-056080EF826F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12" name="Rechthoek 11"/>
          <p:cNvSpPr/>
          <p:nvPr userDrawn="1"/>
        </p:nvSpPr>
        <p:spPr>
          <a:xfrm>
            <a:off x="395536" y="0"/>
            <a:ext cx="295232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3" name="Picture 2" descr="C:\Users\stijn\Docs\WZND\Documenten\WZND_sjablonen\briefhoofd_WZND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700" y="476672"/>
            <a:ext cx="4254500" cy="98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86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772400" cy="1728192"/>
          </a:xfrm>
          <a:solidFill>
            <a:schemeClr val="tx2">
              <a:lumMod val="75000"/>
            </a:schemeClr>
          </a:solidFill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55576" y="191683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FE5B4F8-25A1-438A-B417-8617E9E54EA9}" type="datetimeFigureOut">
              <a:rPr lang="nl-BE" smtClean="0"/>
              <a:pPr/>
              <a:t>1/10/2020</a:t>
            </a:fld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CE26812-912A-4F69-AD51-056080EF826F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12" name="Rechthoek 11"/>
          <p:cNvSpPr/>
          <p:nvPr userDrawn="1"/>
        </p:nvSpPr>
        <p:spPr>
          <a:xfrm>
            <a:off x="395536" y="0"/>
            <a:ext cx="295232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3" name="Picture 2" descr="C:\Users\stijn\Docs\WZND\Documenten\WZND_sjablonen\briefhoofd_WZND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700" y="476672"/>
            <a:ext cx="4254500" cy="98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74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B4F8-25A1-438A-B417-8617E9E54EA9}" type="datetimeFigureOut">
              <a:rPr lang="nl-BE" smtClean="0"/>
              <a:t>1/10/2020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812-912A-4F69-AD51-056080EF82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314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B4F8-25A1-438A-B417-8617E9E54EA9}" type="datetimeFigureOut">
              <a:rPr lang="nl-BE" smtClean="0"/>
              <a:t>1/10/2020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812-912A-4F69-AD51-056080EF82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88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B4F8-25A1-438A-B417-8617E9E54EA9}" type="datetimeFigureOut">
              <a:rPr lang="nl-BE" smtClean="0"/>
              <a:t>1/10/2020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812-912A-4F69-AD51-056080EF82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726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B4F8-25A1-438A-B417-8617E9E54EA9}" type="datetimeFigureOut">
              <a:rPr lang="nl-BE" smtClean="0"/>
              <a:t>1/10/2020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6812-912A-4F69-AD51-056080EF82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495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stijn\Docs\WZND\Documenten\WZND_sjablonen\briefhoofd_WZND.jpg"/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544" y="67197"/>
            <a:ext cx="2232248" cy="56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ijn\Docs\WZND\Documenten\WZND_sjablonen\briefhoofd_WZND.jpg"/>
          <p:cNvPicPr>
            <a:picLocks noChangeAspect="1" noChangeArrowheads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93801"/>
            <a:ext cx="689113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tijn\Docs\WZND\Documenten\WZND_sjablonen\briefhoofd_WZND.jpg"/>
          <p:cNvPicPr>
            <a:picLocks noChangeAspect="1" noChangeArrowheads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517232"/>
            <a:ext cx="7559676" cy="64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tijn\Docs\WZND\Documenten\WZND_sjablonen\briefhoofd_WZND.jpg"/>
          <p:cNvPicPr>
            <a:picLocks noChangeAspect="1" noChangeArrowheads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5930900"/>
            <a:ext cx="6588424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55576" y="1600201"/>
            <a:ext cx="7931224" cy="433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B4F8-25A1-438A-B417-8617E9E54EA9}" type="datetimeFigureOut">
              <a:rPr lang="nl-BE" smtClean="0"/>
              <a:t>1/10/2020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26812-912A-4F69-AD51-056080EF826F}" type="slidenum">
              <a:rPr lang="nl-BE" smtClean="0"/>
              <a:t>‹nr.›</a:t>
            </a:fld>
            <a:endParaRPr lang="nl-BE"/>
          </a:p>
        </p:txBody>
      </p:sp>
      <p:grpSp>
        <p:nvGrpSpPr>
          <p:cNvPr id="17" name="Groep 16"/>
          <p:cNvGrpSpPr/>
          <p:nvPr userDrawn="1"/>
        </p:nvGrpSpPr>
        <p:grpSpPr>
          <a:xfrm>
            <a:off x="8893496" y="-4811"/>
            <a:ext cx="250504" cy="6862811"/>
            <a:chOff x="8856984" y="476672"/>
            <a:chExt cx="467544" cy="6336704"/>
          </a:xfrm>
        </p:grpSpPr>
        <p:sp>
          <p:nvSpPr>
            <p:cNvPr id="12" name="Rechthoek 11"/>
            <p:cNvSpPr/>
            <p:nvPr userDrawn="1"/>
          </p:nvSpPr>
          <p:spPr>
            <a:xfrm>
              <a:off x="8856984" y="476672"/>
              <a:ext cx="467544" cy="1584176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" name="Rechthoek 13"/>
            <p:cNvSpPr/>
            <p:nvPr userDrawn="1"/>
          </p:nvSpPr>
          <p:spPr>
            <a:xfrm>
              <a:off x="8856984" y="2060848"/>
              <a:ext cx="467544" cy="1584176"/>
            </a:xfrm>
            <a:prstGeom prst="rect">
              <a:avLst/>
            </a:prstGeom>
            <a:solidFill>
              <a:srgbClr val="A50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5" name="Rechthoek 14"/>
            <p:cNvSpPr/>
            <p:nvPr userDrawn="1"/>
          </p:nvSpPr>
          <p:spPr>
            <a:xfrm>
              <a:off x="8856984" y="3645024"/>
              <a:ext cx="467544" cy="1584176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6" name="Rechthoek 15"/>
            <p:cNvSpPr/>
            <p:nvPr userDrawn="1"/>
          </p:nvSpPr>
          <p:spPr>
            <a:xfrm>
              <a:off x="8856984" y="5229200"/>
              <a:ext cx="467544" cy="1584176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</p:spTree>
    <p:extLst>
      <p:ext uri="{BB962C8B-B14F-4D97-AF65-F5344CB8AC3E}">
        <p14:creationId xmlns:p14="http://schemas.microsoft.com/office/powerpoint/2010/main" val="66957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088231"/>
          </a:xfrm>
        </p:spPr>
        <p:txBody>
          <a:bodyPr/>
          <a:lstStyle/>
          <a:p>
            <a:r>
              <a:rPr lang="nl-BE" sz="5400" dirty="0"/>
              <a:t>Bezoek in coronatijd</a:t>
            </a:r>
          </a:p>
        </p:txBody>
      </p:sp>
      <p:sp>
        <p:nvSpPr>
          <p:cNvPr id="13" name="Ondertitel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maximaal en zo veilig mogelijk invullen van het bezoekrecht voor de bewoners van het WZC</a:t>
            </a:r>
          </a:p>
        </p:txBody>
      </p:sp>
    </p:spTree>
    <p:extLst>
      <p:ext uri="{BB962C8B-B14F-4D97-AF65-F5344CB8AC3E}">
        <p14:creationId xmlns:p14="http://schemas.microsoft.com/office/powerpoint/2010/main" val="1677938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3E59A-FA63-4AF1-80C6-E4983F28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Online reserveren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6244F5-F5D1-4F73-B029-5AA2836FB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9379FB9-468B-420D-BF2D-2F0B94BA08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39652" y="1356990"/>
            <a:ext cx="6264696" cy="4392488"/>
          </a:xfrm>
          <a:prstGeom prst="rect">
            <a:avLst/>
          </a:prstGeom>
        </p:spPr>
      </p:pic>
      <p:sp>
        <p:nvSpPr>
          <p:cNvPr id="5" name="Pijl: rechts 4">
            <a:extLst>
              <a:ext uri="{FF2B5EF4-FFF2-40B4-BE49-F238E27FC236}">
                <a16:creationId xmlns:a16="http://schemas.microsoft.com/office/drawing/2014/main" id="{01D3A2CE-A369-4332-B162-893825C0FD61}"/>
              </a:ext>
            </a:extLst>
          </p:cNvPr>
          <p:cNvSpPr/>
          <p:nvPr/>
        </p:nvSpPr>
        <p:spPr>
          <a:xfrm rot="19800261">
            <a:off x="1732166" y="2355917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9529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52F19-5A57-4A7E-9450-6E02662A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KeyPlanner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1B433C-5278-4D91-B3D6-EB5BF7B40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Eenvoudig online reserveren</a:t>
            </a:r>
          </a:p>
          <a:p>
            <a:r>
              <a:rPr lang="nl-BE" dirty="0"/>
              <a:t>Telkens 24u op voorhand</a:t>
            </a:r>
          </a:p>
          <a:p>
            <a:r>
              <a:rPr lang="nl-BE" dirty="0"/>
              <a:t>Planning per woning en per type bezoek</a:t>
            </a:r>
          </a:p>
          <a:p>
            <a:r>
              <a:rPr lang="nl-BE" dirty="0"/>
              <a:t>Beperkte werklast voor personeel </a:t>
            </a:r>
          </a:p>
          <a:p>
            <a:r>
              <a:rPr lang="nl-BE" dirty="0"/>
              <a:t>Contact-</a:t>
            </a:r>
            <a:r>
              <a:rPr lang="nl-BE" dirty="0" err="1"/>
              <a:t>tracing</a:t>
            </a:r>
            <a:r>
              <a:rPr lang="nl-BE" dirty="0"/>
              <a:t> gegarandeerd </a:t>
            </a:r>
          </a:p>
          <a:p>
            <a:r>
              <a:rPr lang="nl-BE" dirty="0"/>
              <a:t>GDRP-veilige registratie</a:t>
            </a:r>
          </a:p>
        </p:txBody>
      </p:sp>
    </p:spTree>
    <p:extLst>
      <p:ext uri="{BB962C8B-B14F-4D97-AF65-F5344CB8AC3E}">
        <p14:creationId xmlns:p14="http://schemas.microsoft.com/office/powerpoint/2010/main" val="2889022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20A8F-88F0-4691-95A1-1EE8A2CC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Maatwerk per woning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F29E0B-BF2F-4304-8FBC-9CCF701B1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761B887-2B03-4FB6-8A31-8C9DD643B1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9612" y="1289529"/>
            <a:ext cx="6984776" cy="4608512"/>
          </a:xfrm>
          <a:prstGeom prst="rect">
            <a:avLst/>
          </a:prstGeom>
        </p:spPr>
      </p:pic>
      <p:sp>
        <p:nvSpPr>
          <p:cNvPr id="6" name="Pijl: rechts 5">
            <a:extLst>
              <a:ext uri="{FF2B5EF4-FFF2-40B4-BE49-F238E27FC236}">
                <a16:creationId xmlns:a16="http://schemas.microsoft.com/office/drawing/2014/main" id="{B510DD85-FF2E-4427-9828-B68B80D53875}"/>
              </a:ext>
            </a:extLst>
          </p:cNvPr>
          <p:cNvSpPr/>
          <p:nvPr/>
        </p:nvSpPr>
        <p:spPr>
          <a:xfrm rot="10800000">
            <a:off x="6660232" y="2636912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6894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7545C-098A-40E7-A9D3-F9AE84C9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Online reservatie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FE4AA-F530-4A23-B28C-A87ACCC72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9E14BEB-2220-48E8-A6A3-11ED741BC4C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780" y="1268760"/>
            <a:ext cx="8532440" cy="45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84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52F19-5A57-4A7E-9450-6E02662A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Praktisch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1B433C-5278-4D91-B3D6-EB5BF7B40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Bezoekmomenten duidelijk afgelijnd</a:t>
            </a:r>
          </a:p>
          <a:p>
            <a:r>
              <a:rPr lang="nl-BE" dirty="0"/>
              <a:t>Wandelbezoeken voldoende gespreid</a:t>
            </a:r>
          </a:p>
          <a:p>
            <a:r>
              <a:rPr lang="nl-BE" dirty="0"/>
              <a:t>Bezoekers gescheiden om afstandsregels tussen contactbubbels te respecteren</a:t>
            </a:r>
          </a:p>
          <a:p>
            <a:r>
              <a:rPr lang="nl-BE" dirty="0"/>
              <a:t>Beperkt aantal personen in Grand Café</a:t>
            </a:r>
          </a:p>
          <a:p>
            <a:r>
              <a:rPr lang="nl-BE" dirty="0"/>
              <a:t>Nooit meer dan één kamerbezoek per woning.</a:t>
            </a:r>
          </a:p>
        </p:txBody>
      </p:sp>
    </p:spTree>
    <p:extLst>
      <p:ext uri="{BB962C8B-B14F-4D97-AF65-F5344CB8AC3E}">
        <p14:creationId xmlns:p14="http://schemas.microsoft.com/office/powerpoint/2010/main" val="332793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DE96F-578F-4515-9683-5D16D762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Update 27/8 implementatie 28/8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BEAB7F-BB00-4A3C-A1BB-00CE23990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/>
              <a:t> Samenspraak in bezoekregeling</a:t>
            </a:r>
          </a:p>
          <a:p>
            <a:pPr marL="457200" lvl="1" indent="0">
              <a:buNone/>
            </a:pPr>
            <a:r>
              <a:rPr lang="nl-NL" dirty="0"/>
              <a:t>-B</a:t>
            </a:r>
            <a:r>
              <a:rPr lang="nl-BE" dirty="0" err="1"/>
              <a:t>ewoner</a:t>
            </a:r>
            <a:endParaRPr lang="nl-BE" dirty="0"/>
          </a:p>
          <a:p>
            <a:pPr marL="457200" lvl="1" indent="0">
              <a:buNone/>
            </a:pPr>
            <a:r>
              <a:rPr lang="nl-NL" dirty="0"/>
              <a:t>-F</a:t>
            </a:r>
            <a:r>
              <a:rPr lang="nl-BE" dirty="0" err="1"/>
              <a:t>amilie</a:t>
            </a:r>
            <a:r>
              <a:rPr lang="nl-BE" dirty="0"/>
              <a:t> </a:t>
            </a:r>
          </a:p>
          <a:p>
            <a:pPr marL="457200" lvl="1" indent="0">
              <a:buNone/>
            </a:pPr>
            <a:r>
              <a:rPr lang="nl-NL" dirty="0"/>
              <a:t>-P</a:t>
            </a:r>
            <a:r>
              <a:rPr lang="nl-BE" dirty="0" err="1"/>
              <a:t>rofessional</a:t>
            </a:r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Positieve discriminatie </a:t>
            </a:r>
            <a:r>
              <a:rPr lang="nl-BE" dirty="0" err="1"/>
              <a:t>bubbelsgewijs</a:t>
            </a:r>
            <a:r>
              <a:rPr lang="nl-BE" dirty="0"/>
              <a:t> voor ouderen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Duidelijke richtlijnen die zowel lokale versoepelingen als verstrengingen ondersteunen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Open onze deuren</a:t>
            </a:r>
          </a:p>
        </p:txBody>
      </p:sp>
    </p:spTree>
    <p:extLst>
      <p:ext uri="{BB962C8B-B14F-4D97-AF65-F5344CB8AC3E}">
        <p14:creationId xmlns:p14="http://schemas.microsoft.com/office/powerpoint/2010/main" val="381594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893BCE8-A0C3-4388-A5B5-467360DD8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Eénheid in verscheidenheid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A1AA94E-315D-4EF5-9BA8-045F4FC79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4 </a:t>
            </a:r>
            <a:r>
              <a:rPr lang="nl-BE" dirty="0" err="1"/>
              <a:t>WZC’s</a:t>
            </a:r>
            <a:r>
              <a:rPr lang="nl-BE" dirty="0"/>
              <a:t> in het Dijleland</a:t>
            </a:r>
          </a:p>
          <a:p>
            <a:pPr lvl="1"/>
            <a:r>
              <a:rPr lang="nl-BE" b="1" dirty="0"/>
              <a:t>De Wingerd </a:t>
            </a:r>
            <a:r>
              <a:rPr lang="nl-BE" dirty="0"/>
              <a:t>en </a:t>
            </a:r>
            <a:r>
              <a:rPr lang="nl-BE" b="1" dirty="0"/>
              <a:t>Dijlehof</a:t>
            </a:r>
            <a:r>
              <a:rPr lang="nl-BE" dirty="0"/>
              <a:t> in Leuven</a:t>
            </a:r>
          </a:p>
          <a:p>
            <a:pPr lvl="1"/>
            <a:r>
              <a:rPr lang="nl-BE" b="1" dirty="0"/>
              <a:t>Ter </a:t>
            </a:r>
            <a:r>
              <a:rPr lang="nl-BE" b="1" dirty="0" err="1"/>
              <a:t>Meeren</a:t>
            </a:r>
            <a:r>
              <a:rPr lang="nl-BE" b="1" dirty="0"/>
              <a:t> </a:t>
            </a:r>
            <a:r>
              <a:rPr lang="nl-BE" dirty="0"/>
              <a:t>in </a:t>
            </a:r>
            <a:r>
              <a:rPr lang="nl-BE" dirty="0" err="1"/>
              <a:t>Neerijse</a:t>
            </a:r>
            <a:endParaRPr lang="nl-BE" dirty="0"/>
          </a:p>
          <a:p>
            <a:pPr lvl="1"/>
            <a:r>
              <a:rPr lang="nl-BE" b="1" dirty="0"/>
              <a:t>Keyhof</a:t>
            </a:r>
            <a:r>
              <a:rPr lang="nl-BE" dirty="0"/>
              <a:t> in Huldenberg</a:t>
            </a:r>
          </a:p>
          <a:p>
            <a:r>
              <a:rPr lang="nl-BE" dirty="0"/>
              <a:t>Elk woonzorgcentrum heeft een eigen cultuur en legt eigen accenten.</a:t>
            </a:r>
          </a:p>
          <a:p>
            <a:r>
              <a:rPr lang="nl-BE" dirty="0"/>
              <a:t>Alle huizen delen dezelfde kernwaarden.</a:t>
            </a:r>
          </a:p>
        </p:txBody>
      </p:sp>
    </p:spTree>
    <p:extLst>
      <p:ext uri="{BB962C8B-B14F-4D97-AF65-F5344CB8AC3E}">
        <p14:creationId xmlns:p14="http://schemas.microsoft.com/office/powerpoint/2010/main" val="374051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C74A2-AFE5-4CDB-B651-B4896A00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Kernvisie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07D5A8-CAEE-464E-A709-37A4031CD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We zorgen voor </a:t>
            </a:r>
            <a:r>
              <a:rPr lang="nl-BE" b="1" dirty="0"/>
              <a:t>kwaliteit van leven</a:t>
            </a:r>
          </a:p>
          <a:p>
            <a:r>
              <a:rPr lang="nl-BE" dirty="0"/>
              <a:t>Met de stroom mee</a:t>
            </a:r>
          </a:p>
          <a:p>
            <a:r>
              <a:rPr lang="nl-BE" dirty="0"/>
              <a:t>Tegen de stroom in als het moet</a:t>
            </a:r>
          </a:p>
          <a:p>
            <a:r>
              <a:rPr lang="nl-BE" dirty="0"/>
              <a:t>Maar we zullen altijd zorgen voor levenskwaliteit.</a:t>
            </a:r>
          </a:p>
        </p:txBody>
      </p:sp>
    </p:spTree>
    <p:extLst>
      <p:ext uri="{BB962C8B-B14F-4D97-AF65-F5344CB8AC3E}">
        <p14:creationId xmlns:p14="http://schemas.microsoft.com/office/powerpoint/2010/main" val="327523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5C438-2970-44F7-9FE8-A340026DC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Open communicatie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AF756B-B1BB-4586-BD2C-031E684A8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Dagelijkse </a:t>
            </a:r>
            <a:r>
              <a:rPr lang="nl-BE" b="1" dirty="0"/>
              <a:t>opvolging</a:t>
            </a:r>
            <a:r>
              <a:rPr lang="nl-BE" dirty="0"/>
              <a:t> van eventuele infecties, quarantaine- en isolatiemaatregelen met het </a:t>
            </a:r>
            <a:r>
              <a:rPr lang="nl-BE" dirty="0" err="1"/>
              <a:t>outbreakteam</a:t>
            </a:r>
            <a:r>
              <a:rPr lang="nl-BE" dirty="0"/>
              <a:t>.</a:t>
            </a:r>
          </a:p>
          <a:p>
            <a:r>
              <a:rPr lang="nl-BE" dirty="0"/>
              <a:t>Heldere </a:t>
            </a:r>
            <a:r>
              <a:rPr lang="nl-BE" b="1" dirty="0"/>
              <a:t>communicatie</a:t>
            </a:r>
            <a:r>
              <a:rPr lang="nl-BE" dirty="0"/>
              <a:t> met bewoners en familie over de Coronacrisis.</a:t>
            </a:r>
          </a:p>
          <a:p>
            <a:r>
              <a:rPr lang="nl-BE" dirty="0"/>
              <a:t>Dialoog met </a:t>
            </a:r>
            <a:r>
              <a:rPr lang="nl-BE" b="1" dirty="0"/>
              <a:t>alle stakeholders </a:t>
            </a:r>
            <a:r>
              <a:rPr lang="nl-BE" dirty="0"/>
              <a:t>rond regels opgelegd door de Vlaamse overheid.</a:t>
            </a:r>
          </a:p>
        </p:txBody>
      </p:sp>
    </p:spTree>
    <p:extLst>
      <p:ext uri="{BB962C8B-B14F-4D97-AF65-F5344CB8AC3E}">
        <p14:creationId xmlns:p14="http://schemas.microsoft.com/office/powerpoint/2010/main" val="234040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19EFC-3538-49F6-9415-C01A3BDA5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Bezoekrecht </a:t>
            </a:r>
            <a:r>
              <a:rPr lang="nl-BE" dirty="0" err="1"/>
              <a:t>vs</a:t>
            </a:r>
            <a:r>
              <a:rPr lang="nl-BE" dirty="0"/>
              <a:t> Veiligheid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DD4CAB-BC66-4F48-8C05-80AD64D42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b="1" dirty="0"/>
              <a:t>JA-cultuur </a:t>
            </a:r>
          </a:p>
          <a:p>
            <a:pPr lvl="1"/>
            <a:r>
              <a:rPr lang="nl-BE" dirty="0"/>
              <a:t>niet de gewoonte om dingen te verbieden</a:t>
            </a:r>
          </a:p>
          <a:p>
            <a:r>
              <a:rPr lang="nl-BE" dirty="0"/>
              <a:t>Zorg verstrekken is </a:t>
            </a:r>
            <a:r>
              <a:rPr lang="nl-BE" b="1" dirty="0"/>
              <a:t>zoeken naar oplossingen </a:t>
            </a:r>
          </a:p>
          <a:p>
            <a:pPr lvl="1"/>
            <a:r>
              <a:rPr lang="nl-BE" dirty="0"/>
              <a:t>op elke vraag een positief antwoord geven</a:t>
            </a:r>
          </a:p>
          <a:p>
            <a:r>
              <a:rPr lang="nl-BE" b="1" dirty="0"/>
              <a:t>Samen met bewoners </a:t>
            </a:r>
            <a:r>
              <a:rPr lang="nl-BE" dirty="0"/>
              <a:t>en hun naasten</a:t>
            </a:r>
          </a:p>
          <a:p>
            <a:pPr lvl="1"/>
            <a:r>
              <a:rPr lang="nl-BE" dirty="0"/>
              <a:t>denken in mogelijkheden </a:t>
            </a:r>
            <a:r>
              <a:rPr lang="nl-BE" dirty="0" err="1"/>
              <a:t>ipv</a:t>
            </a:r>
            <a:r>
              <a:rPr lang="nl-BE" dirty="0"/>
              <a:t> beperkingen</a:t>
            </a:r>
          </a:p>
          <a:p>
            <a:r>
              <a:rPr lang="nl-BE" b="1" dirty="0"/>
              <a:t>Professionaliteit</a:t>
            </a:r>
            <a:r>
              <a:rPr lang="nl-BE" dirty="0"/>
              <a:t> van de zorgteams </a:t>
            </a:r>
          </a:p>
          <a:p>
            <a:pPr lvl="1"/>
            <a:r>
              <a:rPr lang="nl-BE" dirty="0"/>
              <a:t>preventievoorwaarden garanderen om sociaal contact zo optimaal en veilig mogelijk te laten verlopen. </a:t>
            </a:r>
          </a:p>
        </p:txBody>
      </p:sp>
    </p:spTree>
    <p:extLst>
      <p:ext uri="{BB962C8B-B14F-4D97-AF65-F5344CB8AC3E}">
        <p14:creationId xmlns:p14="http://schemas.microsoft.com/office/powerpoint/2010/main" val="255753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3E59A-FA63-4AF1-80C6-E4983F28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Duidelijke afspraken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6244F5-F5D1-4F73-B029-5AA2836FB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De norm blijft wandel- en cafetariabezoek, uitzonderingen (kamerbezoek) kunnen individueel besproken worden.</a:t>
            </a:r>
          </a:p>
          <a:p>
            <a:r>
              <a:rPr lang="nl-BE" dirty="0"/>
              <a:t>Fysieke afstand, mondmaskers en handhygiëne zijn de belangrijkste wapens in de strijd tegen Corona.</a:t>
            </a:r>
          </a:p>
          <a:p>
            <a:r>
              <a:rPr lang="nl-BE" dirty="0"/>
              <a:t>Bij elk bezoek geldt dat je de afgelopen 14 dagen géén symptomen had en niet positief getest werd op COVID-19.</a:t>
            </a:r>
          </a:p>
        </p:txBody>
      </p:sp>
    </p:spTree>
    <p:extLst>
      <p:ext uri="{BB962C8B-B14F-4D97-AF65-F5344CB8AC3E}">
        <p14:creationId xmlns:p14="http://schemas.microsoft.com/office/powerpoint/2010/main" val="267770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E6920-FFC8-4220-8FEF-6610CFB38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Huisregels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51B83A59-BD47-4640-BDB6-25EECA82DE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27684" y="1700808"/>
            <a:ext cx="5688632" cy="3600400"/>
          </a:xfrm>
          <a:prstGeom prst="rect">
            <a:avLst/>
          </a:prstGeom>
        </p:spPr>
      </p:pic>
      <p:sp>
        <p:nvSpPr>
          <p:cNvPr id="6" name="Pijl: rechts 5">
            <a:extLst>
              <a:ext uri="{FF2B5EF4-FFF2-40B4-BE49-F238E27FC236}">
                <a16:creationId xmlns:a16="http://schemas.microsoft.com/office/drawing/2014/main" id="{71B174DF-DDD8-48C8-AEAE-8C148292B1FE}"/>
              </a:ext>
            </a:extLst>
          </p:cNvPr>
          <p:cNvSpPr/>
          <p:nvPr/>
        </p:nvSpPr>
        <p:spPr>
          <a:xfrm rot="19800261">
            <a:off x="3316342" y="300399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2272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E6920-FFC8-4220-8FEF-6610CFB38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Kamerbezoek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DE82AE5-45DB-4F5B-88B4-5CE1DE89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A961F34-EF47-427E-BB27-ECD6F1575A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9772" y="1600201"/>
            <a:ext cx="4104456" cy="4104456"/>
          </a:xfrm>
          <a:prstGeom prst="rect">
            <a:avLst/>
          </a:prstGeom>
        </p:spPr>
      </p:pic>
      <p:sp>
        <p:nvSpPr>
          <p:cNvPr id="9" name="Pijl: rechts 8">
            <a:extLst>
              <a:ext uri="{FF2B5EF4-FFF2-40B4-BE49-F238E27FC236}">
                <a16:creationId xmlns:a16="http://schemas.microsoft.com/office/drawing/2014/main" id="{A60B6C4D-634F-4804-8BAC-7B3F46E57761}"/>
              </a:ext>
            </a:extLst>
          </p:cNvPr>
          <p:cNvSpPr/>
          <p:nvPr/>
        </p:nvSpPr>
        <p:spPr>
          <a:xfrm rot="10800000">
            <a:off x="6372200" y="4761856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08000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944944A7F8A943A829664A831A5011" ma:contentTypeVersion="12" ma:contentTypeDescription="Een nieuw document maken." ma:contentTypeScope="" ma:versionID="6f640432af6e7d15519eade88e050eee">
  <xsd:schema xmlns:xsd="http://www.w3.org/2001/XMLSchema" xmlns:xs="http://www.w3.org/2001/XMLSchema" xmlns:p="http://schemas.microsoft.com/office/2006/metadata/properties" xmlns:ns3="699fb8ea-ddcd-482a-bd71-9ed1a355d298" xmlns:ns4="6e1d3ec7-daeb-4ffd-a381-379ff0863272" targetNamespace="http://schemas.microsoft.com/office/2006/metadata/properties" ma:root="true" ma:fieldsID="24ea403c4ab4a9b23af36e19db35d9b7" ns3:_="" ns4:_="">
    <xsd:import namespace="699fb8ea-ddcd-482a-bd71-9ed1a355d298"/>
    <xsd:import namespace="6e1d3ec7-daeb-4ffd-a381-379ff086327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fb8ea-ddcd-482a-bd71-9ed1a355d2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d3ec7-daeb-4ffd-a381-379ff0863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662148-9F66-4B5E-8CD0-F67855BC83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9fb8ea-ddcd-482a-bd71-9ed1a355d298"/>
    <ds:schemaRef ds:uri="6e1d3ec7-daeb-4ffd-a381-379ff08632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9DC535-A680-4898-B027-FCDC0BD8EA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E42E90-1678-418C-A30C-C6D64EFE62B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WZND_huisstijl</Template>
  <TotalTime>1240</TotalTime>
  <Words>322</Words>
  <Application>Microsoft Office PowerPoint</Application>
  <PresentationFormat>Diavoorstelling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Bezoek in coronatijd</vt:lpstr>
      <vt:lpstr>Update 27/8 implementatie 28/8</vt:lpstr>
      <vt:lpstr>Eénheid in verscheidenheid</vt:lpstr>
      <vt:lpstr>Kernvisie</vt:lpstr>
      <vt:lpstr>Open communicatie</vt:lpstr>
      <vt:lpstr>Bezoekrecht vs Veiligheid</vt:lpstr>
      <vt:lpstr>Duidelijke afspraken</vt:lpstr>
      <vt:lpstr>Huisregels</vt:lpstr>
      <vt:lpstr>Kamerbezoek</vt:lpstr>
      <vt:lpstr>Online reserveren</vt:lpstr>
      <vt:lpstr>KeyPlanner</vt:lpstr>
      <vt:lpstr>Maatwerk per woning</vt:lpstr>
      <vt:lpstr>Online reservatie</vt:lpstr>
      <vt:lpstr>Praktisch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Bezoek in coronatijd</dc:title>
  <dc:creator>Stijn Paemelaere</dc:creator>
  <cp:lastModifiedBy>Taets Gerlinde</cp:lastModifiedBy>
  <cp:revision>15</cp:revision>
  <cp:lastPrinted>2020-08-26T13:32:57Z</cp:lastPrinted>
  <dcterms:created xsi:type="dcterms:W3CDTF">2020-08-26T11:19:06Z</dcterms:created>
  <dcterms:modified xsi:type="dcterms:W3CDTF">2020-10-01T12:50:45Z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0x0101004F944944A7F8A943A829664A831A5011</vt:lpwstr>
  </property>
</Properties>
</file>