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</p:sldMasterIdLst>
  <p:notesMasterIdLst>
    <p:notesMasterId r:id="rId46"/>
  </p:notesMasterIdLst>
  <p:handoutMasterIdLst>
    <p:handoutMasterId r:id="rId47"/>
  </p:handoutMasterIdLst>
  <p:sldIdLst>
    <p:sldId id="265" r:id="rId6"/>
    <p:sldId id="308" r:id="rId7"/>
    <p:sldId id="416" r:id="rId8"/>
    <p:sldId id="444" r:id="rId9"/>
    <p:sldId id="334" r:id="rId10"/>
    <p:sldId id="401" r:id="rId11"/>
    <p:sldId id="405" r:id="rId12"/>
    <p:sldId id="417" r:id="rId13"/>
    <p:sldId id="406" r:id="rId14"/>
    <p:sldId id="402" r:id="rId15"/>
    <p:sldId id="310" r:id="rId16"/>
    <p:sldId id="397" r:id="rId17"/>
    <p:sldId id="390" r:id="rId18"/>
    <p:sldId id="408" r:id="rId19"/>
    <p:sldId id="391" r:id="rId20"/>
    <p:sldId id="415" r:id="rId21"/>
    <p:sldId id="420" r:id="rId22"/>
    <p:sldId id="410" r:id="rId23"/>
    <p:sldId id="422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359" r:id="rId45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B00"/>
    <a:srgbClr val="99FF33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40" y="58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4/04/2017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694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9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3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6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20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68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0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67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30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8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5073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75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78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14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6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22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67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2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6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487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578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63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25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14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27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120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7" y="349537"/>
            <a:ext cx="1858805" cy="7012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49054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5702-2929-44F3-AC51-7F72CD615EC4}" type="datetimeFigureOut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4/04/2017</a:t>
            </a:fld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68C2-5ACA-4807-8285-3DC629DC8532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57200" y="1614488"/>
            <a:ext cx="8239125" cy="439720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03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1" y="636260"/>
            <a:ext cx="1560873" cy="578043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>
              <a:lumMod val="75000"/>
            </a:schemeClr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2" y="636260"/>
            <a:ext cx="1560873" cy="5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tx2">
              <a:lumMod val="75000"/>
            </a:schemeClr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0" y="348767"/>
            <a:ext cx="1644961" cy="609184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4/04/2017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5" y="5917240"/>
            <a:ext cx="1631960" cy="615664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4/04/2017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6" y="338942"/>
            <a:ext cx="1858805" cy="70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4/04/2017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" y="5906522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4/04/2017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0" y="5911881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4/04/2017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906522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4/04/2017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9" y="5922598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4/04/2017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911881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D610-5709-48E8-8131-8BBFAFD32A7F}" type="datetimeFigureOut">
              <a:rPr lang="nl-BE" smtClean="0"/>
              <a:t>4/04/2017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CAA9-8822-4EA2-B294-F91663505F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11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6BEBD5-99F3-4C1B-B5AF-C9279F4847C2}" type="datetimeFigureOut">
              <a:rPr lang="nl-BE" smtClean="0"/>
              <a:pPr/>
              <a:t>4/04/2017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+mj-lt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200" b="1" kern="1200" spc="0">
          <a:solidFill>
            <a:schemeClr val="tx1"/>
          </a:solidFill>
          <a:latin typeface="+mj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3"/>
        </a:buBlip>
        <a:defRPr sz="2200" kern="1200" spc="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000" kern="1200" spc="0">
          <a:solidFill>
            <a:schemeClr val="tx1"/>
          </a:solidFill>
          <a:latin typeface="+mj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5"/>
        </a:buBlip>
        <a:defRPr sz="2000" kern="1200" spc="0">
          <a:solidFill>
            <a:schemeClr val="tx1"/>
          </a:solidFill>
          <a:latin typeface="+mj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D6BEBD5-99F3-4C1B-B5AF-C9279F4847C2}" type="datetimeFigureOut">
              <a:rPr lang="nl-BE" smtClean="0"/>
              <a:pPr/>
              <a:t>4/04/2017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artementwvg.b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800" dirty="0"/>
              <a:t/>
            </a:r>
            <a:br>
              <a:rPr lang="nl-BE" sz="4800" dirty="0"/>
            </a:br>
            <a:r>
              <a:rPr lang="nl-BE" sz="4800" dirty="0"/>
              <a:t/>
            </a:r>
            <a:br>
              <a:rPr lang="nl-BE" sz="4800" dirty="0"/>
            </a:br>
            <a:r>
              <a:rPr lang="nl-BE" sz="4800" dirty="0" smtClean="0"/>
              <a:t>Inspecties  </a:t>
            </a:r>
            <a:r>
              <a:rPr lang="nl-BE" sz="4800" dirty="0" err="1"/>
              <a:t>vrijheidsbeperkende</a:t>
            </a:r>
            <a:r>
              <a:rPr lang="nl-BE" sz="4800" dirty="0"/>
              <a:t> maatregelen</a:t>
            </a:r>
            <a:br>
              <a:rPr lang="nl-BE" sz="4800" dirty="0"/>
            </a:br>
            <a:r>
              <a:rPr lang="nl-BE" sz="4800" dirty="0"/>
              <a:t>in </a:t>
            </a:r>
            <a:r>
              <a:rPr lang="nl-BE" sz="4800" dirty="0" smtClean="0"/>
              <a:t>de bijzondere Jeugdzorg</a:t>
            </a:r>
            <a:endParaRPr lang="nl-BE" sz="4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latin typeface="+mj-lt"/>
              </a:rPr>
              <a:t>30 maart 2017</a:t>
            </a:r>
            <a:endParaRPr lang="nl-BE" dirty="0">
              <a:latin typeface="+mj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>
          <a:xfrm>
            <a:off x="504001" y="5887844"/>
            <a:ext cx="4773240" cy="509061"/>
          </a:xfrm>
        </p:spPr>
        <p:txBody>
          <a:bodyPr/>
          <a:lstStyle/>
          <a:p>
            <a:r>
              <a:rPr lang="nl-BE">
                <a:latin typeface="+mj-lt"/>
              </a:rPr>
              <a:t>Communicatie </a:t>
            </a:r>
          </a:p>
          <a:p>
            <a:endParaRPr lang="nl-B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4672" y="1476288"/>
            <a:ext cx="7623864" cy="3672000"/>
          </a:xfrm>
        </p:spPr>
        <p:txBody>
          <a:bodyPr/>
          <a:lstStyle/>
          <a:p>
            <a:pPr marL="0" lvl="1" indent="0">
              <a:buSzPct val="90000"/>
              <a:buNone/>
            </a:pPr>
            <a:r>
              <a:rPr lang="nl-BE" b="1" dirty="0" smtClean="0">
                <a:solidFill>
                  <a:schemeClr val="tx1"/>
                </a:solidFill>
              </a:rPr>
              <a:t>        Uitgangspunten </a:t>
            </a:r>
            <a:endParaRPr lang="nl-BE" b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b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b="1" dirty="0" smtClean="0">
              <a:solidFill>
                <a:schemeClr val="tx1"/>
              </a:solidFill>
            </a:endParaRPr>
          </a:p>
          <a:p>
            <a:pPr lvl="2"/>
            <a:r>
              <a:rPr lang="nl-BE" dirty="0"/>
              <a:t>Notities in het dossier tonen de multidisciplinaire evaluatie aan na de afzondering of separatie</a:t>
            </a:r>
          </a:p>
          <a:p>
            <a:pPr lvl="2"/>
            <a:r>
              <a:rPr lang="nl-BE" dirty="0"/>
              <a:t>Notities in het dossier tonen aan dat er minstens om de 30 minuten verhoogd toezicht is op de jongere in afzondering of separatie </a:t>
            </a:r>
          </a:p>
          <a:p>
            <a:pPr lvl="2"/>
            <a:r>
              <a:rPr lang="nl-BE" dirty="0"/>
              <a:t>Notities in het dossier tonen aan dat er minstens om de 60 minuten persoonlijk contact is door binnen gaan van een medewerker bij de jongere in afzondering of separatie. </a:t>
            </a:r>
            <a:br>
              <a:rPr lang="nl-BE" dirty="0"/>
            </a:b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59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719" y="-146493"/>
            <a:ext cx="8111038" cy="2852737"/>
          </a:xfrm>
        </p:spPr>
        <p:txBody>
          <a:bodyPr/>
          <a:lstStyle/>
          <a:p>
            <a:pPr algn="ctr"/>
            <a:r>
              <a:rPr lang="nl-BE" sz="4800" cap="small" dirty="0" smtClean="0"/>
              <a:t>II </a:t>
            </a:r>
            <a:r>
              <a:rPr lang="nl-BE" cap="small" dirty="0"/>
              <a:t>Toelichting bij thematische inspectieronde</a:t>
            </a:r>
            <a:br>
              <a:rPr lang="nl-BE" cap="small" dirty="0"/>
            </a:br>
            <a:endParaRPr lang="nl-BE" cap="smal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6057" y="3098992"/>
            <a:ext cx="7886700" cy="1500187"/>
          </a:xfrm>
        </p:spPr>
        <p:txBody>
          <a:bodyPr/>
          <a:lstStyle/>
          <a:p>
            <a:pPr marL="1143000" lvl="2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tx1"/>
                </a:solidFill>
              </a:rPr>
              <a:t>Preventief </a:t>
            </a:r>
            <a:r>
              <a:rPr lang="nl-BE" sz="2800" b="1" dirty="0" smtClean="0">
                <a:solidFill>
                  <a:schemeClr val="tx1"/>
                </a:solidFill>
              </a:rPr>
              <a:t>beleid</a:t>
            </a:r>
          </a:p>
          <a:p>
            <a:pPr marL="1143000" lvl="2" indent="-457200">
              <a:buFont typeface="Wingdings" panose="05000000000000000000" pitchFamily="2" charset="2"/>
              <a:buChar char="§"/>
            </a:pPr>
            <a:r>
              <a:rPr lang="nl-BE" sz="2800" b="1" dirty="0" smtClean="0">
                <a:solidFill>
                  <a:schemeClr val="tx1"/>
                </a:solidFill>
              </a:rPr>
              <a:t>Afzonderings- </a:t>
            </a:r>
            <a:r>
              <a:rPr lang="nl-BE" sz="2800" b="1" dirty="0">
                <a:solidFill>
                  <a:schemeClr val="tx1"/>
                </a:solidFill>
              </a:rPr>
              <a:t>en </a:t>
            </a:r>
            <a:r>
              <a:rPr lang="nl-BE" sz="2800" b="1" dirty="0" smtClean="0">
                <a:solidFill>
                  <a:schemeClr val="tx1"/>
                </a:solidFill>
              </a:rPr>
              <a:t>separatiebeleid</a:t>
            </a:r>
          </a:p>
          <a:p>
            <a:pPr marL="1143000" lvl="2" indent="-457200">
              <a:buFont typeface="Wingdings" panose="05000000000000000000" pitchFamily="2" charset="2"/>
              <a:buChar char="§"/>
            </a:pPr>
            <a:r>
              <a:rPr lang="nl-BE" sz="2800" b="1" dirty="0" smtClean="0">
                <a:solidFill>
                  <a:schemeClr val="tx1"/>
                </a:solidFill>
              </a:rPr>
              <a:t>Fixatiebeleid</a:t>
            </a:r>
          </a:p>
          <a:p>
            <a:pPr marL="1143000" lvl="2" indent="-457200">
              <a:buFont typeface="Wingdings" panose="05000000000000000000" pitchFamily="2" charset="2"/>
              <a:buChar char="§"/>
            </a:pPr>
            <a:r>
              <a:rPr lang="nl-BE" sz="2800" b="1" dirty="0" smtClean="0">
                <a:solidFill>
                  <a:schemeClr val="tx1"/>
                </a:solidFill>
              </a:rPr>
              <a:t>Verbeterbeleid</a:t>
            </a:r>
            <a:endParaRPr lang="nl-B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15369"/>
            <a:ext cx="8048258" cy="1116000"/>
          </a:xfrm>
        </p:spPr>
        <p:txBody>
          <a:bodyPr/>
          <a:lstStyle/>
          <a:p>
            <a:endParaRPr lang="nl-BE" b="0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89230" y="1310204"/>
            <a:ext cx="7848000" cy="4864883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        Preventief </a:t>
            </a:r>
            <a:r>
              <a:rPr lang="nl-BE" dirty="0"/>
              <a:t>beleid </a:t>
            </a:r>
            <a:endParaRPr lang="nl-BE" dirty="0" smtClean="0"/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  <a:p>
            <a:pPr lvl="2"/>
            <a:r>
              <a:rPr lang="nl-BE" dirty="0"/>
              <a:t>Agressiepreventie en de-escalatie</a:t>
            </a:r>
          </a:p>
          <a:p>
            <a:pPr lvl="2"/>
            <a:r>
              <a:rPr lang="nl-BE" dirty="0"/>
              <a:t>Gebruik van </a:t>
            </a:r>
            <a:r>
              <a:rPr lang="nl-BE" dirty="0" smtClean="0"/>
              <a:t>signalerings-, crisis- of time-outplannen</a:t>
            </a:r>
            <a:endParaRPr lang="nl-BE" dirty="0"/>
          </a:p>
          <a:p>
            <a:pPr lvl="2"/>
            <a:r>
              <a:rPr lang="nl-BE" dirty="0"/>
              <a:t>Mogelijke alternatieven - infrastructuur</a:t>
            </a:r>
          </a:p>
          <a:p>
            <a:pPr lvl="2"/>
            <a:r>
              <a:rPr lang="nl-BE" dirty="0"/>
              <a:t>Leefregels</a:t>
            </a:r>
          </a:p>
          <a:p>
            <a:pPr lvl="2"/>
            <a:r>
              <a:rPr lang="nl-BE" dirty="0"/>
              <a:t>Mogelijkheden qua contact met buitenwereld</a:t>
            </a:r>
          </a:p>
          <a:p>
            <a:pPr lvl="2"/>
            <a:r>
              <a:rPr lang="nl-BE" dirty="0"/>
              <a:t>Betrokkenheid van jongeren en familie</a:t>
            </a:r>
          </a:p>
          <a:p>
            <a:pPr lvl="2"/>
            <a:r>
              <a:rPr lang="nl-BE" dirty="0"/>
              <a:t>Vorming nieuwe medewerkers</a:t>
            </a:r>
          </a:p>
          <a:p>
            <a:pPr lvl="2"/>
            <a:r>
              <a:rPr lang="nl-BE" dirty="0"/>
              <a:t>Opvang en debriefing </a:t>
            </a:r>
            <a:r>
              <a:rPr lang="nl-BE" dirty="0" smtClean="0"/>
              <a:t>(herstelgesprek) na </a:t>
            </a:r>
            <a:r>
              <a:rPr lang="nl-BE" dirty="0"/>
              <a:t>incidenten</a:t>
            </a:r>
          </a:p>
          <a:p>
            <a:pPr marL="576000" lvl="2" indent="0">
              <a:buNone/>
            </a:pPr>
            <a:endParaRPr lang="nl-BE" dirty="0"/>
          </a:p>
          <a:p>
            <a:pPr marL="576000" lvl="2"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pPr>
              <a:buNone/>
            </a:pPr>
            <a:endParaRPr lang="nl-BE" dirty="0"/>
          </a:p>
          <a:p>
            <a:pPr lvl="1"/>
            <a:endParaRPr lang="nl-BE" dirty="0"/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17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15369"/>
            <a:ext cx="8048258" cy="1116000"/>
          </a:xfrm>
        </p:spPr>
        <p:txBody>
          <a:bodyPr/>
          <a:lstStyle/>
          <a:p>
            <a:endParaRPr lang="nl-BE" b="0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89230" y="1631369"/>
            <a:ext cx="7848000" cy="4760381"/>
          </a:xfrm>
        </p:spPr>
        <p:txBody>
          <a:bodyPr/>
          <a:lstStyle/>
          <a:p>
            <a:pPr>
              <a:buNone/>
            </a:pP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        </a:t>
            </a:r>
            <a:r>
              <a:rPr lang="nl-BE" b="1" dirty="0" smtClean="0">
                <a:solidFill>
                  <a:schemeClr val="tx1"/>
                </a:solidFill>
              </a:rPr>
              <a:t>Afzonderings- </a:t>
            </a:r>
            <a:r>
              <a:rPr lang="nl-BE" b="1" dirty="0">
                <a:solidFill>
                  <a:schemeClr val="tx1"/>
                </a:solidFill>
              </a:rPr>
              <a:t>en separatiebeleid</a:t>
            </a:r>
          </a:p>
          <a:p>
            <a:pPr marL="288000" lvl="1" indent="0">
              <a:buNone/>
            </a:pPr>
            <a:endParaRPr lang="nl-BE" b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b="1" dirty="0">
              <a:solidFill>
                <a:schemeClr val="tx1"/>
              </a:solidFill>
            </a:endParaRPr>
          </a:p>
          <a:p>
            <a:pPr lvl="2"/>
            <a:r>
              <a:rPr lang="nl-BE" dirty="0"/>
              <a:t>Cijfergegevens </a:t>
            </a:r>
          </a:p>
          <a:p>
            <a:pPr lvl="2"/>
            <a:r>
              <a:rPr lang="nl-BE" dirty="0"/>
              <a:t>Procedure </a:t>
            </a:r>
          </a:p>
          <a:p>
            <a:pPr lvl="2"/>
            <a:r>
              <a:rPr lang="nl-BE" dirty="0"/>
              <a:t>Praktijk d.m.v. dossiercontrole: reden, toezicht, duur </a:t>
            </a:r>
          </a:p>
          <a:p>
            <a:pPr lvl="2"/>
            <a:r>
              <a:rPr lang="nl-BE" dirty="0"/>
              <a:t>Infrastructuur afzonderingskamer: veiligheid</a:t>
            </a:r>
          </a:p>
          <a:p>
            <a:pPr marL="288000" lvl="1" indent="0">
              <a:buNone/>
            </a:pPr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pPr marL="576000" lvl="2"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pPr>
              <a:buNone/>
            </a:pPr>
            <a:endParaRPr lang="nl-BE" dirty="0"/>
          </a:p>
          <a:p>
            <a:pPr lvl="1"/>
            <a:endParaRPr lang="nl-BE" dirty="0"/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52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8000" lvl="1" indent="0">
              <a:buNone/>
            </a:pPr>
            <a:endParaRPr lang="nl-BE" dirty="0"/>
          </a:p>
          <a:p>
            <a:pPr marL="288000" lvl="1" indent="0">
              <a:buNone/>
            </a:pPr>
            <a:r>
              <a:rPr lang="nl-BE" b="1" dirty="0" smtClean="0">
                <a:solidFill>
                  <a:schemeClr val="tx1"/>
                </a:solidFill>
              </a:rPr>
              <a:t>   Fixatiebeleid</a:t>
            </a:r>
          </a:p>
          <a:p>
            <a:pPr marL="288000" lvl="1" indent="0">
              <a:buNone/>
            </a:pPr>
            <a:endParaRPr lang="nl-BE" b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b="1" dirty="0">
              <a:solidFill>
                <a:schemeClr val="tx1"/>
              </a:solidFill>
            </a:endParaRPr>
          </a:p>
          <a:p>
            <a:pPr lvl="2"/>
            <a:r>
              <a:rPr lang="nl-BE" dirty="0"/>
              <a:t>Cijfergegevens</a:t>
            </a:r>
          </a:p>
          <a:p>
            <a:pPr lvl="2"/>
            <a:r>
              <a:rPr lang="nl-BE" dirty="0"/>
              <a:t>Procedure </a:t>
            </a:r>
          </a:p>
          <a:p>
            <a:pPr lvl="2"/>
            <a:r>
              <a:rPr lang="nl-BE" dirty="0"/>
              <a:t>Praktijk: dossiercontrole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4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15369"/>
            <a:ext cx="8048258" cy="1116000"/>
          </a:xfrm>
        </p:spPr>
        <p:txBody>
          <a:bodyPr/>
          <a:lstStyle/>
          <a:p>
            <a:endParaRPr lang="nl-BE" b="0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27558" y="1423850"/>
            <a:ext cx="7848000" cy="4760381"/>
          </a:xfrm>
        </p:spPr>
        <p:txBody>
          <a:bodyPr/>
          <a:lstStyle/>
          <a:p>
            <a:pPr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 smtClean="0"/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r>
              <a:rPr lang="nl-BE" b="1" dirty="0" smtClean="0">
                <a:solidFill>
                  <a:schemeClr val="tx1"/>
                </a:solidFill>
              </a:rPr>
              <a:t>   Verbeterbeleid</a:t>
            </a:r>
          </a:p>
          <a:p>
            <a:pPr marL="288000" lvl="1" indent="0">
              <a:buNone/>
            </a:pPr>
            <a:endParaRPr lang="nl-BE" b="1" dirty="0">
              <a:solidFill>
                <a:schemeClr val="tx1"/>
              </a:solidFill>
            </a:endParaRPr>
          </a:p>
          <a:p>
            <a:pPr lvl="2"/>
            <a:r>
              <a:rPr lang="nl-BE" dirty="0"/>
              <a:t>Welke evaluaties gebeuren? (leefregels, </a:t>
            </a:r>
            <a:r>
              <a:rPr lang="nl-BE" dirty="0" smtClean="0"/>
              <a:t>ervaringen...)</a:t>
            </a:r>
            <a:endParaRPr lang="nl-BE" dirty="0"/>
          </a:p>
          <a:p>
            <a:pPr lvl="2"/>
            <a:r>
              <a:rPr lang="nl-BE" dirty="0"/>
              <a:t>Welke registraties en cijfergegevens zijn er?</a:t>
            </a:r>
          </a:p>
          <a:p>
            <a:pPr lvl="2"/>
            <a:r>
              <a:rPr lang="nl-BE" dirty="0"/>
              <a:t>Welke analyses worden gedaan?</a:t>
            </a:r>
          </a:p>
          <a:p>
            <a:pPr lvl="2"/>
            <a:r>
              <a:rPr lang="nl-BE" dirty="0"/>
              <a:t>Wie is betrokken bij de verschillende evaluaties?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pPr marL="576000" lvl="2"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pPr>
              <a:buNone/>
            </a:pPr>
            <a:endParaRPr lang="nl-BE" dirty="0"/>
          </a:p>
          <a:p>
            <a:pPr lvl="1"/>
            <a:endParaRPr lang="nl-BE" dirty="0"/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03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720" y="1124713"/>
            <a:ext cx="7886700" cy="996695"/>
          </a:xfrm>
        </p:spPr>
        <p:txBody>
          <a:bodyPr/>
          <a:lstStyle/>
          <a:p>
            <a:r>
              <a:rPr lang="nl-BE" cap="small" dirty="0" smtClean="0"/>
              <a:t>          III </a:t>
            </a:r>
            <a:r>
              <a:rPr lang="nl-BE" cap="small" dirty="0"/>
              <a:t>Praktische </a:t>
            </a:r>
            <a:r>
              <a:rPr lang="nl-BE" cap="small" dirty="0" smtClean="0"/>
              <a:t>aanpak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2024" y="3190432"/>
            <a:ext cx="7886700" cy="15001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Verloop van de </a:t>
            </a:r>
            <a:r>
              <a:rPr lang="nl-BE" sz="2800" dirty="0" err="1" smtClean="0">
                <a:solidFill>
                  <a:schemeClr val="tx1"/>
                </a:solidFill>
              </a:rPr>
              <a:t>inspectiedag</a:t>
            </a:r>
            <a:endParaRPr lang="nl-BE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Verloop van de inspectieronde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Timing van de inspecties</a:t>
            </a:r>
            <a:endParaRPr lang="nl-B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704888"/>
            <a:ext cx="7416000" cy="3672000"/>
          </a:xfrm>
        </p:spPr>
        <p:txBody>
          <a:bodyPr/>
          <a:lstStyle/>
          <a:p>
            <a:endParaRPr lang="nl-BE" dirty="0" smtClean="0"/>
          </a:p>
          <a:p>
            <a:pPr>
              <a:buNone/>
            </a:pPr>
            <a:r>
              <a:rPr lang="nl-BE" dirty="0" smtClean="0"/>
              <a:t>        Verloop van de </a:t>
            </a:r>
            <a:r>
              <a:rPr lang="nl-BE" dirty="0" err="1" smtClean="0"/>
              <a:t>inspectiedag</a:t>
            </a:r>
            <a:r>
              <a:rPr lang="nl-BE" dirty="0" smtClean="0"/>
              <a:t> </a:t>
            </a:r>
          </a:p>
          <a:p>
            <a:pPr>
              <a:buNone/>
            </a:pPr>
            <a:endParaRPr lang="nl-BE" dirty="0"/>
          </a:p>
          <a:p>
            <a:endParaRPr lang="nl-BE" dirty="0" smtClean="0"/>
          </a:p>
          <a:p>
            <a:pPr lvl="2"/>
            <a:r>
              <a:rPr lang="nl-BE" dirty="0" smtClean="0"/>
              <a:t>Aanmelding bij leidinggevenden en inleiding</a:t>
            </a:r>
          </a:p>
          <a:p>
            <a:pPr lvl="2"/>
            <a:r>
              <a:rPr lang="nl-BE" dirty="0" smtClean="0"/>
              <a:t>Rondleiding </a:t>
            </a:r>
            <a:r>
              <a:rPr lang="nl-BE" dirty="0"/>
              <a:t>door een jongere </a:t>
            </a:r>
          </a:p>
          <a:p>
            <a:pPr lvl="2"/>
            <a:r>
              <a:rPr lang="nl-BE" dirty="0"/>
              <a:t>Gesprek met een medewerker</a:t>
            </a:r>
          </a:p>
          <a:p>
            <a:pPr lvl="2"/>
            <a:r>
              <a:rPr lang="nl-BE" dirty="0"/>
              <a:t>Dossiercontrole </a:t>
            </a:r>
          </a:p>
          <a:p>
            <a:pPr lvl="2"/>
            <a:r>
              <a:rPr lang="nl-BE" dirty="0"/>
              <a:t>Gesprek met jongeren 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1609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/>
            </a:r>
            <a:br>
              <a:rPr lang="nl-BE" cap="small" dirty="0"/>
            </a:b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22264" y="1512864"/>
            <a:ext cx="7416000" cy="367200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     Verloop van de inspectieronde</a:t>
            </a:r>
          </a:p>
          <a:p>
            <a:endParaRPr lang="nl-BE" dirty="0"/>
          </a:p>
          <a:p>
            <a:pPr lvl="2"/>
            <a:r>
              <a:rPr lang="nl-BE" dirty="0" smtClean="0"/>
              <a:t>Onaangekondigde inspecties 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smtClean="0"/>
              <a:t>- </a:t>
            </a:r>
            <a:r>
              <a:rPr lang="nl-BE" sz="1800" b="0" dirty="0" smtClean="0"/>
              <a:t>onaangekondigd maar niet onvoorbereid</a:t>
            </a:r>
          </a:p>
          <a:p>
            <a:pPr>
              <a:buNone/>
            </a:pPr>
            <a:r>
              <a:rPr lang="nl-BE" sz="1800" b="0" dirty="0"/>
              <a:t>	</a:t>
            </a:r>
            <a:r>
              <a:rPr lang="nl-BE" sz="1800" b="0" dirty="0" smtClean="0"/>
              <a:t>-  lijst met klaar te leggen documenten </a:t>
            </a:r>
          </a:p>
          <a:p>
            <a:pPr>
              <a:buNone/>
            </a:pPr>
            <a:r>
              <a:rPr lang="nl-BE" sz="1800" b="0" dirty="0"/>
              <a:t>	</a:t>
            </a:r>
            <a:r>
              <a:rPr lang="nl-BE" sz="1800" b="0" dirty="0" smtClean="0"/>
              <a:t>-  bevraging vooraf</a:t>
            </a:r>
          </a:p>
          <a:p>
            <a:pPr>
              <a:buNone/>
            </a:pPr>
            <a:endParaRPr lang="nl-BE" dirty="0" smtClean="0"/>
          </a:p>
          <a:p>
            <a:pPr lvl="2"/>
            <a:r>
              <a:rPr lang="nl-BE" dirty="0" smtClean="0"/>
              <a:t>Verslaggeving </a:t>
            </a:r>
          </a:p>
          <a:p>
            <a:pPr marL="576000" lvl="2" indent="0">
              <a:buNone/>
            </a:pPr>
            <a:endParaRPr lang="nl-BE" dirty="0" smtClean="0"/>
          </a:p>
          <a:p>
            <a:pPr lvl="2"/>
            <a:r>
              <a:rPr lang="nl-BE" dirty="0" smtClean="0"/>
              <a:t>Beleidsrapport </a:t>
            </a:r>
            <a:endParaRPr lang="nl-BE" dirty="0"/>
          </a:p>
          <a:p>
            <a:pPr lvl="2"/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82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100" y="515369"/>
            <a:ext cx="7997458" cy="1116000"/>
          </a:xfrm>
        </p:spPr>
        <p:txBody>
          <a:bodyPr/>
          <a:lstStyle/>
          <a:p>
            <a:endParaRPr lang="nl-BE" b="0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708" y="1631369"/>
            <a:ext cx="7848000" cy="4922359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     Lijst </a:t>
            </a:r>
            <a:r>
              <a:rPr lang="nl-BE" dirty="0"/>
              <a:t>met nodige </a:t>
            </a:r>
            <a:r>
              <a:rPr lang="nl-BE" dirty="0" smtClean="0"/>
              <a:t>documenten</a:t>
            </a:r>
          </a:p>
          <a:p>
            <a:pPr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pPr lvl="2"/>
            <a:r>
              <a:rPr lang="nl-BE" dirty="0"/>
              <a:t>Procedures afzondering / mechanische fixatie / controles</a:t>
            </a:r>
          </a:p>
          <a:p>
            <a:pPr lvl="2"/>
            <a:r>
              <a:rPr lang="nl-BE" dirty="0" err="1"/>
              <a:t>Inscholingsprogramma</a:t>
            </a:r>
            <a:r>
              <a:rPr lang="nl-BE" dirty="0"/>
              <a:t> nieuwe medewerkers</a:t>
            </a:r>
          </a:p>
          <a:p>
            <a:pPr lvl="2"/>
            <a:r>
              <a:rPr lang="nl-BE" dirty="0"/>
              <a:t>Ervaringen- en tevredenheidsmetingen  </a:t>
            </a:r>
          </a:p>
          <a:p>
            <a:pPr lvl="2"/>
            <a:r>
              <a:rPr lang="nl-BE" dirty="0"/>
              <a:t>Infobrochures voor </a:t>
            </a:r>
            <a:r>
              <a:rPr lang="nl-BE" dirty="0" smtClean="0"/>
              <a:t>jongeren </a:t>
            </a:r>
            <a:r>
              <a:rPr lang="nl-BE" dirty="0"/>
              <a:t>en </a:t>
            </a:r>
            <a:r>
              <a:rPr lang="nl-BE" dirty="0" smtClean="0"/>
              <a:t>context</a:t>
            </a:r>
            <a:endParaRPr lang="nl-BE" dirty="0"/>
          </a:p>
          <a:p>
            <a:pPr lvl="2"/>
            <a:r>
              <a:rPr lang="nl-BE" dirty="0"/>
              <a:t>Beschikbare cijfergegevens</a:t>
            </a:r>
          </a:p>
          <a:p>
            <a:pPr lvl="2"/>
            <a:r>
              <a:rPr lang="nl-BE" dirty="0"/>
              <a:t>Analyses en evaluaties die gebeurden (cijfers, leefregels)</a:t>
            </a:r>
          </a:p>
          <a:p>
            <a:pPr lvl="2"/>
            <a:r>
              <a:rPr lang="nl-BE" dirty="0"/>
              <a:t>Aanbod </a:t>
            </a:r>
            <a:r>
              <a:rPr lang="nl-BE" dirty="0" smtClean="0"/>
              <a:t>opvoedingsondersteuning context</a:t>
            </a:r>
            <a:endParaRPr lang="nl-BE" dirty="0"/>
          </a:p>
          <a:p>
            <a:pPr lvl="2"/>
            <a:r>
              <a:rPr lang="nl-BE" dirty="0"/>
              <a:t>Inspraak van </a:t>
            </a:r>
            <a:r>
              <a:rPr lang="nl-BE" dirty="0" smtClean="0"/>
              <a:t>jongeren </a:t>
            </a:r>
            <a:r>
              <a:rPr lang="nl-BE" dirty="0"/>
              <a:t>bij beleid van de </a:t>
            </a:r>
            <a:r>
              <a:rPr lang="nl-BE" dirty="0" smtClean="0"/>
              <a:t>afdeling</a:t>
            </a:r>
            <a:r>
              <a:rPr lang="nl-BE" dirty="0"/>
              <a:t>	</a:t>
            </a:r>
          </a:p>
          <a:p>
            <a:pPr lvl="1"/>
            <a:endParaRPr lang="nl-BE" dirty="0"/>
          </a:p>
          <a:p>
            <a:pPr marL="288000" lvl="1" indent="0">
              <a:buNone/>
            </a:pPr>
            <a:endParaRPr lang="nl-BE" dirty="0">
              <a:solidFill>
                <a:srgbClr val="FF0000"/>
              </a:solidFill>
            </a:endParaRPr>
          </a:p>
          <a:p>
            <a:pPr marL="288000" lvl="1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 lvl="1"/>
            <a:endParaRPr lang="nl-BE" dirty="0"/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18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092118"/>
            <a:ext cx="7886700" cy="2852737"/>
          </a:xfrm>
        </p:spPr>
        <p:txBody>
          <a:bodyPr/>
          <a:lstStyle/>
          <a:p>
            <a:pPr algn="ctr"/>
            <a:r>
              <a:rPr lang="nl-BE" b="1" cap="small" dirty="0" smtClean="0"/>
              <a:t/>
            </a:r>
            <a:br>
              <a:rPr lang="nl-BE" b="1" cap="small" dirty="0" smtClean="0"/>
            </a:br>
            <a:r>
              <a:rPr lang="nl-BE" cap="small" dirty="0"/>
              <a:t/>
            </a:r>
            <a:br>
              <a:rPr lang="nl-BE" cap="small" dirty="0"/>
            </a:br>
            <a:endParaRPr lang="nl-BE" cap="smal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9749" y="713233"/>
            <a:ext cx="7886700" cy="3302526"/>
          </a:xfrm>
        </p:spPr>
        <p:txBody>
          <a:bodyPr/>
          <a:lstStyle/>
          <a:p>
            <a: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I </a:t>
            </a:r>
            <a:r>
              <a:rPr lang="nl-BE" sz="4000" cap="small" dirty="0" smtClean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Inleiding</a:t>
            </a:r>
          </a:p>
          <a:p>
            <a: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/>
            </a:r>
            <a:b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</a:br>
            <a: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II Toelichting thematische inspecties </a:t>
            </a:r>
            <a:r>
              <a:rPr lang="nl-BE" sz="4000" cap="small" dirty="0" err="1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vrijheidsbeperkende</a:t>
            </a:r>
            <a: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 maatregelen (VBM</a:t>
            </a:r>
            <a:r>
              <a:rPr lang="nl-BE" sz="4000" cap="small" dirty="0" smtClean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)</a:t>
            </a:r>
          </a:p>
          <a:p>
            <a: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/>
            </a:r>
            <a:b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</a:br>
            <a:r>
              <a:rPr lang="nl-BE" sz="4000" cap="small" dirty="0" smtClean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III </a:t>
            </a:r>
            <a:r>
              <a:rPr lang="nl-BE" sz="4000" cap="small" dirty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Praktische aanpak </a:t>
            </a:r>
            <a:r>
              <a:rPr lang="nl-BE" sz="4000" cap="small" dirty="0" smtClean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inspecties</a:t>
            </a:r>
          </a:p>
          <a:p>
            <a:endParaRPr lang="nl-BE" sz="4000" cap="small" dirty="0" smtClean="0">
              <a:solidFill>
                <a:schemeClr val="tx1"/>
              </a:solidFill>
              <a:ea typeface="+mj-ea"/>
              <a:cs typeface="FlandersArtSans-Bold" panose="00000800000000000000" pitchFamily="2" charset="0"/>
            </a:endParaRPr>
          </a:p>
          <a:p>
            <a:r>
              <a:rPr lang="nl-BE" sz="4000" cap="small" dirty="0" smtClean="0">
                <a:solidFill>
                  <a:schemeClr val="tx1"/>
                </a:solidFill>
                <a:ea typeface="+mj-ea"/>
                <a:cs typeface="FlandersArtSans-Bold" panose="00000800000000000000" pitchFamily="2" charset="0"/>
              </a:rPr>
              <a:t>IV Openbaarheid</a:t>
            </a:r>
            <a:r>
              <a:rPr lang="nl-BE" sz="4000" cap="small" dirty="0" smtClean="0">
                <a:solidFill>
                  <a:srgbClr val="FF0000"/>
                </a:solidFill>
                <a:ea typeface="+mj-ea"/>
                <a:cs typeface="FlandersArtSans-Bold" panose="00000800000000000000" pitchFamily="2" charset="0"/>
              </a:rPr>
              <a:t> </a:t>
            </a:r>
            <a:r>
              <a:rPr lang="nl-BE" sz="2400" cap="small" dirty="0"/>
              <a:t/>
            </a:r>
            <a:br>
              <a:rPr lang="nl-BE" sz="2400" cap="small" dirty="0"/>
            </a:b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7171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/>
            </a:r>
            <a:br>
              <a:rPr lang="nl-BE" cap="small" dirty="0"/>
            </a:b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22264" y="1512864"/>
            <a:ext cx="7416000" cy="367200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     Verloop van de inspectieronde</a:t>
            </a:r>
          </a:p>
          <a:p>
            <a:endParaRPr lang="nl-BE" dirty="0"/>
          </a:p>
          <a:p>
            <a:pPr lvl="2"/>
            <a:r>
              <a:rPr lang="nl-BE" dirty="0" smtClean="0"/>
              <a:t>Onaangekondigde inspecties </a:t>
            </a:r>
          </a:p>
          <a:p>
            <a:pPr>
              <a:buNone/>
            </a:pPr>
            <a:r>
              <a:rPr lang="nl-BE" dirty="0"/>
              <a:t>	</a:t>
            </a:r>
            <a:r>
              <a:rPr lang="nl-BE" dirty="0" smtClean="0"/>
              <a:t>- </a:t>
            </a:r>
            <a:r>
              <a:rPr lang="nl-BE" sz="1800" b="0" dirty="0" smtClean="0"/>
              <a:t>onaangekondigd maar niet onvoorbereid</a:t>
            </a:r>
          </a:p>
          <a:p>
            <a:pPr>
              <a:buNone/>
            </a:pPr>
            <a:r>
              <a:rPr lang="nl-BE" sz="1800" b="0" dirty="0"/>
              <a:t>	</a:t>
            </a:r>
            <a:r>
              <a:rPr lang="nl-BE" sz="1800" b="0" dirty="0" smtClean="0"/>
              <a:t>-  lijst met klaar te leggen documenten </a:t>
            </a:r>
          </a:p>
          <a:p>
            <a:pPr>
              <a:buNone/>
            </a:pPr>
            <a:r>
              <a:rPr lang="nl-BE" sz="1800" b="0" dirty="0"/>
              <a:t>	</a:t>
            </a:r>
            <a:r>
              <a:rPr lang="nl-BE" sz="1800" b="0" dirty="0" smtClean="0"/>
              <a:t>-  bevraging vooraf</a:t>
            </a:r>
          </a:p>
          <a:p>
            <a:pPr>
              <a:buNone/>
            </a:pPr>
            <a:endParaRPr lang="nl-BE" dirty="0" smtClean="0"/>
          </a:p>
          <a:p>
            <a:pPr lvl="2"/>
            <a:r>
              <a:rPr lang="nl-BE" dirty="0" smtClean="0"/>
              <a:t>Verslaggeving </a:t>
            </a:r>
          </a:p>
          <a:p>
            <a:pPr marL="576000" lvl="2" indent="0">
              <a:buNone/>
            </a:pPr>
            <a:endParaRPr lang="nl-BE" dirty="0" smtClean="0"/>
          </a:p>
          <a:p>
            <a:pPr lvl="2"/>
            <a:r>
              <a:rPr lang="nl-BE" dirty="0" smtClean="0"/>
              <a:t>Beleidsrapport </a:t>
            </a:r>
            <a:endParaRPr lang="nl-BE" dirty="0"/>
          </a:p>
          <a:p>
            <a:pPr lvl="2"/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76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264" y="864400"/>
            <a:ext cx="7742736" cy="1116000"/>
          </a:xfrm>
        </p:spPr>
        <p:txBody>
          <a:bodyPr/>
          <a:lstStyle/>
          <a:p>
            <a:r>
              <a:rPr lang="nl-BE" cap="small" dirty="0" smtClean="0"/>
              <a:t>IV. Verslagen zullen ‘actief’ openbaar worden</a:t>
            </a:r>
            <a:br>
              <a:rPr lang="nl-BE" cap="small" dirty="0" smtClean="0"/>
            </a:br>
            <a:r>
              <a:rPr lang="nl-BE" b="0" cap="small" dirty="0"/>
              <a:t/>
            </a:r>
            <a:br>
              <a:rPr lang="nl-BE" b="0" cap="small" dirty="0"/>
            </a:br>
            <a:endParaRPr lang="nl-BE" b="0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0"/>
            <a:ext cx="7416000" cy="4164800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Openbaarheid </a:t>
            </a:r>
            <a:r>
              <a:rPr lang="nl-BE" dirty="0"/>
              <a:t>als opdracht (decreet 26.03.2004)</a:t>
            </a:r>
            <a:br>
              <a:rPr lang="nl-BE" dirty="0"/>
            </a:br>
            <a:endParaRPr lang="nl-BE" dirty="0"/>
          </a:p>
          <a:p>
            <a:pPr lvl="1"/>
            <a:r>
              <a:rPr lang="nl-BE" dirty="0"/>
              <a:t>Transparantie over de eigen werking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Passieve openbaarheid van inspectieverslagen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Actieve openbaarheid van inspectieverslagen</a:t>
            </a:r>
          </a:p>
          <a:p>
            <a:pPr lvl="1"/>
            <a:endParaRPr lang="nl-BE" dirty="0"/>
          </a:p>
          <a:p>
            <a:pPr>
              <a:buNone/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5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Transparantie </a:t>
            </a:r>
            <a:r>
              <a:rPr lang="nl-BE" b="0" cap="small" dirty="0"/>
              <a:t>over de eigen 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0"/>
            <a:ext cx="7416000" cy="4164800"/>
          </a:xfrm>
        </p:spPr>
        <p:txBody>
          <a:bodyPr/>
          <a:lstStyle/>
          <a:p>
            <a:r>
              <a:rPr lang="nl-NL" dirty="0"/>
              <a:t>Sector:</a:t>
            </a:r>
            <a:endParaRPr lang="nl-BE" dirty="0"/>
          </a:p>
          <a:p>
            <a:pPr lvl="1"/>
            <a:endParaRPr lang="nl-NL" sz="2000" dirty="0"/>
          </a:p>
          <a:p>
            <a:pPr lvl="1"/>
            <a:r>
              <a:rPr lang="nl-NL" dirty="0"/>
              <a:t>Inspectieverslagen:</a:t>
            </a:r>
          </a:p>
          <a:p>
            <a:pPr lvl="2"/>
            <a:r>
              <a:rPr lang="nl-NL" sz="2200" dirty="0"/>
              <a:t>Leeswijzer + verwijzing naar regelgeving</a:t>
            </a:r>
          </a:p>
          <a:p>
            <a:pPr lvl="2"/>
            <a:r>
              <a:rPr lang="nl-NL" sz="2200" dirty="0"/>
              <a:t>Begeleidende brief: kader, reactiemogelijkheid,   </a:t>
            </a:r>
          </a:p>
          <a:p>
            <a:pPr marL="576000" lvl="2" indent="0">
              <a:buNone/>
            </a:pPr>
            <a:r>
              <a:rPr lang="nl-NL" sz="2200" dirty="0"/>
              <a:t>     </a:t>
            </a:r>
            <a:r>
              <a:rPr lang="nl-NL" sz="2200" dirty="0" smtClean="0"/>
              <a:t>klachtmogelijkheid…</a:t>
            </a:r>
            <a:endParaRPr lang="nl-NL" sz="2200" dirty="0"/>
          </a:p>
          <a:p>
            <a:pPr lvl="1"/>
            <a:endParaRPr lang="nl-NL" sz="2000" dirty="0"/>
          </a:p>
          <a:p>
            <a:pPr lvl="1"/>
            <a:r>
              <a:rPr lang="nl-NL" dirty="0"/>
              <a:t>Contacten met koepels, voorzieningen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Participeren aan studiedagen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Eigen communicatiemomenten</a:t>
            </a:r>
          </a:p>
          <a:p>
            <a:pPr>
              <a:buNone/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8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36752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Transparantie </a:t>
            </a:r>
            <a:r>
              <a:rPr lang="nl-BE" b="0" cap="small" dirty="0"/>
              <a:t>over de eigen 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52752"/>
            <a:ext cx="7416000" cy="4164800"/>
          </a:xfrm>
        </p:spPr>
        <p:txBody>
          <a:bodyPr/>
          <a:lstStyle/>
          <a:p>
            <a:pPr lvl="0"/>
            <a:r>
              <a:rPr lang="nl-BE" dirty="0"/>
              <a:t>Burger: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Website: </a:t>
            </a:r>
          </a:p>
          <a:p>
            <a:pPr marL="288000" lvl="1" indent="0">
              <a:buNone/>
            </a:pPr>
            <a:endParaRPr lang="nl-BE" dirty="0"/>
          </a:p>
          <a:p>
            <a:pPr lvl="2"/>
            <a:r>
              <a:rPr lang="nl-BE" sz="2200" dirty="0"/>
              <a:t>Opdracht, scope, functiescheiding, klachtenprocedure</a:t>
            </a:r>
          </a:p>
          <a:p>
            <a:pPr lvl="2"/>
            <a:r>
              <a:rPr lang="nl-BE" sz="2200" dirty="0"/>
              <a:t>Soorten inspecties, overzichtsrapporten en publicaties</a:t>
            </a:r>
          </a:p>
          <a:p>
            <a:pPr lvl="2"/>
            <a:r>
              <a:rPr lang="nl-BE" sz="2200" dirty="0"/>
              <a:t>Antwoorden op concrete vragen (FAQ’s)</a:t>
            </a:r>
          </a:p>
          <a:p>
            <a:pPr>
              <a:buNone/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15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Passieve </a:t>
            </a:r>
            <a:r>
              <a:rPr lang="nl-BE" b="0" cap="small" dirty="0"/>
              <a:t>openbaarheid inspectieverslagen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/>
          </p:nvPr>
        </p:nvGraphicFramePr>
        <p:xfrm>
          <a:off x="801624" y="1862003"/>
          <a:ext cx="7416799" cy="112438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69072"/>
                <a:gridCol w="446491"/>
                <a:gridCol w="446491"/>
                <a:gridCol w="446491"/>
                <a:gridCol w="446491"/>
                <a:gridCol w="446491"/>
                <a:gridCol w="559227"/>
                <a:gridCol w="559227"/>
                <a:gridCol w="557744"/>
                <a:gridCol w="439074"/>
              </a:tblGrid>
              <a:tr h="5246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TABEL – Aantal aanvragen per jaar (overzicht)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Aantal aanvragen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 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3741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</a:tr>
              <a:tr h="262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Zorginspectie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81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87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427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945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796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571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413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481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32" marR="57932" marT="0" marB="0"/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/>
          </p:nvPr>
        </p:nvGraphicFramePr>
        <p:xfrm>
          <a:off x="801624" y="3703525"/>
          <a:ext cx="7416804" cy="21486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63753"/>
                <a:gridCol w="442042"/>
                <a:gridCol w="442042"/>
                <a:gridCol w="442042"/>
                <a:gridCol w="442042"/>
                <a:gridCol w="442042"/>
                <a:gridCol w="600761"/>
                <a:gridCol w="600761"/>
                <a:gridCol w="600761"/>
                <a:gridCol w="440558"/>
              </a:tblGrid>
              <a:tr h="5186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TABEL – Aantal aanvragen per jaar (teams) 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Aantal aanvragen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 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33522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</a:tr>
              <a:tr h="25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Kinderopvang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365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787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701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453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316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364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</a:tr>
              <a:tr h="25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Gehandicaptenzorg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  /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</a:tr>
              <a:tr h="25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Gezondheid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43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51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</a:tr>
              <a:tr h="25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Welzijn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118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61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64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51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59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</a:tr>
              <a:tr h="25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Financieel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1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65" marR="572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6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Passieve </a:t>
            </a:r>
            <a:r>
              <a:rPr lang="nl-BE" b="0" cap="small" dirty="0"/>
              <a:t>openbaarheid inspectieverslagen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829056" y="1422400"/>
          <a:ext cx="7416800" cy="138594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55469"/>
                <a:gridCol w="434624"/>
                <a:gridCol w="434624"/>
                <a:gridCol w="434624"/>
                <a:gridCol w="434624"/>
                <a:gridCol w="434624"/>
                <a:gridCol w="651195"/>
                <a:gridCol w="652679"/>
                <a:gridCol w="652679"/>
                <a:gridCol w="431658"/>
              </a:tblGrid>
              <a:tr h="6348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TABEL –  Aantal bezorgde verslagen per jaar (overzicht)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Aantal bezorgde verslagen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 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33609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</a:tr>
              <a:tr h="31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Zorginspectie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87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177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318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1082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2556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2377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1790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1297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1295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78" marR="56278" marT="0" marB="0"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21010"/>
              </p:ext>
            </p:extLst>
          </p:nvPr>
        </p:nvGraphicFramePr>
        <p:xfrm>
          <a:off x="829056" y="3090620"/>
          <a:ext cx="7416800" cy="262438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36185"/>
                <a:gridCol w="431658"/>
                <a:gridCol w="431658"/>
                <a:gridCol w="431658"/>
                <a:gridCol w="431658"/>
                <a:gridCol w="431658"/>
                <a:gridCol w="661578"/>
                <a:gridCol w="666028"/>
                <a:gridCol w="666028"/>
                <a:gridCol w="428691"/>
              </a:tblGrid>
              <a:tr h="6334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TABEL – Aantal bezorgde verslagen per jaar (teams)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Aantal bezorgde verslagen</a:t>
                      </a:r>
                      <a:endParaRPr lang="nl-BE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 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073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2008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2009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2010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2011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2012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2013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2014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2015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2016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</a:tr>
              <a:tr h="316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>
                          <a:effectLst/>
                        </a:rPr>
                        <a:t>Kinderopvang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795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1832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1547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56149" marR="5614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662</a:t>
                      </a:r>
                    </a:p>
                  </a:txBody>
                  <a:tcPr marL="56149" marR="56149" marT="0" marB="0"/>
                </a:tc>
              </a:tr>
              <a:tr h="316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Gehandicaptenzorg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/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6149" marR="5614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6149" marR="56149" marT="0" marB="0"/>
                </a:tc>
              </a:tr>
              <a:tr h="316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Gezondheid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</a:p>
                  </a:txBody>
                  <a:tcPr marL="56149" marR="5614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56149" marR="56149" marT="0" marB="0"/>
                </a:tc>
              </a:tr>
              <a:tr h="316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Welzijn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56149" marR="5614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</a:p>
                  </a:txBody>
                  <a:tcPr marL="56149" marR="56149" marT="0" marB="0"/>
                </a:tc>
              </a:tr>
              <a:tr h="316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</a:rPr>
                        <a:t>Financieel </a:t>
                      </a:r>
                      <a:endParaRPr lang="nl-B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49" marR="5614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6149" marR="5614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149" marR="561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7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Passieve </a:t>
            </a:r>
            <a:r>
              <a:rPr lang="nl-BE" b="0" cap="small" dirty="0"/>
              <a:t>openbaarheid inspectieverslagen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0"/>
            <a:ext cx="7416000" cy="4164800"/>
          </a:xfrm>
        </p:spPr>
        <p:txBody>
          <a:bodyPr/>
          <a:lstStyle/>
          <a:p>
            <a:pPr lvl="0"/>
            <a:r>
              <a:rPr lang="nl-BE" sz="2000"/>
              <a:t>Burger:</a:t>
            </a:r>
          </a:p>
          <a:p>
            <a:pPr lvl="1"/>
            <a:endParaRPr lang="nl-BE" sz="2000"/>
          </a:p>
          <a:p>
            <a:pPr lvl="1"/>
            <a:r>
              <a:rPr lang="nl-BE" sz="2000"/>
              <a:t>Website: </a:t>
            </a:r>
          </a:p>
          <a:p>
            <a:pPr marL="288000" lvl="1" indent="0">
              <a:buNone/>
            </a:pPr>
            <a:endParaRPr lang="nl-BE" sz="2000"/>
          </a:p>
          <a:p>
            <a:pPr lvl="2"/>
            <a:r>
              <a:rPr lang="nl-BE"/>
              <a:t>Opdracht, scope, functiescheiding, klachtenprocedure</a:t>
            </a:r>
          </a:p>
          <a:p>
            <a:pPr lvl="2"/>
            <a:r>
              <a:rPr lang="nl-BE"/>
              <a:t>Soorten inspecties, overzichtsrapporten en publicaties</a:t>
            </a:r>
          </a:p>
          <a:p>
            <a:pPr lvl="2"/>
            <a:r>
              <a:rPr lang="nl-BE"/>
              <a:t>Antwoorden op concrete vragen (FAQ’s)</a:t>
            </a:r>
          </a:p>
          <a:p>
            <a:pPr>
              <a:buNone/>
            </a:pPr>
            <a:endParaRPr lang="nl-BE">
              <a:latin typeface="+mj-lt"/>
            </a:endParaRP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0060"/>
            <a:ext cx="7924800" cy="48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Passieve </a:t>
            </a:r>
            <a:r>
              <a:rPr lang="nl-BE" b="0" cap="small" dirty="0"/>
              <a:t>openbaarheid inspectieverslagen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0"/>
            <a:ext cx="7416000" cy="4164800"/>
          </a:xfrm>
        </p:spPr>
        <p:txBody>
          <a:bodyPr/>
          <a:lstStyle/>
          <a:p>
            <a:pPr lvl="0"/>
            <a:r>
              <a:rPr lang="nl-BE" sz="2000"/>
              <a:t>Burger:</a:t>
            </a:r>
          </a:p>
          <a:p>
            <a:pPr lvl="1"/>
            <a:endParaRPr lang="nl-BE" sz="2000"/>
          </a:p>
          <a:p>
            <a:pPr lvl="1"/>
            <a:r>
              <a:rPr lang="nl-BE" sz="2000"/>
              <a:t>Website: </a:t>
            </a:r>
          </a:p>
          <a:p>
            <a:pPr marL="288000" lvl="1" indent="0">
              <a:buNone/>
            </a:pPr>
            <a:endParaRPr lang="nl-BE" sz="2000"/>
          </a:p>
          <a:p>
            <a:pPr lvl="2"/>
            <a:r>
              <a:rPr lang="nl-BE"/>
              <a:t>Opdracht, scope, functiescheiding, klachtenprocedure</a:t>
            </a:r>
          </a:p>
          <a:p>
            <a:pPr lvl="2"/>
            <a:r>
              <a:rPr lang="nl-BE"/>
              <a:t>Soorten inspecties, overzichtsrapporten en publicaties</a:t>
            </a:r>
          </a:p>
          <a:p>
            <a:pPr lvl="2"/>
            <a:r>
              <a:rPr lang="nl-BE"/>
              <a:t>Antwoorden op concrete vragen (FAQ’s)</a:t>
            </a:r>
          </a:p>
          <a:p>
            <a:pPr>
              <a:buNone/>
            </a:pPr>
            <a:endParaRPr lang="nl-BE">
              <a:latin typeface="+mj-lt"/>
            </a:endParaRP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0060"/>
            <a:ext cx="7924800" cy="48708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8"/>
          <a:stretch/>
        </p:blipFill>
        <p:spPr>
          <a:xfrm>
            <a:off x="687116" y="1288155"/>
            <a:ext cx="8024884" cy="42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2931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0"/>
            <a:ext cx="7416000" cy="4164800"/>
          </a:xfrm>
        </p:spPr>
        <p:txBody>
          <a:bodyPr/>
          <a:lstStyle/>
          <a:p>
            <a:pPr lvl="0"/>
            <a:r>
              <a:rPr lang="nl-BE" dirty="0"/>
              <a:t>Randvoorwaarden: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Zorgvuldigheidsmaatregelen in methodiek</a:t>
            </a:r>
          </a:p>
          <a:p>
            <a:pPr lvl="2"/>
            <a:r>
              <a:rPr lang="nl-BE" sz="2200" dirty="0"/>
              <a:t>Vooraf duidelijkheid over wat wordt geïnspecteerd</a:t>
            </a:r>
          </a:p>
          <a:p>
            <a:pPr lvl="2"/>
            <a:r>
              <a:rPr lang="nl-BE" sz="2200" dirty="0"/>
              <a:t>Standaardisatie in inspectiemethodiek</a:t>
            </a:r>
          </a:p>
          <a:p>
            <a:pPr lvl="2"/>
            <a:r>
              <a:rPr lang="nl-BE" sz="2200" dirty="0"/>
              <a:t>Inspectievaststellingen zijn concreet, helder en objectief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Zorgvuldigheidsmaatregelen in verslagen </a:t>
            </a:r>
          </a:p>
          <a:p>
            <a:pPr lvl="2"/>
            <a:r>
              <a:rPr lang="nl-BE" sz="2200" dirty="0"/>
              <a:t>Uniformiteit in verslaggeving</a:t>
            </a:r>
          </a:p>
          <a:p>
            <a:pPr lvl="2"/>
            <a:r>
              <a:rPr lang="nl-BE" sz="2200" dirty="0"/>
              <a:t>Geen namen; enkel functietitels</a:t>
            </a:r>
          </a:p>
          <a:p>
            <a:pPr lvl="2"/>
            <a:r>
              <a:rPr lang="nl-BE" sz="2200" dirty="0"/>
              <a:t>Leeswijzer in elk verslag</a:t>
            </a:r>
          </a:p>
          <a:p>
            <a:pPr lvl="2"/>
            <a:r>
              <a:rPr lang="nl-NL" sz="2200" dirty="0"/>
              <a:t>Zo duidelijk mogelijke taal</a:t>
            </a:r>
            <a:endParaRPr lang="nl-BE" sz="2200" dirty="0"/>
          </a:p>
          <a:p>
            <a:pPr>
              <a:buNone/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2931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0"/>
            <a:ext cx="7416000" cy="4164800"/>
          </a:xfrm>
        </p:spPr>
        <p:txBody>
          <a:bodyPr/>
          <a:lstStyle/>
          <a:p>
            <a:pPr lvl="0"/>
            <a:r>
              <a:rPr lang="nl-BE" dirty="0"/>
              <a:t>Randvoorwaarden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reactienota </a:t>
            </a:r>
            <a:r>
              <a:rPr lang="nl-BE" dirty="0"/>
              <a:t>wordt niét gepubliceerd op website </a:t>
            </a:r>
            <a:r>
              <a:rPr lang="nl-BE" dirty="0" smtClean="0"/>
              <a:t>Zorginspectie</a:t>
            </a:r>
            <a:endParaRPr lang="nl-BE" dirty="0"/>
          </a:p>
          <a:p>
            <a:pPr lvl="2"/>
            <a:r>
              <a:rPr lang="nl-BE" dirty="0"/>
              <a:t>vermijdt mogelijke problemen (bv. reactienota’s met ook remediëring en diverse bijlagen, aanvullingen na oorspronkelijke </a:t>
            </a:r>
            <a:r>
              <a:rPr lang="nl-BE" dirty="0" smtClean="0"/>
              <a:t>reactienota…)</a:t>
            </a:r>
            <a:endParaRPr lang="nl-BE" dirty="0"/>
          </a:p>
          <a:p>
            <a:pPr lvl="2"/>
            <a:r>
              <a:rPr lang="nl-BE" dirty="0"/>
              <a:t>op andere sites, nationaal en internationaal, (bv. onderwijsinspectie, IGZ, Care </a:t>
            </a:r>
            <a:r>
              <a:rPr lang="nl-BE" dirty="0" err="1"/>
              <a:t>Quality</a:t>
            </a:r>
            <a:r>
              <a:rPr lang="nl-BE" dirty="0"/>
              <a:t> </a:t>
            </a:r>
            <a:r>
              <a:rPr lang="nl-BE" dirty="0" err="1"/>
              <a:t>Commission</a:t>
            </a:r>
            <a:r>
              <a:rPr lang="nl-BE" dirty="0"/>
              <a:t> Engeland) ook inspectieverslagen zelf </a:t>
            </a:r>
          </a:p>
          <a:p>
            <a:pPr lvl="2"/>
            <a:r>
              <a:rPr lang="nl-BE" dirty="0"/>
              <a:t>passieve openbaarheid: ook enkel inspectieverslagen </a:t>
            </a:r>
            <a:endParaRPr lang="nl-BE" dirty="0" smtClean="0"/>
          </a:p>
          <a:p>
            <a:pPr lvl="1"/>
            <a:r>
              <a:rPr lang="nl-BE" dirty="0"/>
              <a:t>definitieve verslagen, gegroepeerd, met duiding:</a:t>
            </a:r>
          </a:p>
          <a:p>
            <a:pPr lvl="2"/>
            <a:r>
              <a:rPr lang="nl-BE" dirty="0"/>
              <a:t>bij inspectieverslagen zelf: momentopname, </a:t>
            </a:r>
            <a:r>
              <a:rPr lang="nl-BE" dirty="0" smtClean="0"/>
              <a:t>verbeterinstrument, </a:t>
            </a:r>
            <a:r>
              <a:rPr lang="nl-BE" dirty="0"/>
              <a:t>geen uitspraken over individuele </a:t>
            </a:r>
            <a:r>
              <a:rPr lang="nl-BE" dirty="0" smtClean="0"/>
              <a:t>zorgverleners…</a:t>
            </a:r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pPr>
              <a:buNone/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43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6" y="1335025"/>
            <a:ext cx="7833932" cy="1280159"/>
          </a:xfrm>
        </p:spPr>
        <p:txBody>
          <a:bodyPr/>
          <a:lstStyle/>
          <a:p>
            <a:r>
              <a:rPr lang="nl-BE" cap="small" dirty="0" smtClean="0"/>
              <a:t>      I Inleiding</a:t>
            </a:r>
            <a:br>
              <a:rPr lang="nl-BE" cap="small" dirty="0" smtClean="0"/>
            </a:b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8288" y="2833816"/>
            <a:ext cx="7886700" cy="15001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Waarom </a:t>
            </a:r>
            <a:r>
              <a:rPr lang="nl-BE" sz="2800" dirty="0">
                <a:solidFill>
                  <a:schemeClr val="tx1"/>
                </a:solidFill>
              </a:rPr>
              <a:t>de focus op </a:t>
            </a:r>
            <a:r>
              <a:rPr lang="nl-BE" sz="2800" dirty="0" smtClean="0">
                <a:solidFill>
                  <a:schemeClr val="tx1"/>
                </a:solidFill>
              </a:rPr>
              <a:t>VBM?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Doelstellingen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Doelgroep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Kader</a:t>
            </a:r>
            <a:endParaRPr lang="nl-BE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BE" sz="2800" dirty="0" smtClean="0">
                <a:solidFill>
                  <a:schemeClr val="tx1"/>
                </a:solidFill>
              </a:rPr>
              <a:t>Uitgangspunten</a:t>
            </a: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8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933" y="256467"/>
            <a:ext cx="8187067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" y="1060704"/>
            <a:ext cx="8289698" cy="4372531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H="1">
            <a:off x="6793285" y="3038783"/>
            <a:ext cx="1015998" cy="3640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H="1" flipV="1">
            <a:off x="4892040" y="2176704"/>
            <a:ext cx="1140260" cy="3144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933" y="256467"/>
            <a:ext cx="8187067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20" y="1248312"/>
            <a:ext cx="7396501" cy="3580942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618466" y="2491110"/>
            <a:ext cx="1413834" cy="9117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933" y="256467"/>
            <a:ext cx="8187067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66" y="1103981"/>
            <a:ext cx="7961434" cy="4233672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H="1" flipV="1">
            <a:off x="3931920" y="1905576"/>
            <a:ext cx="1140260" cy="3144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4434133" y="2749269"/>
            <a:ext cx="1015998" cy="3640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6000" y="965200"/>
            <a:ext cx="7302499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5076" y="1125414"/>
            <a:ext cx="7455877" cy="45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69809" y="928468"/>
            <a:ext cx="5289452" cy="49518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4" y="928468"/>
            <a:ext cx="2428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  <a:br>
              <a:rPr lang="nl-BE" b="0" cap="small" dirty="0"/>
            </a:br>
            <a:endParaRPr lang="nl-BE" b="0" cap="smal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4045" y="1541169"/>
            <a:ext cx="6833509" cy="44328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851" y="1422400"/>
            <a:ext cx="21907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1024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  <a:br>
              <a:rPr lang="nl-BE" b="0" cap="small" dirty="0"/>
            </a:br>
            <a:endParaRPr lang="nl-BE" b="0" cap="smal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91093" y="1422400"/>
            <a:ext cx="5917772" cy="46564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93" y="864400"/>
            <a:ext cx="21717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6400"/>
            <a:ext cx="8293100" cy="1116000"/>
          </a:xfrm>
        </p:spPr>
        <p:txBody>
          <a:bodyPr/>
          <a:lstStyle/>
          <a:p>
            <a:r>
              <a:rPr lang="nl-BE" b="0" cap="small" dirty="0" smtClean="0"/>
              <a:t>Actieve </a:t>
            </a:r>
            <a:r>
              <a:rPr lang="nl-BE" b="0" cap="small" dirty="0"/>
              <a:t>openbaarheid inspectieverslagen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0"/>
            <a:ext cx="7416000" cy="4164800"/>
          </a:xfrm>
        </p:spPr>
        <p:txBody>
          <a:bodyPr/>
          <a:lstStyle/>
          <a:p>
            <a:pPr lvl="0"/>
            <a:r>
              <a:rPr lang="nl-BE" dirty="0"/>
              <a:t>Actueel, maatschappelijk relevant onderwerp met sterke </a:t>
            </a:r>
          </a:p>
          <a:p>
            <a:pPr lvl="0">
              <a:buNone/>
            </a:pPr>
            <a:r>
              <a:rPr lang="nl-BE" dirty="0"/>
              <a:t>    focus op de </a:t>
            </a:r>
            <a:r>
              <a:rPr lang="nl-BE" dirty="0" smtClean="0"/>
              <a:t>jongere!</a:t>
            </a:r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Proactieve aanpak 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dirty="0"/>
              <a:t>Concreet: verder samen uit te werken 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dirty="0"/>
              <a:t>Voorbereiding is belangrijk! (sector + </a:t>
            </a:r>
            <a:r>
              <a:rPr lang="nl-BE" dirty="0" smtClean="0"/>
              <a:t>individuele voorziening)</a:t>
            </a:r>
            <a:endParaRPr lang="nl-BE" dirty="0"/>
          </a:p>
          <a:p>
            <a:pPr>
              <a:buNone/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5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:\gebruikersgegevens\vanseggo\Desktop\imagesCAV25D7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689317"/>
            <a:ext cx="7010400" cy="494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5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368" y="274737"/>
            <a:ext cx="7416000" cy="1116000"/>
          </a:xfrm>
        </p:spPr>
        <p:txBody>
          <a:bodyPr/>
          <a:lstStyle/>
          <a:p>
            <a:r>
              <a:rPr lang="nl-BE" b="1" cap="small" dirty="0" smtClean="0"/>
              <a:t/>
            </a:r>
            <a:br>
              <a:rPr lang="nl-BE" b="1" cap="small" dirty="0" smtClean="0"/>
            </a:br>
            <a:endParaRPr lang="nl-BE" b="1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9368" y="1060705"/>
            <a:ext cx="7848000" cy="4526496"/>
          </a:xfrm>
        </p:spPr>
        <p:txBody>
          <a:bodyPr/>
          <a:lstStyle/>
          <a:p>
            <a:pPr lvl="1"/>
            <a:endParaRPr lang="nl-BE" dirty="0" smtClean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r>
              <a:rPr lang="nl-BE" b="1" dirty="0" smtClean="0">
                <a:solidFill>
                  <a:schemeClr val="tx1"/>
                </a:solidFill>
              </a:rPr>
              <a:t>Waarom de focus op VBM?</a:t>
            </a:r>
            <a:br>
              <a:rPr lang="nl-BE" b="1" dirty="0" smtClean="0">
                <a:solidFill>
                  <a:schemeClr val="tx1"/>
                </a:solidFill>
              </a:rPr>
            </a:br>
            <a:endParaRPr lang="nl-BE" dirty="0" smtClean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Meerdere </a:t>
            </a:r>
            <a:r>
              <a:rPr lang="nl-BE" dirty="0">
                <a:solidFill>
                  <a:schemeClr val="tx1"/>
                </a:solidFill>
              </a:rPr>
              <a:t>bezorgdheden</a:t>
            </a:r>
          </a:p>
          <a:p>
            <a:pPr lvl="2"/>
            <a:r>
              <a:rPr lang="nl-BE" dirty="0" smtClean="0"/>
              <a:t>Thema waarrond grote maatschappelijke bekommernis bestaat, met regelmatige belangstelling in de actualiteit</a:t>
            </a:r>
          </a:p>
          <a:p>
            <a:pPr lvl="2"/>
            <a:r>
              <a:rPr lang="nl-BE" dirty="0" smtClean="0"/>
              <a:t>Rapporten van de kinderrechtencommissaris over vrijheidsbeperking </a:t>
            </a:r>
          </a:p>
          <a:p>
            <a:pPr lvl="2"/>
            <a:r>
              <a:rPr lang="nl-BE" dirty="0" smtClean="0"/>
              <a:t>Vaststellingen bij inspecties van de gemeenschapsinstellingen</a:t>
            </a:r>
            <a:br>
              <a:rPr lang="nl-BE" dirty="0" smtClean="0"/>
            </a:br>
            <a:endParaRPr lang="nl-BE" dirty="0" smtClean="0"/>
          </a:p>
          <a:p>
            <a:pPr marL="288000" lvl="1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Deel </a:t>
            </a:r>
            <a:r>
              <a:rPr lang="nl-BE" dirty="0">
                <a:solidFill>
                  <a:schemeClr val="tx1"/>
                </a:solidFill>
              </a:rPr>
              <a:t>van een breder project </a:t>
            </a:r>
          </a:p>
          <a:p>
            <a:pPr lvl="2"/>
            <a:r>
              <a:rPr lang="nl-BE" dirty="0"/>
              <a:t>Minderjarigen eerst aan de beurt</a:t>
            </a:r>
          </a:p>
          <a:p>
            <a:pPr lvl="2"/>
            <a:r>
              <a:rPr lang="nl-BE" dirty="0"/>
              <a:t>Ook andere doelgroepen in de toekomst</a:t>
            </a:r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75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800" y="515369"/>
            <a:ext cx="7984758" cy="1116000"/>
          </a:xfrm>
        </p:spPr>
        <p:txBody>
          <a:bodyPr/>
          <a:lstStyle/>
          <a:p>
            <a:endParaRPr lang="nl-BE" b="0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58800" y="1311330"/>
            <a:ext cx="8416758" cy="4552862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 smtClean="0"/>
              <a:t>       Timing </a:t>
            </a:r>
            <a:r>
              <a:rPr lang="nl-BE" dirty="0"/>
              <a:t>inspectieronde</a:t>
            </a:r>
            <a:br>
              <a:rPr lang="nl-BE" dirty="0"/>
            </a:br>
            <a:endParaRPr lang="nl-BE" dirty="0"/>
          </a:p>
          <a:p>
            <a:pPr lvl="2"/>
            <a:r>
              <a:rPr lang="nl-BE" dirty="0"/>
              <a:t>Communicatiemoment instellingen en </a:t>
            </a:r>
            <a:r>
              <a:rPr lang="nl-BE" dirty="0" smtClean="0"/>
              <a:t>voorzieningen: 30 maart 2017</a:t>
            </a:r>
          </a:p>
          <a:p>
            <a:pPr lvl="2"/>
            <a:r>
              <a:rPr lang="nl-BE" dirty="0" smtClean="0"/>
              <a:t>Documenten op </a:t>
            </a:r>
            <a:r>
              <a:rPr lang="nl-BE" dirty="0" smtClean="0">
                <a:hlinkClick r:id="rId3"/>
              </a:rPr>
              <a:t>www.departementwvg.be</a:t>
            </a:r>
            <a:r>
              <a:rPr lang="nl-BE" dirty="0" smtClean="0"/>
              <a:t> in de week van 3 april 2017</a:t>
            </a:r>
          </a:p>
          <a:p>
            <a:pPr lvl="2"/>
            <a:r>
              <a:rPr lang="nl-BE" dirty="0" smtClean="0"/>
              <a:t>Antwoorden op bevraging verwacht tegen 20/04/2017</a:t>
            </a:r>
            <a:endParaRPr lang="nl-BE" dirty="0"/>
          </a:p>
          <a:p>
            <a:pPr lvl="2"/>
            <a:r>
              <a:rPr lang="nl-BE" dirty="0"/>
              <a:t>Start inspecties: 1 mei  </a:t>
            </a:r>
            <a:r>
              <a:rPr lang="nl-BE" dirty="0" smtClean="0"/>
              <a:t>2017</a:t>
            </a:r>
          </a:p>
          <a:p>
            <a:pPr lvl="2"/>
            <a:r>
              <a:rPr lang="nl-BE" dirty="0" smtClean="0"/>
              <a:t>Einde inspecties: 31 oktober2017</a:t>
            </a:r>
            <a:endParaRPr lang="nl-BE" dirty="0"/>
          </a:p>
          <a:p>
            <a:pPr lvl="2"/>
            <a:r>
              <a:rPr lang="nl-BE" dirty="0"/>
              <a:t>Beleidsrapport: </a:t>
            </a:r>
            <a:r>
              <a:rPr lang="nl-BE" dirty="0" smtClean="0"/>
              <a:t>november- december </a:t>
            </a:r>
            <a:r>
              <a:rPr lang="nl-BE" dirty="0"/>
              <a:t>2017</a:t>
            </a:r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0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472" y="219873"/>
            <a:ext cx="7416000" cy="1116000"/>
          </a:xfrm>
        </p:spPr>
        <p:txBody>
          <a:bodyPr/>
          <a:lstStyle/>
          <a:p>
            <a:r>
              <a:rPr lang="nl-BE" sz="4000" cap="small" dirty="0" smtClean="0"/>
              <a:t/>
            </a:r>
            <a:br>
              <a:rPr lang="nl-BE" sz="4000" cap="small" dirty="0" smtClean="0"/>
            </a:br>
            <a:endParaRPr lang="nl-BE" b="1" cap="sm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9368" y="923545"/>
            <a:ext cx="7848000" cy="4755096"/>
          </a:xfrm>
        </p:spPr>
        <p:txBody>
          <a:bodyPr/>
          <a:lstStyle/>
          <a:p>
            <a:pPr marL="0" lvl="3" indent="0">
              <a:buSzPct val="90000"/>
              <a:buNone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marL="576000" lvl="2" indent="0">
              <a:buNone/>
            </a:pPr>
            <a:endParaRPr lang="nl-BE" dirty="0" smtClean="0"/>
          </a:p>
          <a:p>
            <a:pPr marL="576000" lvl="2" indent="0">
              <a:buNone/>
            </a:pPr>
            <a:r>
              <a:rPr lang="nl-BE" sz="2200" b="1" dirty="0"/>
              <a:t>Doelstellingen</a:t>
            </a:r>
          </a:p>
          <a:p>
            <a:pPr marL="576000" lvl="2" indent="0">
              <a:buNone/>
            </a:pPr>
            <a:endParaRPr lang="nl-BE" dirty="0"/>
          </a:p>
          <a:p>
            <a:pPr lvl="2"/>
            <a:r>
              <a:rPr lang="nl-BE" dirty="0" smtClean="0"/>
              <a:t>Zicht krijgen op een belangrijk deelaspect van de kwaliteit van zorg</a:t>
            </a:r>
          </a:p>
          <a:p>
            <a:pPr lvl="2"/>
            <a:r>
              <a:rPr lang="nl-BE" dirty="0" smtClean="0"/>
              <a:t>Knelpunten </a:t>
            </a:r>
            <a:r>
              <a:rPr lang="nl-BE" dirty="0"/>
              <a:t>kennen en objectiveren </a:t>
            </a:r>
            <a:endParaRPr lang="nl-BE" dirty="0" smtClean="0"/>
          </a:p>
          <a:p>
            <a:pPr lvl="2"/>
            <a:r>
              <a:rPr lang="nl-BE" dirty="0" smtClean="0"/>
              <a:t>Het aantal </a:t>
            </a:r>
            <a:r>
              <a:rPr lang="nl-BE" dirty="0" err="1" smtClean="0"/>
              <a:t>vrijheidsbeperkende</a:t>
            </a:r>
            <a:r>
              <a:rPr lang="nl-BE" dirty="0" smtClean="0"/>
              <a:t> maatregelen doen dalen tot een strikt minimum</a:t>
            </a:r>
          </a:p>
          <a:p>
            <a:pPr lvl="2"/>
            <a:r>
              <a:rPr lang="nl-BE" dirty="0" smtClean="0"/>
              <a:t>Rapporteren over de stand van zaken, aan de sector, aan de </a:t>
            </a:r>
            <a:r>
              <a:rPr lang="nl-BE" dirty="0" smtClean="0"/>
              <a:t>burgers... </a:t>
            </a:r>
            <a:endParaRPr lang="nl-BE" dirty="0" smtClean="0"/>
          </a:p>
          <a:p>
            <a:pPr lvl="2"/>
            <a:r>
              <a:rPr lang="nl-BE" dirty="0"/>
              <a:t>Sector ondersteunen in zijn verbeterbeleid, </a:t>
            </a:r>
            <a:r>
              <a:rPr lang="nl-BE" dirty="0" smtClean="0"/>
              <a:t>input geven voor de opmaak van een referentiekader over VBM voor de bijzondere Jeugdzorg</a:t>
            </a:r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56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cap="small" dirty="0"/>
              <a:t/>
            </a:r>
            <a:br>
              <a:rPr lang="nl-BE" sz="3600" cap="small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8000" lvl="1" indent="0">
              <a:buNone/>
            </a:pPr>
            <a:r>
              <a:rPr lang="nl-BE" b="1" dirty="0" smtClean="0">
                <a:solidFill>
                  <a:schemeClr val="tx1"/>
                </a:solidFill>
              </a:rPr>
              <a:t>    Doelgroep</a:t>
            </a:r>
          </a:p>
          <a:p>
            <a:pPr marL="288000" lvl="1" indent="0">
              <a:buNone/>
            </a:pPr>
            <a:endParaRPr lang="nl-BE" b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b="1" dirty="0" smtClean="0">
              <a:solidFill>
                <a:schemeClr val="tx1"/>
              </a:solidFill>
            </a:endParaRPr>
          </a:p>
          <a:p>
            <a:pPr lvl="2"/>
            <a:r>
              <a:rPr lang="nl-BE" dirty="0"/>
              <a:t>Alle gemeenschapsinstellingen (</a:t>
            </a:r>
            <a:r>
              <a:rPr lang="nl-BE" dirty="0" smtClean="0"/>
              <a:t>GI ’s)</a:t>
            </a:r>
            <a:endParaRPr lang="nl-BE" dirty="0"/>
          </a:p>
          <a:p>
            <a:pPr lvl="2"/>
            <a:r>
              <a:rPr lang="nl-BE" dirty="0"/>
              <a:t>Het Vlaams </a:t>
            </a:r>
            <a:r>
              <a:rPr lang="nl-BE" dirty="0" smtClean="0"/>
              <a:t>Detentiecentrum </a:t>
            </a:r>
            <a:r>
              <a:rPr lang="nl-BE" dirty="0"/>
              <a:t>‘De Wijngaard’</a:t>
            </a:r>
          </a:p>
          <a:p>
            <a:pPr lvl="2"/>
            <a:r>
              <a:rPr lang="nl-BE" dirty="0" smtClean="0"/>
              <a:t>De </a:t>
            </a:r>
            <a:r>
              <a:rPr lang="nl-BE" dirty="0"/>
              <a:t>Onthaal- Oriëntatie – en Observatiecentra (OOOC</a:t>
            </a:r>
            <a:r>
              <a:rPr lang="nl-BE" dirty="0" smtClean="0"/>
              <a:t>)</a:t>
            </a:r>
            <a:endParaRPr lang="nl-BE" dirty="0"/>
          </a:p>
          <a:p>
            <a:pPr lvl="2"/>
            <a:r>
              <a:rPr lang="nl-BE" dirty="0"/>
              <a:t>De Proeftuinen </a:t>
            </a:r>
            <a:br>
              <a:rPr lang="nl-BE" dirty="0"/>
            </a:b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59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12536" y="1003320"/>
            <a:ext cx="7416000" cy="367200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        Kader </a:t>
            </a: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 lvl="2"/>
            <a:r>
              <a:rPr lang="nl-BE" dirty="0"/>
              <a:t>BVR 13 juli 1994 inzake de erkenningsvoorwaarden en de subsidienormen voor de voorzieningen van de bijzondere jeugdbijstand, zoals </a:t>
            </a:r>
            <a:r>
              <a:rPr lang="nl-BE" dirty="0" smtClean="0"/>
              <a:t>gewijzigd</a:t>
            </a:r>
          </a:p>
          <a:p>
            <a:pPr marL="576000" lvl="2" indent="0">
              <a:buNone/>
            </a:pPr>
            <a:endParaRPr lang="nl-BE" dirty="0"/>
          </a:p>
          <a:p>
            <a:pPr lvl="2"/>
            <a:r>
              <a:rPr lang="nl-BE" dirty="0" smtClean="0"/>
              <a:t>Decreet </a:t>
            </a:r>
            <a:r>
              <a:rPr lang="nl-BE" dirty="0"/>
              <a:t>betreffende de Rechtspositie van de Minderjarige in de integrale Jeugdhulp</a:t>
            </a:r>
          </a:p>
          <a:p>
            <a:pPr marL="576000" lvl="2" indent="0">
              <a:buNone/>
            </a:pPr>
            <a:endParaRPr lang="nl-BE" dirty="0"/>
          </a:p>
          <a:p>
            <a:pPr lvl="2"/>
            <a:r>
              <a:rPr lang="nl-BE" dirty="0"/>
              <a:t>Algemene nationale/internationale richtlijnen die we voor de verschillende sectoren op dezelfde manier kunnen hanteren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65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21680" y="1872000"/>
            <a:ext cx="7416000" cy="367200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    Uitgangspunten 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         Ruime definitie:</a:t>
            </a:r>
            <a:endParaRPr lang="nl-BE" dirty="0"/>
          </a:p>
          <a:p>
            <a:pPr marL="576000" lvl="2" indent="0">
              <a:buNone/>
            </a:pPr>
            <a:r>
              <a:rPr lang="nl-BE" b="1" dirty="0" err="1" smtClean="0"/>
              <a:t>Vrijheidsbeperkende</a:t>
            </a:r>
            <a:r>
              <a:rPr lang="nl-BE" b="1" dirty="0" smtClean="0"/>
              <a:t> maatregelen </a:t>
            </a:r>
            <a:r>
              <a:rPr lang="nl-BE" dirty="0" smtClean="0"/>
              <a:t>zijn alle (therapeutische of opvoedkundige) maatregelen die een beperking van de keuzevrijheid en/of de bewegingsvrijheid van de jongere inhouden, inclusief beperkingen qua contact met de buitenwereld.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06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381096"/>
            <a:ext cx="7416000" cy="1116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2960" y="1302552"/>
            <a:ext cx="7642152" cy="3672000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        Uitgangspunten </a:t>
            </a:r>
          </a:p>
          <a:p>
            <a:pPr>
              <a:buNone/>
            </a:pPr>
            <a:endParaRPr lang="nl-BE" dirty="0" smtClean="0"/>
          </a:p>
          <a:p>
            <a:pPr marL="576000" lvl="2" indent="0">
              <a:buNone/>
            </a:pPr>
            <a:endParaRPr lang="nl-BE" dirty="0" smtClean="0"/>
          </a:p>
          <a:p>
            <a:pPr lvl="2"/>
            <a:r>
              <a:rPr lang="nl-BE" dirty="0" smtClean="0"/>
              <a:t>Afzondering </a:t>
            </a:r>
            <a:r>
              <a:rPr lang="nl-BE" dirty="0"/>
              <a:t>en separatie enkel hanteren in geval van acuut en ernstig gevaar voor de jongere zelf of voor anderen </a:t>
            </a:r>
          </a:p>
          <a:p>
            <a:pPr lvl="2"/>
            <a:r>
              <a:rPr lang="nl-BE" dirty="0"/>
              <a:t>De indicaties voor de afzondering en separatie dienen in detail genoteerd te worden in het dossier </a:t>
            </a:r>
          </a:p>
          <a:p>
            <a:pPr lvl="2"/>
            <a:r>
              <a:rPr lang="nl-BE" dirty="0"/>
              <a:t>Afzondering en separatie worden niet toegepast bij jongeren jonger dan 12 jaar. </a:t>
            </a:r>
          </a:p>
          <a:p>
            <a:pPr lvl="2"/>
            <a:r>
              <a:rPr lang="nl-BE" dirty="0"/>
              <a:t>Er wordt geen gebruik gemaakt van de combinatie afzondering en fixatie. 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94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Dep_WVG_2015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1E367A5E7BF4EB1A5F2968B2A44F3" ma:contentTypeVersion="2" ma:contentTypeDescription="Een nieuw document maken." ma:contentTypeScope="" ma:versionID="5c0f7f666a146586d68d4ba03b9f1d2a">
  <xsd:schema xmlns:xsd="http://www.w3.org/2001/XMLSchema" xmlns:xs="http://www.w3.org/2001/XMLSchema" xmlns:p="http://schemas.microsoft.com/office/2006/metadata/properties" xmlns:ns2="fd30df29-4402-4e7a-9e9b-06aee87d86ea" targetNamespace="http://schemas.microsoft.com/office/2006/metadata/properties" ma:root="true" ma:fieldsID="e2fc197e40933c4dc37652b88ee72497" ns2:_="">
    <xsd:import namespace="fd30df29-4402-4e7a-9e9b-06aee87d86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df29-4402-4e7a-9e9b-06aee87d86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95AFD6-987A-4234-8CCF-71F2391B24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10465-EAC6-4676-B0FC-CF7BE575C1C7}">
  <ds:schemaRefs>
    <ds:schemaRef ds:uri="http://schemas.microsoft.com/office/infopath/2007/PartnerControls"/>
    <ds:schemaRef ds:uri="fd30df29-4402-4e7a-9e9b-06aee87d86ea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FDEE97-C9B8-4F1C-A166-435B5D40D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0df29-4402-4e7a-9e9b-06aee87d8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991</Words>
  <Application>Microsoft Office PowerPoint</Application>
  <PresentationFormat>Diavoorstelling (4:3)</PresentationFormat>
  <Paragraphs>474</Paragraphs>
  <Slides>40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FlandersArtSans-Bold</vt:lpstr>
      <vt:lpstr>FlandersArtSans-Regular</vt:lpstr>
      <vt:lpstr>Times New Roman</vt:lpstr>
      <vt:lpstr>Wingdings</vt:lpstr>
      <vt:lpstr>Presentatie_Dep_WVG_2015</vt:lpstr>
      <vt:lpstr>Aangepast ontwerp</vt:lpstr>
      <vt:lpstr>  Inspecties  vrijheidsbeperkende maatregelen in de bijzondere Jeugdzorg</vt:lpstr>
      <vt:lpstr>  </vt:lpstr>
      <vt:lpstr>      I Inleiding </vt:lpstr>
      <vt:lpstr> </vt:lpstr>
      <vt:lpstr> </vt:lpstr>
      <vt:lpstr> </vt:lpstr>
      <vt:lpstr>PowerPoint-presentatie</vt:lpstr>
      <vt:lpstr>PowerPoint-presentatie</vt:lpstr>
      <vt:lpstr>PowerPoint-presentatie</vt:lpstr>
      <vt:lpstr>PowerPoint-presentatie</vt:lpstr>
      <vt:lpstr>II Toelichting bij thematische inspectieronde </vt:lpstr>
      <vt:lpstr>PowerPoint-presentatie</vt:lpstr>
      <vt:lpstr>PowerPoint-presentatie</vt:lpstr>
      <vt:lpstr>PowerPoint-presentatie</vt:lpstr>
      <vt:lpstr>PowerPoint-presentatie</vt:lpstr>
      <vt:lpstr>          III Praktische aanpak</vt:lpstr>
      <vt:lpstr>PowerPoint-presentatie</vt:lpstr>
      <vt:lpstr> </vt:lpstr>
      <vt:lpstr>PowerPoint-presentatie</vt:lpstr>
      <vt:lpstr> </vt:lpstr>
      <vt:lpstr>IV. Verslagen zullen ‘actief’ openbaar worden  </vt:lpstr>
      <vt:lpstr>Transparantie over de eigen werking</vt:lpstr>
      <vt:lpstr>Transparantie over de eigen werking</vt:lpstr>
      <vt:lpstr>Passieve openbaarheid inspectieverslagen</vt:lpstr>
      <vt:lpstr>Passieve openbaarheid inspectieverslagen</vt:lpstr>
      <vt:lpstr>Passieve openbaarheid inspectieverslagen</vt:lpstr>
      <vt:lpstr>Passieve openbaarheid inspectieverslagen</vt:lpstr>
      <vt:lpstr>Actieve openbaarheid inspectieverslagen</vt:lpstr>
      <vt:lpstr>Actieve openbaarheid inspectieverslagen</vt:lpstr>
      <vt:lpstr>Actieve openbaarheid inspectieverslagen</vt:lpstr>
      <vt:lpstr>Actieve openbaarheid inspectieverslagen</vt:lpstr>
      <vt:lpstr>Actieve openbaarheid inspectieverslagen</vt:lpstr>
      <vt:lpstr>Actieve openbaarheid inspectieverslagen</vt:lpstr>
      <vt:lpstr>Actieve openbaarheid inspectieverslagen</vt:lpstr>
      <vt:lpstr>Actieve openbaarheid inspectieverslagen</vt:lpstr>
      <vt:lpstr>Actieve openbaarheid inspectieverslagen </vt:lpstr>
      <vt:lpstr>Actieve openbaarheid inspectieverslagen </vt:lpstr>
      <vt:lpstr>Actieve openbaarheid inspectieverslagen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 inspectieronde  vrijheidsbeperkende maatregelen in kinderpsychiatrie</dc:title>
  <dc:creator>Knockaert, Chantal</dc:creator>
  <cp:lastModifiedBy>Wylin, Tom</cp:lastModifiedBy>
  <cp:revision>61</cp:revision>
  <dcterms:modified xsi:type="dcterms:W3CDTF">2017-04-04T11:56:39Z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0x0101006FB1E367A5E7BF4EB1A5F2968B2A44F3</vt:lpwstr>
  </property>
</Properties>
</file>