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  <p:sldMasterId id="2147483660" r:id="rId5"/>
  </p:sldMasterIdLst>
  <p:notesMasterIdLst>
    <p:notesMasterId r:id="rId46"/>
  </p:notesMasterIdLst>
  <p:handoutMasterIdLst>
    <p:handoutMasterId r:id="rId47"/>
  </p:handoutMasterIdLst>
  <p:sldIdLst>
    <p:sldId id="265" r:id="rId6"/>
    <p:sldId id="308" r:id="rId7"/>
    <p:sldId id="416" r:id="rId8"/>
    <p:sldId id="444" r:id="rId9"/>
    <p:sldId id="334" r:id="rId10"/>
    <p:sldId id="401" r:id="rId11"/>
    <p:sldId id="405" r:id="rId12"/>
    <p:sldId id="417" r:id="rId13"/>
    <p:sldId id="406" r:id="rId14"/>
    <p:sldId id="402" r:id="rId15"/>
    <p:sldId id="310" r:id="rId16"/>
    <p:sldId id="397" r:id="rId17"/>
    <p:sldId id="390" r:id="rId18"/>
    <p:sldId id="408" r:id="rId19"/>
    <p:sldId id="391" r:id="rId20"/>
    <p:sldId id="415" r:id="rId21"/>
    <p:sldId id="420" r:id="rId22"/>
    <p:sldId id="410" r:id="rId23"/>
    <p:sldId id="422" r:id="rId24"/>
    <p:sldId id="424" r:id="rId25"/>
    <p:sldId id="425" r:id="rId26"/>
    <p:sldId id="426" r:id="rId27"/>
    <p:sldId id="427" r:id="rId28"/>
    <p:sldId id="428" r:id="rId29"/>
    <p:sldId id="429" r:id="rId30"/>
    <p:sldId id="430" r:id="rId31"/>
    <p:sldId id="431" r:id="rId32"/>
    <p:sldId id="432" r:id="rId33"/>
    <p:sldId id="433" r:id="rId34"/>
    <p:sldId id="434" r:id="rId35"/>
    <p:sldId id="435" r:id="rId36"/>
    <p:sldId id="436" r:id="rId37"/>
    <p:sldId id="437" r:id="rId38"/>
    <p:sldId id="438" r:id="rId39"/>
    <p:sldId id="439" r:id="rId40"/>
    <p:sldId id="440" r:id="rId41"/>
    <p:sldId id="441" r:id="rId42"/>
    <p:sldId id="442" r:id="rId43"/>
    <p:sldId id="443" r:id="rId44"/>
    <p:sldId id="359" r:id="rId45"/>
  </p:sldIdLst>
  <p:sldSz cx="9144000" cy="6858000" type="screen4x3"/>
  <p:notesSz cx="6797675" cy="9926638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55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8B00"/>
    <a:srgbClr val="99FF33"/>
    <a:srgbClr val="FFFF00"/>
    <a:srgbClr val="717171"/>
    <a:srgbClr val="646464"/>
    <a:srgbClr val="9B9B9B"/>
    <a:srgbClr val="EEEE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94660"/>
  </p:normalViewPr>
  <p:slideViewPr>
    <p:cSldViewPr snapToGrid="0">
      <p:cViewPr varScale="1">
        <p:scale>
          <a:sx n="81" d="100"/>
          <a:sy n="81" d="100"/>
        </p:scale>
        <p:origin x="1440" y="58"/>
      </p:cViewPr>
      <p:guideLst>
        <p:guide orient="horz" pos="2160"/>
        <p:guide pos="2880"/>
        <p:guide pos="558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C7F27-3F35-C348-A7B2-F69A620161E2}" type="datetimeFigureOut">
              <a:rPr lang="nl-NL" smtClean="0"/>
              <a:t>4-4-2017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9D320-CCF8-334E-8C41-0A87F0B8CDF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937DD8-B20A-47A6-AA94-FD478FAA3C28}" type="datetimeFigureOut">
              <a:rPr lang="nl-BE" smtClean="0"/>
              <a:pPr/>
              <a:t>4/04/2017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5A0D9C-0CD0-4097-81EC-9B83965EC08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46944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750731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148799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557890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916317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322584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201482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052756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512048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>
                <a:solidFill>
                  <a:prstClr val="black"/>
                </a:solidFill>
              </a:rPr>
              <a:pPr/>
              <a:t>21</a:t>
            </a:fld>
            <a:endParaRPr 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597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>
                <a:solidFill>
                  <a:prstClr val="black"/>
                </a:solidFill>
              </a:rPr>
              <a:pPr/>
              <a:t>22</a:t>
            </a:fld>
            <a:endParaRPr 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2980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>
                <a:solidFill>
                  <a:prstClr val="black"/>
                </a:solidFill>
              </a:rPr>
              <a:pPr/>
              <a:t>23</a:t>
            </a:fld>
            <a:endParaRPr 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3300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>
                <a:solidFill>
                  <a:prstClr val="black"/>
                </a:solidFill>
              </a:rPr>
              <a:pPr/>
              <a:t>24</a:t>
            </a:fld>
            <a:endParaRPr 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5749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>
                <a:solidFill>
                  <a:prstClr val="black"/>
                </a:solidFill>
              </a:rPr>
              <a:pPr/>
              <a:t>25</a:t>
            </a:fld>
            <a:endParaRPr 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4689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>
                <a:solidFill>
                  <a:prstClr val="black"/>
                </a:solidFill>
              </a:rPr>
              <a:pPr/>
              <a:t>26</a:t>
            </a:fld>
            <a:endParaRPr 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4208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>
                <a:solidFill>
                  <a:prstClr val="black"/>
                </a:solidFill>
              </a:rPr>
              <a:pPr/>
              <a:t>27</a:t>
            </a:fld>
            <a:endParaRPr 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1686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>
                <a:solidFill>
                  <a:prstClr val="black"/>
                </a:solidFill>
              </a:rPr>
              <a:pPr/>
              <a:t>28</a:t>
            </a:fld>
            <a:endParaRPr 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708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>
                <a:solidFill>
                  <a:prstClr val="black"/>
                </a:solidFill>
              </a:rPr>
              <a:pPr/>
              <a:t>29</a:t>
            </a:fld>
            <a:endParaRPr 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0671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>
                <a:solidFill>
                  <a:prstClr val="black"/>
                </a:solidFill>
              </a:rPr>
              <a:pPr/>
              <a:t>30</a:t>
            </a:fld>
            <a:endParaRPr 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4820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>
                <a:solidFill>
                  <a:prstClr val="black"/>
                </a:solidFill>
              </a:rPr>
              <a:pPr/>
              <a:t>31</a:t>
            </a:fld>
            <a:endParaRPr 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2753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>
                <a:solidFill>
                  <a:prstClr val="black"/>
                </a:solidFill>
              </a:rPr>
              <a:pPr/>
              <a:t>32</a:t>
            </a:fld>
            <a:endParaRPr 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7787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>
                <a:solidFill>
                  <a:prstClr val="black"/>
                </a:solidFill>
              </a:rPr>
              <a:pPr/>
              <a:t>33</a:t>
            </a:fld>
            <a:endParaRPr 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1146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>
                <a:solidFill>
                  <a:prstClr val="black"/>
                </a:solidFill>
              </a:rPr>
              <a:pPr/>
              <a:t>34</a:t>
            </a:fld>
            <a:endParaRPr 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69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>
                <a:solidFill>
                  <a:prstClr val="black"/>
                </a:solidFill>
              </a:rPr>
              <a:pPr/>
              <a:t>35</a:t>
            </a:fld>
            <a:endParaRPr 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5968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>
                <a:solidFill>
                  <a:prstClr val="black"/>
                </a:solidFill>
              </a:rPr>
              <a:pPr/>
              <a:t>36</a:t>
            </a:fld>
            <a:endParaRPr 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5223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>
                <a:solidFill>
                  <a:prstClr val="black"/>
                </a:solidFill>
              </a:rPr>
              <a:pPr/>
              <a:t>37</a:t>
            </a:fld>
            <a:endParaRPr 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9673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>
                <a:solidFill>
                  <a:prstClr val="black"/>
                </a:solidFill>
              </a:rPr>
              <a:pPr/>
              <a:t>38</a:t>
            </a:fld>
            <a:endParaRPr 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228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>
                <a:solidFill>
                  <a:prstClr val="black"/>
                </a:solidFill>
              </a:rPr>
              <a:pPr/>
              <a:t>39</a:t>
            </a:fld>
            <a:endParaRPr 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207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40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0461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017" y="349537"/>
            <a:ext cx="1858805" cy="70124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6000" y="2016000"/>
            <a:ext cx="7416000" cy="2088000"/>
          </a:xfrm>
        </p:spPr>
        <p:txBody>
          <a:bodyPr anchor="b" anchorCtr="0">
            <a:noAutofit/>
          </a:bodyPr>
          <a:lstStyle>
            <a:lvl1pPr indent="0" algn="l">
              <a:lnSpc>
                <a:spcPts val="5400"/>
              </a:lnSpc>
              <a:defRPr sz="5400" b="1" i="0">
                <a:latin typeface="+mj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296000" y="4140000"/>
            <a:ext cx="7416000" cy="1655762"/>
          </a:xfr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58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9" name="Tijdelijke aanduiding voor tekst 10"/>
          <p:cNvSpPr>
            <a:spLocks noGrp="1"/>
          </p:cNvSpPr>
          <p:nvPr>
            <p:ph type="body" sz="quarter" idx="15" hasCustomPrompt="1"/>
          </p:nvPr>
        </p:nvSpPr>
        <p:spPr>
          <a:xfrm>
            <a:off x="4426123" y="6361602"/>
            <a:ext cx="4435200" cy="352800"/>
          </a:xfrm>
        </p:spPr>
        <p:txBody>
          <a:bodyPr/>
          <a:lstStyle>
            <a:lvl1pPr marL="0" indent="0" algn="r">
              <a:buNone/>
              <a:defRPr sz="1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1129012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/>
          <p:cNvSpPr>
            <a:spLocks noGrp="1"/>
          </p:cNvSpPr>
          <p:nvPr>
            <p:ph type="pic" sz="quarter" idx="13"/>
          </p:nvPr>
        </p:nvSpPr>
        <p:spPr>
          <a:xfrm>
            <a:off x="288000" y="0"/>
            <a:ext cx="8856000" cy="6858000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  <a:latin typeface="+mj-lt"/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6000" y="756000"/>
            <a:ext cx="4400361" cy="2196000"/>
          </a:xfrm>
        </p:spPr>
        <p:txBody>
          <a:bodyPr anchor="t">
            <a:noAutofit/>
          </a:bodyPr>
          <a:lstStyle>
            <a:lvl1pPr indent="0" algn="l">
              <a:lnSpc>
                <a:spcPts val="3800"/>
              </a:lnSpc>
              <a:defRPr sz="3700" b="0" i="0">
                <a:solidFill>
                  <a:schemeClr val="bg1"/>
                </a:solidFill>
                <a:latin typeface="FlandersArtSans-Bold" panose="00000800000000000000" pitchFamily="2" charset="0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pic>
        <p:nvPicPr>
          <p:cNvPr id="12" name="Afbeelding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45" y="5917240"/>
            <a:ext cx="1631960" cy="615664"/>
          </a:xfrm>
          <a:prstGeom prst="rect">
            <a:avLst/>
          </a:prstGeom>
        </p:spPr>
      </p:pic>
      <p:sp>
        <p:nvSpPr>
          <p:cNvPr id="15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6876014" y="6336000"/>
            <a:ext cx="2141621" cy="365125"/>
          </a:xfrm>
        </p:spPr>
        <p:txBody>
          <a:bodyPr/>
          <a:lstStyle>
            <a:lvl1pPr>
              <a:defRPr sz="900">
                <a:latin typeface="+mj-lt"/>
              </a:defRPr>
            </a:lvl1pPr>
          </a:lstStyle>
          <a:p>
            <a:fld id="{7749CDD0-7D77-4D23-9A27-F361E39BA472}" type="datetime1">
              <a:rPr lang="nl-BE" smtClean="0"/>
              <a:pPr/>
              <a:t>4/04/2017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06108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2"/>
          </p:nvPr>
        </p:nvSpPr>
        <p:spPr>
          <a:xfrm>
            <a:off x="287999" y="0"/>
            <a:ext cx="8856000" cy="6858000"/>
          </a:xfrm>
        </p:spPr>
        <p:txBody>
          <a:bodyPr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6000" y="2023200"/>
            <a:ext cx="3108049" cy="2073600"/>
          </a:xfrm>
        </p:spPr>
        <p:txBody>
          <a:bodyPr anchor="b" anchorCtr="0">
            <a:noAutofit/>
          </a:bodyPr>
          <a:lstStyle>
            <a:lvl1pPr indent="0" algn="l">
              <a:lnSpc>
                <a:spcPts val="5400"/>
              </a:lnSpc>
              <a:defRPr sz="54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296000" y="4154400"/>
            <a:ext cx="7416000" cy="1656000"/>
          </a:xfr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15" name="Tijdelijke aanduiding voor tekst 10"/>
          <p:cNvSpPr>
            <a:spLocks noGrp="1"/>
          </p:cNvSpPr>
          <p:nvPr>
            <p:ph type="body" sz="quarter" idx="15" hasCustomPrompt="1"/>
          </p:nvPr>
        </p:nvSpPr>
        <p:spPr>
          <a:xfrm>
            <a:off x="4426123" y="6361602"/>
            <a:ext cx="4435200" cy="352800"/>
          </a:xfrm>
        </p:spPr>
        <p:txBody>
          <a:bodyPr/>
          <a:lstStyle>
            <a:lvl1pPr marL="0" indent="0" algn="r">
              <a:buNone/>
              <a:defRPr sz="1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/>
              <a:t>KLIK OM DE MODELSTIJLEN TE BEWERKEN</a:t>
            </a:r>
          </a:p>
        </p:txBody>
      </p:sp>
      <p:pic>
        <p:nvPicPr>
          <p:cNvPr id="9" name="Tijdelijke aanduiding voor afbeelding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346" y="338942"/>
            <a:ext cx="1858805" cy="7012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811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/>
          <p:cNvSpPr>
            <a:spLocks noGrp="1"/>
          </p:cNvSpPr>
          <p:nvPr>
            <p:ph type="pic" sz="quarter" idx="13"/>
          </p:nvPr>
        </p:nvSpPr>
        <p:spPr>
          <a:xfrm>
            <a:off x="288000" y="0"/>
            <a:ext cx="8856000" cy="6858000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6000" y="756000"/>
            <a:ext cx="4400361" cy="2196000"/>
          </a:xfrm>
        </p:spPr>
        <p:txBody>
          <a:bodyPr anchor="t">
            <a:noAutofit/>
          </a:bodyPr>
          <a:lstStyle>
            <a:lvl1pPr indent="0" algn="l">
              <a:lnSpc>
                <a:spcPts val="3800"/>
              </a:lnSpc>
              <a:defRPr sz="3700" b="0" i="0">
                <a:solidFill>
                  <a:schemeClr val="bg1"/>
                </a:solidFill>
                <a:latin typeface="+mj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8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6876014" y="6336000"/>
            <a:ext cx="2141621" cy="365125"/>
          </a:xfrm>
        </p:spPr>
        <p:txBody>
          <a:bodyPr/>
          <a:lstStyle>
            <a:lvl1pPr>
              <a:defRPr sz="900">
                <a:latin typeface="+mj-lt"/>
              </a:defRPr>
            </a:lvl1pPr>
          </a:lstStyle>
          <a:p>
            <a:fld id="{7749CDD0-7D77-4D23-9A27-F361E39BA472}" type="datetime1">
              <a:rPr lang="nl-BE" smtClean="0"/>
              <a:pPr/>
              <a:t>4/04/2017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2" name="Ondertitel 2"/>
          <p:cNvSpPr>
            <a:spLocks noGrp="1"/>
          </p:cNvSpPr>
          <p:nvPr>
            <p:ph type="subTitle" idx="1"/>
          </p:nvPr>
        </p:nvSpPr>
        <p:spPr>
          <a:xfrm>
            <a:off x="5176691" y="4191642"/>
            <a:ext cx="3408509" cy="2112905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ts val="2500"/>
              </a:lnSpc>
              <a:spcBef>
                <a:spcPts val="0"/>
              </a:spcBef>
              <a:buNone/>
              <a:defRPr sz="21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85" y="5906522"/>
            <a:ext cx="1631960" cy="61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557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/>
          <p:cNvSpPr>
            <a:spLocks noGrp="1"/>
          </p:cNvSpPr>
          <p:nvPr>
            <p:ph type="pic" sz="quarter" idx="13"/>
          </p:nvPr>
        </p:nvSpPr>
        <p:spPr>
          <a:xfrm>
            <a:off x="288000" y="0"/>
            <a:ext cx="8856000" cy="6858000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grpSp>
        <p:nvGrpSpPr>
          <p:cNvPr id="11" name="Groeperen 10"/>
          <p:cNvGrpSpPr/>
          <p:nvPr userDrawn="1"/>
        </p:nvGrpSpPr>
        <p:grpSpPr>
          <a:xfrm>
            <a:off x="288000" y="3402000"/>
            <a:ext cx="8856000" cy="3456000"/>
            <a:chOff x="288000" y="3402000"/>
            <a:chExt cx="8856000" cy="3456000"/>
          </a:xfrm>
        </p:grpSpPr>
        <p:sp>
          <p:nvSpPr>
            <p:cNvPr id="5" name="Rechthoek 4"/>
            <p:cNvSpPr/>
            <p:nvPr userDrawn="1"/>
          </p:nvSpPr>
          <p:spPr>
            <a:xfrm>
              <a:off x="288000" y="4266000"/>
              <a:ext cx="8856000" cy="259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Rechthoekige driehoek 6"/>
            <p:cNvSpPr/>
            <p:nvPr userDrawn="1"/>
          </p:nvSpPr>
          <p:spPr>
            <a:xfrm flipH="1">
              <a:off x="288000" y="3402000"/>
              <a:ext cx="8856000" cy="864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6000" y="756000"/>
            <a:ext cx="3686547" cy="2196000"/>
          </a:xfrm>
        </p:spPr>
        <p:txBody>
          <a:bodyPr anchor="t">
            <a:noAutofit/>
          </a:bodyPr>
          <a:lstStyle>
            <a:lvl1pPr indent="0" algn="l">
              <a:lnSpc>
                <a:spcPts val="3800"/>
              </a:lnSpc>
              <a:defRPr sz="3700" b="0" i="0">
                <a:solidFill>
                  <a:schemeClr val="bg1"/>
                </a:solidFill>
                <a:latin typeface="+mj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8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6876014" y="6336000"/>
            <a:ext cx="2141621" cy="365125"/>
          </a:xfrm>
        </p:spPr>
        <p:txBody>
          <a:bodyPr/>
          <a:lstStyle>
            <a:lvl1pPr>
              <a:defRPr sz="900">
                <a:latin typeface="+mj-lt"/>
              </a:defRPr>
            </a:lvl1pPr>
          </a:lstStyle>
          <a:p>
            <a:fld id="{7749CDD0-7D77-4D23-9A27-F361E39BA472}" type="datetime1">
              <a:rPr lang="nl-BE" smtClean="0"/>
              <a:pPr/>
              <a:t>4/04/2017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50" y="5911881"/>
            <a:ext cx="1631960" cy="61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98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</p:spPr>
        <p:txBody>
          <a:bodyPr anchor="t" anchorCtr="0"/>
          <a:lstStyle>
            <a:lvl1pPr>
              <a:defRPr b="1" i="0">
                <a:latin typeface="+mj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20146" y="1908000"/>
            <a:ext cx="3391854" cy="3780000"/>
          </a:xfrm>
        </p:spPr>
        <p:txBody>
          <a:bodyPr bIns="0"/>
          <a:lstStyle>
            <a:lvl1pPr>
              <a:spcBef>
                <a:spcPts val="300"/>
              </a:spcBef>
              <a:defRPr sz="2000"/>
            </a:lvl1pPr>
            <a:lvl2pPr>
              <a:spcBef>
                <a:spcPts val="300"/>
              </a:spcBef>
              <a:defRPr sz="2000">
                <a:solidFill>
                  <a:schemeClr val="bg1">
                    <a:lumMod val="50000"/>
                  </a:schemeClr>
                </a:solidFill>
              </a:defRPr>
            </a:lvl2pPr>
            <a:lvl3pPr>
              <a:spcBef>
                <a:spcPts val="300"/>
              </a:spcBef>
              <a:defRPr sz="1600"/>
            </a:lvl3pPr>
            <a:lvl4pPr>
              <a:spcBef>
                <a:spcPts val="300"/>
              </a:spcBef>
              <a:defRPr sz="1600"/>
            </a:lvl4pPr>
            <a:lvl5pPr>
              <a:spcBef>
                <a:spcPts val="300"/>
              </a:spcBef>
              <a:defRPr sz="1600"/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2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6876014" y="6336000"/>
            <a:ext cx="2141621" cy="365125"/>
          </a:xfrm>
        </p:spPr>
        <p:txBody>
          <a:bodyPr/>
          <a:lstStyle>
            <a:lvl1pPr>
              <a:defRPr sz="900">
                <a:latin typeface="+mj-lt"/>
              </a:defRPr>
            </a:lvl1pPr>
          </a:lstStyle>
          <a:p>
            <a:fld id="{7749CDD0-7D77-4D23-9A27-F361E39BA472}" type="datetime1">
              <a:rPr lang="nl-BE" smtClean="0"/>
              <a:pPr/>
              <a:t>4/04/2017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5" name="Tijdelijke aanduiding voor afbeelding 4"/>
          <p:cNvSpPr>
            <a:spLocks noGrp="1"/>
          </p:cNvSpPr>
          <p:nvPr>
            <p:ph type="pic" sz="quarter" idx="13"/>
          </p:nvPr>
        </p:nvSpPr>
        <p:spPr>
          <a:xfrm>
            <a:off x="1294228" y="1908000"/>
            <a:ext cx="3708000" cy="3780000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86" y="5906522"/>
            <a:ext cx="1631960" cy="61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013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</p:spPr>
        <p:txBody>
          <a:bodyPr anchor="t" anchorCtr="0"/>
          <a:lstStyle>
            <a:lvl1pPr>
              <a:defRPr b="1" i="0">
                <a:latin typeface="+mj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96000" y="1908000"/>
            <a:ext cx="3708000" cy="3780000"/>
          </a:xfrm>
        </p:spPr>
        <p:txBody>
          <a:bodyPr bIns="0"/>
          <a:lstStyle>
            <a:lvl1pPr>
              <a:spcBef>
                <a:spcPts val="300"/>
              </a:spcBef>
              <a:defRPr sz="2000">
                <a:latin typeface="+mj-lt"/>
              </a:defRPr>
            </a:lvl1pPr>
            <a:lvl2pPr>
              <a:spcBef>
                <a:spcPts val="300"/>
              </a:spcBef>
              <a:defRPr sz="2000">
                <a:solidFill>
                  <a:schemeClr val="bg1">
                    <a:lumMod val="50000"/>
                  </a:schemeClr>
                </a:solidFill>
                <a:latin typeface="+mj-lt"/>
              </a:defRPr>
            </a:lvl2pPr>
            <a:lvl3pPr>
              <a:spcBef>
                <a:spcPts val="300"/>
              </a:spcBef>
              <a:defRPr sz="1800">
                <a:latin typeface="+mj-lt"/>
              </a:defRPr>
            </a:lvl3pPr>
            <a:lvl4pPr>
              <a:spcBef>
                <a:spcPts val="300"/>
              </a:spcBef>
              <a:defRPr sz="1800">
                <a:latin typeface="+mj-lt"/>
              </a:defRPr>
            </a:lvl4pPr>
            <a:lvl5pPr>
              <a:spcBef>
                <a:spcPts val="300"/>
              </a:spcBef>
              <a:defRPr sz="1800">
                <a:latin typeface="+mj-lt"/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6876014" y="6336000"/>
            <a:ext cx="2141621" cy="365125"/>
          </a:xfrm>
        </p:spPr>
        <p:txBody>
          <a:bodyPr/>
          <a:lstStyle>
            <a:lvl1pPr>
              <a:defRPr sz="900">
                <a:latin typeface="+mj-lt"/>
              </a:defRPr>
            </a:lvl1pPr>
          </a:lstStyle>
          <a:p>
            <a:fld id="{7749CDD0-7D77-4D23-9A27-F361E39BA472}" type="datetime1">
              <a:rPr lang="nl-BE" smtClean="0"/>
              <a:pPr/>
              <a:t>4/04/2017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0" name="Tijdelijke aanduiding voor inhoud 3"/>
          <p:cNvSpPr>
            <a:spLocks noGrp="1"/>
          </p:cNvSpPr>
          <p:nvPr>
            <p:ph sz="half" idx="13"/>
          </p:nvPr>
        </p:nvSpPr>
        <p:spPr>
          <a:xfrm>
            <a:off x="5040000" y="1908000"/>
            <a:ext cx="3672000" cy="3780000"/>
          </a:xfrm>
        </p:spPr>
        <p:txBody>
          <a:bodyPr bIns="0"/>
          <a:lstStyle>
            <a:lvl1pPr>
              <a:defRPr sz="2000">
                <a:latin typeface="+mj-lt"/>
              </a:defRPr>
            </a:lvl1pPr>
            <a:lvl2pPr>
              <a:spcBef>
                <a:spcPts val="300"/>
              </a:spcBef>
              <a:defRPr sz="2000">
                <a:solidFill>
                  <a:schemeClr val="bg1">
                    <a:lumMod val="50000"/>
                  </a:schemeClr>
                </a:solidFill>
                <a:latin typeface="+mj-lt"/>
              </a:defRPr>
            </a:lvl2pPr>
            <a:lvl3pPr>
              <a:spcBef>
                <a:spcPts val="300"/>
              </a:spcBef>
              <a:defRPr sz="1800">
                <a:latin typeface="+mj-lt"/>
              </a:defRPr>
            </a:lvl3pPr>
            <a:lvl4pPr>
              <a:spcBef>
                <a:spcPts val="300"/>
              </a:spcBef>
              <a:defRPr sz="1800">
                <a:latin typeface="+mj-lt"/>
              </a:defRPr>
            </a:lvl4pPr>
            <a:lvl5pPr>
              <a:spcBef>
                <a:spcPts val="300"/>
              </a:spcBef>
              <a:defRPr sz="1800">
                <a:latin typeface="+mj-lt"/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69" y="5922598"/>
            <a:ext cx="1631960" cy="61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29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6876014" y="6336000"/>
            <a:ext cx="2141621" cy="365125"/>
          </a:xfrm>
        </p:spPr>
        <p:txBody>
          <a:bodyPr/>
          <a:lstStyle>
            <a:lvl1pPr>
              <a:defRPr sz="900">
                <a:latin typeface="+mj-lt"/>
              </a:defRPr>
            </a:lvl1pPr>
          </a:lstStyle>
          <a:p>
            <a:fld id="{7749CDD0-7D77-4D23-9A27-F361E39BA472}" type="datetime1">
              <a:rPr lang="nl-BE" smtClean="0"/>
              <a:pPr/>
              <a:t>4/04/2017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</p:spPr>
        <p:txBody>
          <a:bodyPr anchor="t" anchorCtr="0"/>
          <a:lstStyle>
            <a:lvl1pPr>
              <a:defRPr b="1">
                <a:latin typeface="+mj-lt"/>
              </a:defRPr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9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96000" y="1915200"/>
            <a:ext cx="7416000" cy="3672000"/>
          </a:xfrm>
        </p:spPr>
        <p:txBody>
          <a:bodyPr bIns="0"/>
          <a:lstStyle>
            <a:lvl1pPr marL="0" indent="0">
              <a:lnSpc>
                <a:spcPct val="90000"/>
              </a:lnSpc>
              <a:buFontTx/>
              <a:buBlip>
                <a:blip r:embed="rId2"/>
              </a:buBlip>
              <a:defRPr sz="2200">
                <a:latin typeface="+mj-lt"/>
              </a:defRPr>
            </a:lvl1pPr>
            <a:lvl2pPr>
              <a:lnSpc>
                <a:spcPct val="90000"/>
              </a:lnSpc>
              <a:buSzPct val="75000"/>
              <a:buFontTx/>
              <a:buBlip>
                <a:blip r:embed="rId3"/>
              </a:buBlip>
              <a:defRPr sz="2200">
                <a:solidFill>
                  <a:schemeClr val="bg1">
                    <a:lumMod val="50000"/>
                  </a:schemeClr>
                </a:solidFill>
                <a:latin typeface="+mj-lt"/>
              </a:defRPr>
            </a:lvl2pPr>
            <a:lvl3pPr>
              <a:lnSpc>
                <a:spcPct val="90000"/>
              </a:lnSpc>
              <a:buSzPct val="85000"/>
              <a:defRPr>
                <a:latin typeface="+mj-lt"/>
              </a:defRPr>
            </a:lvl3pPr>
            <a:lvl4pPr>
              <a:lnSpc>
                <a:spcPct val="90000"/>
              </a:lnSpc>
              <a:defRPr>
                <a:latin typeface="+mj-lt"/>
              </a:defRPr>
            </a:lvl4pPr>
            <a:lvl5pPr>
              <a:lnSpc>
                <a:spcPct val="90000"/>
              </a:lnSpc>
              <a:defRPr>
                <a:latin typeface="+mj-lt"/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86" y="5911881"/>
            <a:ext cx="1631960" cy="61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13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5D610-5709-48E8-8131-8BBFAFD32A7F}" type="datetimeFigureOut">
              <a:rPr lang="nl-BE" smtClean="0"/>
              <a:t>4/04/2017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BCAA9-8822-4EA2-B294-F91663505F2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53119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49054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25702-2929-44F3-AC51-7F72CD615EC4}" type="datetimeFigureOut">
              <a:rPr lang="nl-BE" smtClean="0">
                <a:solidFill>
                  <a:prstClr val="white">
                    <a:lumMod val="50000"/>
                  </a:prstClr>
                </a:solidFill>
              </a:rPr>
              <a:pPr/>
              <a:t>4/04/2017</a:t>
            </a:fld>
            <a:endParaRPr lang="nl-BE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E68C2-5ACA-4807-8285-3DC629DC8532}" type="slidenum">
              <a:rPr lang="nl-BE" smtClean="0">
                <a:solidFill>
                  <a:prstClr val="white">
                    <a:lumMod val="50000"/>
                  </a:prstClr>
                </a:solidFill>
              </a:rPr>
              <a:pPr/>
              <a:t>‹nr.›</a:t>
            </a:fld>
            <a:endParaRPr lang="nl-BE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/>
          </p:nvPr>
        </p:nvSpPr>
        <p:spPr>
          <a:xfrm>
            <a:off x="457200" y="1614488"/>
            <a:ext cx="8239125" cy="4397206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82038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4"/>
          <p:cNvSpPr>
            <a:spLocks noGrp="1"/>
          </p:cNvSpPr>
          <p:nvPr>
            <p:ph type="pic" sz="quarter" idx="10"/>
          </p:nvPr>
        </p:nvSpPr>
        <p:spPr>
          <a:xfrm>
            <a:off x="288000" y="288000"/>
            <a:ext cx="8568000" cy="6264000"/>
          </a:xfrm>
        </p:spPr>
        <p:txBody>
          <a:bodyPr anchor="ctr"/>
          <a:lstStyle>
            <a:lvl1pPr marL="0" indent="0" algn="r">
              <a:buNone/>
              <a:defRPr>
                <a:solidFill>
                  <a:srgbClr val="FF0000"/>
                </a:solidFill>
              </a:defRPr>
            </a:lvl1pPr>
          </a:lstStyle>
          <a:p>
            <a:endParaRPr lang="nl-BE"/>
          </a:p>
        </p:txBody>
      </p:sp>
      <p:grpSp>
        <p:nvGrpSpPr>
          <p:cNvPr id="16" name="Groeperen 15"/>
          <p:cNvGrpSpPr/>
          <p:nvPr userDrawn="1"/>
        </p:nvGrpSpPr>
        <p:grpSpPr>
          <a:xfrm>
            <a:off x="288001" y="288000"/>
            <a:ext cx="6033505" cy="6265475"/>
            <a:chOff x="288001" y="288000"/>
            <a:chExt cx="6033505" cy="6265475"/>
          </a:xfrm>
          <a:solidFill>
            <a:schemeClr val="tx2">
              <a:lumMod val="75000"/>
            </a:schemeClr>
          </a:solidFill>
        </p:grpSpPr>
        <p:sp>
          <p:nvSpPr>
            <p:cNvPr id="12" name="Rechthoek 11"/>
            <p:cNvSpPr>
              <a:spLocks/>
            </p:cNvSpPr>
            <p:nvPr userDrawn="1"/>
          </p:nvSpPr>
          <p:spPr>
            <a:xfrm>
              <a:off x="288001" y="288000"/>
              <a:ext cx="4248000" cy="626547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  <p:sp>
          <p:nvSpPr>
            <p:cNvPr id="13" name="Rechthoekige driehoek 12"/>
            <p:cNvSpPr/>
            <p:nvPr userDrawn="1"/>
          </p:nvSpPr>
          <p:spPr>
            <a:xfrm>
              <a:off x="4536000" y="288000"/>
              <a:ext cx="1785506" cy="6264000"/>
            </a:xfrm>
            <a:prstGeom prst="rtTriangl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32000" y="2556000"/>
            <a:ext cx="3816000" cy="1943998"/>
          </a:xfrm>
        </p:spPr>
        <p:txBody>
          <a:bodyPr wrap="square" anchor="t" anchorCtr="0">
            <a:noAutofit/>
          </a:bodyPr>
          <a:lstStyle>
            <a:lvl1pPr algn="l">
              <a:lnSpc>
                <a:spcPts val="5200"/>
              </a:lnSpc>
              <a:defRPr sz="5200" b="1" i="0">
                <a:solidFill>
                  <a:schemeClr val="bg1"/>
                </a:solidFill>
                <a:latin typeface="+mn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33577" y="4650972"/>
            <a:ext cx="3816000" cy="1224000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580" b="1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71" y="636260"/>
            <a:ext cx="1560873" cy="578043"/>
          </a:xfrm>
          <a:prstGeom prst="rect">
            <a:avLst/>
          </a:prstGeom>
        </p:spPr>
      </p:pic>
      <p:sp>
        <p:nvSpPr>
          <p:cNvPr id="14" name="Tijdelijke aanduiding voor tekst 2"/>
          <p:cNvSpPr>
            <a:spLocks noGrp="1"/>
          </p:cNvSpPr>
          <p:nvPr>
            <p:ph idx="12" hasCustomPrompt="1"/>
          </p:nvPr>
        </p:nvSpPr>
        <p:spPr>
          <a:xfrm>
            <a:off x="504001" y="6044105"/>
            <a:ext cx="4773240" cy="352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>
              <a:buFontTx/>
              <a:buNone/>
              <a:defRPr sz="1700">
                <a:solidFill>
                  <a:schemeClr val="bg1"/>
                </a:solidFill>
                <a:latin typeface="+mj-lt"/>
              </a:defRPr>
            </a:lvl1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4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73513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eperen 11"/>
          <p:cNvGrpSpPr/>
          <p:nvPr userDrawn="1"/>
        </p:nvGrpSpPr>
        <p:grpSpPr>
          <a:xfrm>
            <a:off x="288000" y="286525"/>
            <a:ext cx="8553506" cy="6265475"/>
            <a:chOff x="288000" y="288000"/>
            <a:chExt cx="8553506" cy="6265475"/>
          </a:xfrm>
          <a:solidFill>
            <a:schemeClr val="tx2">
              <a:lumMod val="75000"/>
            </a:schemeClr>
          </a:solidFill>
        </p:grpSpPr>
        <p:sp>
          <p:nvSpPr>
            <p:cNvPr id="10" name="Rechthoek 9"/>
            <p:cNvSpPr>
              <a:spLocks/>
            </p:cNvSpPr>
            <p:nvPr userDrawn="1"/>
          </p:nvSpPr>
          <p:spPr>
            <a:xfrm>
              <a:off x="288000" y="288000"/>
              <a:ext cx="6767999" cy="626547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  <p:sp>
          <p:nvSpPr>
            <p:cNvPr id="11" name="Rechthoekige driehoek 10"/>
            <p:cNvSpPr/>
            <p:nvPr userDrawn="1"/>
          </p:nvSpPr>
          <p:spPr>
            <a:xfrm>
              <a:off x="7056000" y="288000"/>
              <a:ext cx="1785506" cy="6264000"/>
            </a:xfrm>
            <a:prstGeom prst="rtTriangl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304000" y="2520000"/>
            <a:ext cx="5342082" cy="1579711"/>
          </a:xfrm>
        </p:spPr>
        <p:txBody>
          <a:bodyPr anchor="b" anchorCtr="0">
            <a:noAutofit/>
          </a:bodyPr>
          <a:lstStyle>
            <a:lvl1pPr algn="l">
              <a:lnSpc>
                <a:spcPts val="5400"/>
              </a:lnSpc>
              <a:defRPr sz="5400" b="1" i="0">
                <a:solidFill>
                  <a:schemeClr val="bg1"/>
                </a:solidFill>
                <a:latin typeface="+mj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304000" y="4174702"/>
            <a:ext cx="5354606" cy="1053708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58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13" name="Tijdelijke aanduiding voor tekst 2"/>
          <p:cNvSpPr>
            <a:spLocks noGrp="1"/>
          </p:cNvSpPr>
          <p:nvPr>
            <p:ph idx="12" hasCustomPrompt="1"/>
          </p:nvPr>
        </p:nvSpPr>
        <p:spPr>
          <a:xfrm>
            <a:off x="504001" y="6044105"/>
            <a:ext cx="4773240" cy="352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>
              <a:buFontTx/>
              <a:buNone/>
              <a:defRPr sz="1700">
                <a:solidFill>
                  <a:schemeClr val="bg1"/>
                </a:solidFill>
                <a:latin typeface="+mj-lt"/>
              </a:defRPr>
            </a:lvl1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4"/>
            <a:endParaRPr lang="nl-BE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12" y="636260"/>
            <a:ext cx="1560873" cy="57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750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eren 3"/>
          <p:cNvGrpSpPr/>
          <p:nvPr userDrawn="1"/>
        </p:nvGrpSpPr>
        <p:grpSpPr>
          <a:xfrm>
            <a:off x="1476000" y="288000"/>
            <a:ext cx="7379999" cy="6265475"/>
            <a:chOff x="1476000" y="288000"/>
            <a:chExt cx="7379999" cy="6265475"/>
          </a:xfrm>
          <a:solidFill>
            <a:schemeClr val="tx2">
              <a:lumMod val="75000"/>
            </a:schemeClr>
          </a:solidFill>
        </p:grpSpPr>
        <p:sp>
          <p:nvSpPr>
            <p:cNvPr id="8" name="Rechthoek 7"/>
            <p:cNvSpPr>
              <a:spLocks/>
            </p:cNvSpPr>
            <p:nvPr userDrawn="1"/>
          </p:nvSpPr>
          <p:spPr>
            <a:xfrm>
              <a:off x="3277896" y="288000"/>
              <a:ext cx="5578103" cy="626547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  <p:sp>
          <p:nvSpPr>
            <p:cNvPr id="10" name="Rechthoekige driehoek 9"/>
            <p:cNvSpPr/>
            <p:nvPr userDrawn="1"/>
          </p:nvSpPr>
          <p:spPr>
            <a:xfrm flipH="1">
              <a:off x="1476000" y="288000"/>
              <a:ext cx="1800000" cy="6264000"/>
            </a:xfrm>
            <a:prstGeom prst="rtTriangl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96052" y="2104574"/>
            <a:ext cx="3816000" cy="2484000"/>
          </a:xfrm>
        </p:spPr>
        <p:txBody>
          <a:bodyPr anchor="t" anchorCtr="0">
            <a:noAutofit/>
          </a:bodyPr>
          <a:lstStyle>
            <a:lvl1pPr algn="l">
              <a:lnSpc>
                <a:spcPts val="54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000832" y="4631622"/>
            <a:ext cx="3816000" cy="1224000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spcBef>
                <a:spcPts val="0"/>
              </a:spcBef>
              <a:buNone/>
              <a:defRPr sz="158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30" y="348767"/>
            <a:ext cx="1644961" cy="609184"/>
          </a:xfrm>
          <a:prstGeom prst="rect">
            <a:avLst/>
          </a:prstGeom>
        </p:spPr>
      </p:pic>
      <p:sp>
        <p:nvSpPr>
          <p:cNvPr id="12" name="Tijdelijke aanduiding voor tekst 2"/>
          <p:cNvSpPr>
            <a:spLocks noGrp="1"/>
          </p:cNvSpPr>
          <p:nvPr>
            <p:ph idx="12" hasCustomPrompt="1"/>
          </p:nvPr>
        </p:nvSpPr>
        <p:spPr>
          <a:xfrm>
            <a:off x="3636022" y="6044105"/>
            <a:ext cx="4773240" cy="352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r">
              <a:buFontTx/>
              <a:buNone/>
              <a:defRPr sz="17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5pPr algn="r">
              <a:defRPr>
                <a:solidFill>
                  <a:schemeClr val="bg1"/>
                </a:solidFill>
                <a:latin typeface="FlandersArtSans-Regular" panose="00000500000000000000" pitchFamily="2" charset="0"/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4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84214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sz="quarter" idx="14"/>
          </p:nvPr>
        </p:nvSpPr>
        <p:spPr>
          <a:xfrm>
            <a:off x="0" y="-1"/>
            <a:ext cx="9144000" cy="6858001"/>
          </a:xfrm>
        </p:spPr>
        <p:txBody>
          <a:bodyPr anchor="ctr"/>
          <a:lstStyle>
            <a:lvl1pPr marL="0" indent="0" algn="r">
              <a:buNone/>
              <a:defRPr>
                <a:solidFill>
                  <a:srgbClr val="FF0000"/>
                </a:solidFill>
              </a:defRPr>
            </a:lvl1pPr>
          </a:lstStyle>
          <a:p>
            <a:endParaRPr lang="nl-BE"/>
          </a:p>
        </p:txBody>
      </p:sp>
      <p:grpSp>
        <p:nvGrpSpPr>
          <p:cNvPr id="11" name="Groep 10"/>
          <p:cNvGrpSpPr/>
          <p:nvPr userDrawn="1"/>
        </p:nvGrpSpPr>
        <p:grpSpPr>
          <a:xfrm>
            <a:off x="-1" y="0"/>
            <a:ext cx="6228000" cy="6858000"/>
            <a:chOff x="288001" y="288000"/>
            <a:chExt cx="6033505" cy="6265475"/>
          </a:xfrm>
          <a:solidFill>
            <a:schemeClr val="tx2">
              <a:lumMod val="75000"/>
            </a:schemeClr>
          </a:solidFill>
        </p:grpSpPr>
        <p:sp>
          <p:nvSpPr>
            <p:cNvPr id="9" name="Rechthoek 8"/>
            <p:cNvSpPr>
              <a:spLocks/>
            </p:cNvSpPr>
            <p:nvPr userDrawn="1"/>
          </p:nvSpPr>
          <p:spPr>
            <a:xfrm flipV="1">
              <a:off x="288001" y="288000"/>
              <a:ext cx="4248000" cy="626547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hthoekige driehoek 9"/>
            <p:cNvSpPr/>
            <p:nvPr userDrawn="1"/>
          </p:nvSpPr>
          <p:spPr>
            <a:xfrm flipV="1">
              <a:off x="4536000" y="288000"/>
              <a:ext cx="1785506" cy="6264000"/>
            </a:xfrm>
            <a:prstGeom prst="rtTriangl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6876014" y="6328278"/>
            <a:ext cx="2141621" cy="365125"/>
          </a:xfrm>
          <a:prstGeom prst="rect">
            <a:avLst/>
          </a:prstGeom>
        </p:spPr>
        <p:txBody>
          <a:bodyPr/>
          <a:lstStyle>
            <a:lvl1pPr>
              <a:defRPr sz="900">
                <a:latin typeface="+mj-lt"/>
              </a:defRPr>
            </a:lvl1pPr>
          </a:lstStyle>
          <a:p>
            <a:fld id="{7749CDD0-7D77-4D23-9A27-F361E39BA472}" type="datetime1">
              <a:rPr lang="nl-BE" smtClean="0"/>
              <a:pPr/>
              <a:t>4/04/2017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8" name="Titel 1"/>
          <p:cNvSpPr>
            <a:spLocks noGrp="1"/>
          </p:cNvSpPr>
          <p:nvPr>
            <p:ph type="ctrTitle"/>
          </p:nvPr>
        </p:nvSpPr>
        <p:spPr>
          <a:xfrm>
            <a:off x="1332000" y="756846"/>
            <a:ext cx="3456131" cy="1800000"/>
          </a:xfrm>
        </p:spPr>
        <p:txBody>
          <a:bodyPr anchor="b" anchorCtr="0">
            <a:noAutofit/>
          </a:bodyPr>
          <a:lstStyle>
            <a:lvl1pPr algn="l">
              <a:lnSpc>
                <a:spcPts val="3800"/>
              </a:lnSpc>
              <a:defRPr sz="3700" b="1" i="0">
                <a:solidFill>
                  <a:schemeClr val="bg1"/>
                </a:solidFill>
                <a:latin typeface="+mn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13"/>
          </p:nvPr>
        </p:nvSpPr>
        <p:spPr>
          <a:xfrm>
            <a:off x="1332000" y="2987448"/>
            <a:ext cx="3112678" cy="2770098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 b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10186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96000" y="1916140"/>
            <a:ext cx="7416000" cy="3672000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 </a:t>
            </a:r>
            <a:endParaRPr lang="nl-BE"/>
          </a:p>
          <a:p>
            <a:pPr lvl="4"/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3050875" y="6336000"/>
            <a:ext cx="90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FD6BEBD5-99F3-4C1B-B5AF-C9279F4847C2}" type="datetimeFigureOut">
              <a:rPr lang="nl-BE" smtClean="0"/>
              <a:pPr/>
              <a:t>4/04/2017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993393" y="6336000"/>
            <a:ext cx="189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944611" y="6336000"/>
            <a:ext cx="54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492AD3B4-D906-4191-84FB-4FE613E48036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7" name="Rechthoek 6"/>
          <p:cNvSpPr/>
          <p:nvPr/>
        </p:nvSpPr>
        <p:spPr>
          <a:xfrm>
            <a:off x="1" y="0"/>
            <a:ext cx="288000" cy="68580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48228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3" r:id="rId2"/>
    <p:sldLayoutId id="2147483672" r:id="rId3"/>
    <p:sldLayoutId id="2147483674" r:id="rId4"/>
    <p:sldLayoutId id="2147483678" r:id="rId5"/>
    <p:sldLayoutId id="2147483650" r:id="rId6"/>
    <p:sldLayoutId id="2147483652" r:id="rId7"/>
    <p:sldLayoutId id="2147483655" r:id="rId8"/>
    <p:sldLayoutId id="2147483679" r:id="rId9"/>
    <p:sldLayoutId id="2147483680" r:id="rId10"/>
  </p:sldLayoutIdLst>
  <p:txStyles>
    <p:titleStyle>
      <a:lvl1pPr algn="l" defTabSz="914400" rtl="0" eaLnBrk="1" latinLnBrk="0" hangingPunct="1">
        <a:lnSpc>
          <a:spcPts val="3800"/>
        </a:lnSpc>
        <a:spcBef>
          <a:spcPts val="0"/>
        </a:spcBef>
        <a:buNone/>
        <a:defRPr sz="3700" b="1" i="0" kern="1200">
          <a:solidFill>
            <a:schemeClr val="tx1"/>
          </a:solidFill>
          <a:latin typeface="+mj-lt"/>
          <a:ea typeface="+mj-ea"/>
          <a:cs typeface="FlandersArtSans-Bold" panose="00000800000000000000" pitchFamily="2" charset="0"/>
        </a:defRPr>
      </a:lvl1pPr>
    </p:titleStyle>
    <p:bodyStyle>
      <a:lvl1pPr marL="288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12"/>
        </a:buBlip>
        <a:defRPr sz="2200" b="1" kern="1200" spc="0">
          <a:solidFill>
            <a:schemeClr val="tx1"/>
          </a:solidFill>
          <a:latin typeface="+mj-lt"/>
          <a:ea typeface="+mn-ea"/>
          <a:cs typeface="+mn-cs"/>
        </a:defRPr>
      </a:lvl1pPr>
      <a:lvl2pPr marL="576000" indent="-288000" algn="l" defTabSz="914400" rtl="0" eaLnBrk="1" latinLnBrk="0" hangingPunct="1">
        <a:lnSpc>
          <a:spcPct val="90000"/>
        </a:lnSpc>
        <a:spcBef>
          <a:spcPts val="300"/>
        </a:spcBef>
        <a:buSzPct val="70000"/>
        <a:buFontTx/>
        <a:buBlip>
          <a:blip r:embed="rId13"/>
        </a:buBlip>
        <a:defRPr sz="2200" kern="1200" spc="0">
          <a:solidFill>
            <a:schemeClr val="bg1">
              <a:lumMod val="50000"/>
            </a:schemeClr>
          </a:solidFill>
          <a:latin typeface="+mj-lt"/>
          <a:ea typeface="+mn-ea"/>
          <a:cs typeface="+mn-cs"/>
        </a:defRPr>
      </a:lvl2pPr>
      <a:lvl3pPr marL="864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14"/>
        </a:buBlip>
        <a:defRPr sz="2000" kern="1200" spc="0">
          <a:solidFill>
            <a:schemeClr val="tx1"/>
          </a:solidFill>
          <a:latin typeface="+mj-lt"/>
          <a:ea typeface="+mn-ea"/>
          <a:cs typeface="+mn-cs"/>
        </a:defRPr>
      </a:lvl3pPr>
      <a:lvl4pPr marL="1152000" indent="-288000" algn="l" defTabSz="914400" rtl="0" eaLnBrk="1" latinLnBrk="0" hangingPunct="1">
        <a:lnSpc>
          <a:spcPct val="90000"/>
        </a:lnSpc>
        <a:spcBef>
          <a:spcPts val="300"/>
        </a:spcBef>
        <a:buSzPct val="75000"/>
        <a:buFontTx/>
        <a:buBlip>
          <a:blip r:embed="rId15"/>
        </a:buBlip>
        <a:defRPr sz="2000" kern="1200" spc="0">
          <a:solidFill>
            <a:schemeClr val="tx1"/>
          </a:solidFill>
          <a:latin typeface="+mj-lt"/>
          <a:ea typeface="+mn-ea"/>
          <a:cs typeface="+mn-cs"/>
        </a:defRPr>
      </a:lvl4pPr>
      <a:lvl5pPr marL="1440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12"/>
        </a:buBlip>
        <a:defRPr sz="2000" kern="1200" spc="0" baseline="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3050875" y="6339600"/>
            <a:ext cx="90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FD6BEBD5-99F3-4C1B-B5AF-C9279F4847C2}" type="datetimeFigureOut">
              <a:rPr lang="nl-BE" smtClean="0"/>
              <a:pPr/>
              <a:t>4/04/2017</a:t>
            </a:fld>
            <a:endParaRPr lang="nl-BE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993393" y="6339600"/>
            <a:ext cx="189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944611" y="6339600"/>
            <a:ext cx="54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492AD3B4-D906-4191-84FB-4FE613E48036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96000" y="1915200"/>
            <a:ext cx="7444800" cy="4352400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 </a:t>
            </a:r>
            <a:endParaRPr lang="nl-BE"/>
          </a:p>
          <a:p>
            <a:pPr lvl="4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41548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77" r:id="rId3"/>
    <p:sldLayoutId id="2147483676" r:id="rId4"/>
  </p:sldLayoutIdLst>
  <p:txStyles>
    <p:titleStyle>
      <a:lvl1pPr algn="l" defTabSz="914400" rtl="0" eaLnBrk="1" latinLnBrk="0" hangingPunct="1">
        <a:lnSpc>
          <a:spcPts val="3800"/>
        </a:lnSpc>
        <a:spcBef>
          <a:spcPct val="0"/>
        </a:spcBef>
        <a:buNone/>
        <a:defRPr sz="37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90000"/>
        <a:buFontTx/>
        <a:buBlip>
          <a:blip r:embed="rId6"/>
        </a:buBlip>
        <a:tabLst/>
        <a:defRPr sz="2200" b="1" kern="1200" spc="0" baseline="0">
          <a:solidFill>
            <a:schemeClr val="tx1"/>
          </a:solidFill>
          <a:latin typeface="+mn-lt"/>
          <a:ea typeface="+mn-ea"/>
          <a:cs typeface="+mn-cs"/>
        </a:defRPr>
      </a:lvl1pPr>
      <a:lvl2pPr marL="576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75000"/>
        <a:buFontTx/>
        <a:buBlip>
          <a:blip r:embed="rId7"/>
        </a:buBlip>
        <a:tabLst/>
        <a:defRPr sz="2200" kern="1200" spc="0" baseline="0">
          <a:solidFill>
            <a:srgbClr val="9B9B9B"/>
          </a:solidFill>
          <a:latin typeface="+mn-lt"/>
          <a:ea typeface="+mn-ea"/>
          <a:cs typeface="+mn-cs"/>
        </a:defRPr>
      </a:lvl2pPr>
      <a:lvl3pPr marL="864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85000"/>
        <a:buFontTx/>
        <a:buBlip>
          <a:blip r:embed="rId8"/>
        </a:buBlip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1152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75000"/>
        <a:buFontTx/>
        <a:buBlip>
          <a:blip r:embed="rId9"/>
        </a:buBlip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440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90000"/>
        <a:buFontTx/>
        <a:buBlip>
          <a:blip r:embed="rId6"/>
        </a:buBlip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partementwvg.be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sz="4800" dirty="0"/>
              <a:t/>
            </a:r>
            <a:br>
              <a:rPr lang="nl-BE" sz="4800" dirty="0"/>
            </a:br>
            <a:r>
              <a:rPr lang="nl-BE" sz="4800" dirty="0"/>
              <a:t/>
            </a:r>
            <a:br>
              <a:rPr lang="nl-BE" sz="4800" dirty="0"/>
            </a:br>
            <a:r>
              <a:rPr lang="nl-BE" sz="4800" dirty="0" smtClean="0"/>
              <a:t>Inspecties  </a:t>
            </a:r>
            <a:r>
              <a:rPr lang="nl-BE" sz="4800" dirty="0" err="1"/>
              <a:t>vrijheidsbeperkende</a:t>
            </a:r>
            <a:r>
              <a:rPr lang="nl-BE" sz="4800" dirty="0"/>
              <a:t> maatregelen</a:t>
            </a:r>
            <a:br>
              <a:rPr lang="nl-BE" sz="4800" dirty="0"/>
            </a:br>
            <a:r>
              <a:rPr lang="nl-BE" sz="4800" dirty="0"/>
              <a:t>in </a:t>
            </a:r>
            <a:r>
              <a:rPr lang="nl-BE" sz="4800" dirty="0" smtClean="0"/>
              <a:t>de bijzondere Jeugdzorg</a:t>
            </a:r>
            <a:endParaRPr lang="nl-BE" sz="44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 smtClean="0">
                <a:latin typeface="+mj-lt"/>
              </a:rPr>
              <a:t>30 maart 2017</a:t>
            </a:r>
            <a:endParaRPr lang="nl-BE" dirty="0">
              <a:latin typeface="+mj-lt"/>
            </a:endParaRPr>
          </a:p>
        </p:txBody>
      </p:sp>
      <p:sp>
        <p:nvSpPr>
          <p:cNvPr id="4" name="Tijdelijke aanduiding voor inhoud 3"/>
          <p:cNvSpPr>
            <a:spLocks noGrp="1"/>
          </p:cNvSpPr>
          <p:nvPr>
            <p:ph idx="12"/>
          </p:nvPr>
        </p:nvSpPr>
        <p:spPr>
          <a:xfrm>
            <a:off x="504001" y="5887844"/>
            <a:ext cx="4773240" cy="509061"/>
          </a:xfrm>
        </p:spPr>
        <p:txBody>
          <a:bodyPr/>
          <a:lstStyle/>
          <a:p>
            <a:r>
              <a:rPr lang="nl-BE">
                <a:latin typeface="+mj-lt"/>
              </a:rPr>
              <a:t>Communicatie </a:t>
            </a:r>
          </a:p>
          <a:p>
            <a:endParaRPr lang="nl-BE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7677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092118"/>
            <a:ext cx="7886700" cy="2852737"/>
          </a:xfrm>
        </p:spPr>
        <p:txBody>
          <a:bodyPr/>
          <a:lstStyle/>
          <a:p>
            <a:pPr algn="ctr"/>
            <a:r>
              <a:rPr lang="nl-BE" b="1" cap="small" dirty="0" smtClean="0"/>
              <a:t/>
            </a:r>
            <a:br>
              <a:rPr lang="nl-BE" b="1" cap="small" dirty="0" smtClean="0"/>
            </a:br>
            <a:r>
              <a:rPr lang="nl-BE" cap="small" dirty="0"/>
              <a:t/>
            </a:r>
            <a:br>
              <a:rPr lang="nl-BE" cap="small" dirty="0"/>
            </a:br>
            <a:endParaRPr lang="nl-BE" cap="smal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119749" y="713233"/>
            <a:ext cx="7886700" cy="3302526"/>
          </a:xfrm>
        </p:spPr>
        <p:txBody>
          <a:bodyPr/>
          <a:lstStyle/>
          <a:p>
            <a:r>
              <a:rPr lang="nl-BE" sz="4000" cap="small" dirty="0">
                <a:solidFill>
                  <a:schemeClr val="tx1"/>
                </a:solidFill>
                <a:ea typeface="+mj-ea"/>
                <a:cs typeface="FlandersArtSans-Bold" panose="00000800000000000000" pitchFamily="2" charset="0"/>
              </a:rPr>
              <a:t>I </a:t>
            </a:r>
            <a:r>
              <a:rPr lang="nl-BE" sz="4000" cap="small" dirty="0" smtClean="0">
                <a:solidFill>
                  <a:schemeClr val="tx1"/>
                </a:solidFill>
                <a:ea typeface="+mj-ea"/>
                <a:cs typeface="FlandersArtSans-Bold" panose="00000800000000000000" pitchFamily="2" charset="0"/>
              </a:rPr>
              <a:t>Inleiding</a:t>
            </a:r>
          </a:p>
          <a:p>
            <a:r>
              <a:rPr lang="nl-BE" sz="4000" cap="small" dirty="0">
                <a:solidFill>
                  <a:schemeClr val="tx1"/>
                </a:solidFill>
                <a:ea typeface="+mj-ea"/>
                <a:cs typeface="FlandersArtSans-Bold" panose="00000800000000000000" pitchFamily="2" charset="0"/>
              </a:rPr>
              <a:t/>
            </a:r>
            <a:br>
              <a:rPr lang="nl-BE" sz="4000" cap="small" dirty="0">
                <a:solidFill>
                  <a:schemeClr val="tx1"/>
                </a:solidFill>
                <a:ea typeface="+mj-ea"/>
                <a:cs typeface="FlandersArtSans-Bold" panose="00000800000000000000" pitchFamily="2" charset="0"/>
              </a:rPr>
            </a:br>
            <a:r>
              <a:rPr lang="nl-BE" sz="4000" cap="small" dirty="0">
                <a:solidFill>
                  <a:schemeClr val="tx1"/>
                </a:solidFill>
                <a:ea typeface="+mj-ea"/>
                <a:cs typeface="FlandersArtSans-Bold" panose="00000800000000000000" pitchFamily="2" charset="0"/>
              </a:rPr>
              <a:t>II Toelichting thematische inspecties </a:t>
            </a:r>
            <a:r>
              <a:rPr lang="nl-BE" sz="4000" cap="small" dirty="0" err="1">
                <a:solidFill>
                  <a:schemeClr val="tx1"/>
                </a:solidFill>
                <a:ea typeface="+mj-ea"/>
                <a:cs typeface="FlandersArtSans-Bold" panose="00000800000000000000" pitchFamily="2" charset="0"/>
              </a:rPr>
              <a:t>vrijheidsbeperkende</a:t>
            </a:r>
            <a:r>
              <a:rPr lang="nl-BE" sz="4000" cap="small" dirty="0">
                <a:solidFill>
                  <a:schemeClr val="tx1"/>
                </a:solidFill>
                <a:ea typeface="+mj-ea"/>
                <a:cs typeface="FlandersArtSans-Bold" panose="00000800000000000000" pitchFamily="2" charset="0"/>
              </a:rPr>
              <a:t> maatregelen (VBM</a:t>
            </a:r>
            <a:r>
              <a:rPr lang="nl-BE" sz="4000" cap="small" dirty="0" smtClean="0">
                <a:solidFill>
                  <a:schemeClr val="tx1"/>
                </a:solidFill>
                <a:ea typeface="+mj-ea"/>
                <a:cs typeface="FlandersArtSans-Bold" panose="00000800000000000000" pitchFamily="2" charset="0"/>
              </a:rPr>
              <a:t>)</a:t>
            </a:r>
          </a:p>
          <a:p>
            <a:r>
              <a:rPr lang="nl-BE" sz="4000" cap="small" dirty="0">
                <a:solidFill>
                  <a:schemeClr val="tx1"/>
                </a:solidFill>
                <a:ea typeface="+mj-ea"/>
                <a:cs typeface="FlandersArtSans-Bold" panose="00000800000000000000" pitchFamily="2" charset="0"/>
              </a:rPr>
              <a:t/>
            </a:r>
            <a:br>
              <a:rPr lang="nl-BE" sz="4000" cap="small" dirty="0">
                <a:solidFill>
                  <a:schemeClr val="tx1"/>
                </a:solidFill>
                <a:ea typeface="+mj-ea"/>
                <a:cs typeface="FlandersArtSans-Bold" panose="00000800000000000000" pitchFamily="2" charset="0"/>
              </a:rPr>
            </a:br>
            <a:r>
              <a:rPr lang="nl-BE" sz="4000" cap="small" dirty="0" smtClean="0">
                <a:solidFill>
                  <a:schemeClr val="tx1"/>
                </a:solidFill>
                <a:ea typeface="+mj-ea"/>
                <a:cs typeface="FlandersArtSans-Bold" panose="00000800000000000000" pitchFamily="2" charset="0"/>
              </a:rPr>
              <a:t>III </a:t>
            </a:r>
            <a:r>
              <a:rPr lang="nl-BE" sz="4000" cap="small" dirty="0">
                <a:solidFill>
                  <a:schemeClr val="tx1"/>
                </a:solidFill>
                <a:ea typeface="+mj-ea"/>
                <a:cs typeface="FlandersArtSans-Bold" panose="00000800000000000000" pitchFamily="2" charset="0"/>
              </a:rPr>
              <a:t>Praktische aanpak </a:t>
            </a:r>
            <a:r>
              <a:rPr lang="nl-BE" sz="4000" cap="small" dirty="0" smtClean="0">
                <a:solidFill>
                  <a:schemeClr val="tx1"/>
                </a:solidFill>
                <a:ea typeface="+mj-ea"/>
                <a:cs typeface="FlandersArtSans-Bold" panose="00000800000000000000" pitchFamily="2" charset="0"/>
              </a:rPr>
              <a:t>inspecties</a:t>
            </a:r>
          </a:p>
          <a:p>
            <a:endParaRPr lang="nl-BE" sz="4000" cap="small" dirty="0" smtClean="0">
              <a:solidFill>
                <a:schemeClr val="tx1"/>
              </a:solidFill>
              <a:ea typeface="+mj-ea"/>
              <a:cs typeface="FlandersArtSans-Bold" panose="00000800000000000000" pitchFamily="2" charset="0"/>
            </a:endParaRPr>
          </a:p>
          <a:p>
            <a:r>
              <a:rPr lang="nl-BE" sz="4000" cap="small" dirty="0" smtClean="0">
                <a:solidFill>
                  <a:schemeClr val="tx1"/>
                </a:solidFill>
                <a:ea typeface="+mj-ea"/>
                <a:cs typeface="FlandersArtSans-Bold" panose="00000800000000000000" pitchFamily="2" charset="0"/>
              </a:rPr>
              <a:t>IV Openbaarheid</a:t>
            </a:r>
            <a:r>
              <a:rPr lang="nl-BE" sz="4000" cap="small" dirty="0" smtClean="0">
                <a:solidFill>
                  <a:srgbClr val="FF0000"/>
                </a:solidFill>
                <a:ea typeface="+mj-ea"/>
                <a:cs typeface="FlandersArtSans-Bold" panose="00000800000000000000" pitchFamily="2" charset="0"/>
              </a:rPr>
              <a:t> </a:t>
            </a:r>
            <a:r>
              <a:rPr lang="nl-BE" sz="2400" cap="small" dirty="0"/>
              <a:t/>
            </a:r>
            <a:br>
              <a:rPr lang="nl-BE" sz="2400" cap="small" dirty="0"/>
            </a:br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171715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6656" y="1335025"/>
            <a:ext cx="7833932" cy="1280159"/>
          </a:xfrm>
        </p:spPr>
        <p:txBody>
          <a:bodyPr/>
          <a:lstStyle/>
          <a:p>
            <a:r>
              <a:rPr lang="nl-BE" cap="small" dirty="0" smtClean="0"/>
              <a:t>      I Inleiding</a:t>
            </a:r>
            <a:br>
              <a:rPr lang="nl-BE" cap="small" dirty="0" smtClean="0"/>
            </a:b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538288" y="2833816"/>
            <a:ext cx="7886700" cy="1500187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nl-BE" sz="2800" dirty="0" smtClean="0">
                <a:solidFill>
                  <a:schemeClr val="tx1"/>
                </a:solidFill>
              </a:rPr>
              <a:t>Waarom </a:t>
            </a:r>
            <a:r>
              <a:rPr lang="nl-BE" sz="2800" dirty="0">
                <a:solidFill>
                  <a:schemeClr val="tx1"/>
                </a:solidFill>
              </a:rPr>
              <a:t>de focus op </a:t>
            </a:r>
            <a:r>
              <a:rPr lang="nl-BE" sz="2800" dirty="0" smtClean="0">
                <a:solidFill>
                  <a:schemeClr val="tx1"/>
                </a:solidFill>
              </a:rPr>
              <a:t>VBM?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nl-BE" sz="2800" dirty="0" smtClean="0">
                <a:solidFill>
                  <a:schemeClr val="tx1"/>
                </a:solidFill>
              </a:rPr>
              <a:t>Doelstellingen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nl-BE" sz="2800" dirty="0" smtClean="0">
                <a:solidFill>
                  <a:schemeClr val="tx1"/>
                </a:solidFill>
              </a:rPr>
              <a:t>Doelgroep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nl-BE" sz="2800" dirty="0" smtClean="0">
                <a:solidFill>
                  <a:schemeClr val="tx1"/>
                </a:solidFill>
              </a:rPr>
              <a:t>Kader</a:t>
            </a:r>
            <a:endParaRPr lang="nl-BE" sz="28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nl-BE" sz="2800" dirty="0" smtClean="0">
                <a:solidFill>
                  <a:schemeClr val="tx1"/>
                </a:solidFill>
              </a:rPr>
              <a:t>Uitgangspunten</a:t>
            </a:r>
            <a:endParaRPr lang="nl-BE" sz="2800" dirty="0">
              <a:solidFill>
                <a:schemeClr val="tx1"/>
              </a:solidFill>
            </a:endParaRP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1822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55368" y="274737"/>
            <a:ext cx="7416000" cy="1116000"/>
          </a:xfrm>
        </p:spPr>
        <p:txBody>
          <a:bodyPr/>
          <a:lstStyle/>
          <a:p>
            <a:r>
              <a:rPr lang="nl-BE" b="1" cap="small" dirty="0" smtClean="0"/>
              <a:t/>
            </a:r>
            <a:br>
              <a:rPr lang="nl-BE" b="1" cap="small" dirty="0" smtClean="0"/>
            </a:br>
            <a:endParaRPr lang="nl-BE" b="1" cap="smal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9368" y="1060705"/>
            <a:ext cx="7848000" cy="4526496"/>
          </a:xfrm>
        </p:spPr>
        <p:txBody>
          <a:bodyPr/>
          <a:lstStyle/>
          <a:p>
            <a:pPr lvl="1"/>
            <a:endParaRPr lang="nl-BE" dirty="0" smtClean="0">
              <a:solidFill>
                <a:schemeClr val="tx1"/>
              </a:solidFill>
            </a:endParaRPr>
          </a:p>
          <a:p>
            <a:pPr marL="288000" lvl="1" indent="0">
              <a:buNone/>
            </a:pPr>
            <a:r>
              <a:rPr lang="nl-BE" b="1" dirty="0" smtClean="0">
                <a:solidFill>
                  <a:schemeClr val="tx1"/>
                </a:solidFill>
              </a:rPr>
              <a:t>Waarom de focus op VBM?</a:t>
            </a:r>
            <a:br>
              <a:rPr lang="nl-BE" b="1" dirty="0" smtClean="0">
                <a:solidFill>
                  <a:schemeClr val="tx1"/>
                </a:solidFill>
              </a:rPr>
            </a:br>
            <a:endParaRPr lang="nl-BE" dirty="0" smtClean="0">
              <a:solidFill>
                <a:schemeClr val="tx1"/>
              </a:solidFill>
            </a:endParaRPr>
          </a:p>
          <a:p>
            <a:pPr marL="288000" lvl="1" indent="0">
              <a:buNone/>
            </a:pPr>
            <a:r>
              <a:rPr lang="nl-BE" dirty="0" smtClean="0">
                <a:solidFill>
                  <a:schemeClr val="tx1"/>
                </a:solidFill>
              </a:rPr>
              <a:t>Meerdere </a:t>
            </a:r>
            <a:r>
              <a:rPr lang="nl-BE" dirty="0">
                <a:solidFill>
                  <a:schemeClr val="tx1"/>
                </a:solidFill>
              </a:rPr>
              <a:t>bezorgdheden</a:t>
            </a:r>
          </a:p>
          <a:p>
            <a:pPr lvl="2"/>
            <a:r>
              <a:rPr lang="nl-BE" dirty="0" smtClean="0"/>
              <a:t>Thema waarrond grote maatschappelijke bekommernis bestaat, met regelmatige belangstelling in de actualiteit</a:t>
            </a:r>
          </a:p>
          <a:p>
            <a:pPr lvl="2"/>
            <a:r>
              <a:rPr lang="nl-BE" dirty="0" smtClean="0"/>
              <a:t>Rapporten van de kinderrechtencommissaris over vrijheidsbeperking </a:t>
            </a:r>
          </a:p>
          <a:p>
            <a:pPr lvl="2"/>
            <a:r>
              <a:rPr lang="nl-BE" dirty="0" smtClean="0"/>
              <a:t>Vaststellingen bij inspecties van de gemeenschapsinstellingen</a:t>
            </a:r>
            <a:br>
              <a:rPr lang="nl-BE" dirty="0" smtClean="0"/>
            </a:br>
            <a:endParaRPr lang="nl-BE" dirty="0" smtClean="0"/>
          </a:p>
          <a:p>
            <a:pPr marL="288000" lvl="1" indent="0">
              <a:buNone/>
            </a:pPr>
            <a:r>
              <a:rPr lang="nl-BE" dirty="0" smtClean="0">
                <a:solidFill>
                  <a:schemeClr val="tx1"/>
                </a:solidFill>
              </a:rPr>
              <a:t>Deel </a:t>
            </a:r>
            <a:r>
              <a:rPr lang="nl-BE" dirty="0">
                <a:solidFill>
                  <a:schemeClr val="tx1"/>
                </a:solidFill>
              </a:rPr>
              <a:t>van een breder project </a:t>
            </a:r>
          </a:p>
          <a:p>
            <a:pPr lvl="2"/>
            <a:r>
              <a:rPr lang="nl-BE" dirty="0"/>
              <a:t>Minderjarigen eerst aan de beurt</a:t>
            </a:r>
          </a:p>
          <a:p>
            <a:pPr lvl="2"/>
            <a:r>
              <a:rPr lang="nl-BE" dirty="0"/>
              <a:t>Ook andere doelgroepen in de toekomst</a:t>
            </a:r>
          </a:p>
          <a:p>
            <a:pPr marL="288000" lvl="1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13755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4472" y="219873"/>
            <a:ext cx="7416000" cy="1116000"/>
          </a:xfrm>
        </p:spPr>
        <p:txBody>
          <a:bodyPr/>
          <a:lstStyle/>
          <a:p>
            <a:r>
              <a:rPr lang="nl-BE" sz="4000" cap="small" dirty="0" smtClean="0"/>
              <a:t/>
            </a:r>
            <a:br>
              <a:rPr lang="nl-BE" sz="4000" cap="small" dirty="0" smtClean="0"/>
            </a:br>
            <a:endParaRPr lang="nl-BE" b="1" cap="smal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9368" y="923545"/>
            <a:ext cx="7848000" cy="4755096"/>
          </a:xfrm>
        </p:spPr>
        <p:txBody>
          <a:bodyPr/>
          <a:lstStyle/>
          <a:p>
            <a:pPr marL="0" lvl="3" indent="0">
              <a:buSzPct val="90000"/>
              <a:buNone/>
            </a:pPr>
            <a:endParaRPr lang="nl-BE" dirty="0">
              <a:solidFill>
                <a:schemeClr val="bg1">
                  <a:lumMod val="50000"/>
                </a:schemeClr>
              </a:solidFill>
            </a:endParaRPr>
          </a:p>
          <a:p>
            <a:pPr marL="576000" lvl="2" indent="0">
              <a:buNone/>
            </a:pPr>
            <a:endParaRPr lang="nl-BE" dirty="0" smtClean="0"/>
          </a:p>
          <a:p>
            <a:pPr marL="576000" lvl="2" indent="0">
              <a:buNone/>
            </a:pPr>
            <a:r>
              <a:rPr lang="nl-BE" sz="2200" b="1" dirty="0"/>
              <a:t>Doelstellingen</a:t>
            </a:r>
          </a:p>
          <a:p>
            <a:pPr marL="576000" lvl="2" indent="0">
              <a:buNone/>
            </a:pPr>
            <a:endParaRPr lang="nl-BE" dirty="0"/>
          </a:p>
          <a:p>
            <a:pPr lvl="2"/>
            <a:r>
              <a:rPr lang="nl-BE" dirty="0" smtClean="0"/>
              <a:t>Zicht krijgen op een belangrijk deelaspect van de kwaliteit van zorg</a:t>
            </a:r>
          </a:p>
          <a:p>
            <a:pPr lvl="2"/>
            <a:r>
              <a:rPr lang="nl-BE" dirty="0" smtClean="0"/>
              <a:t>Knelpunten </a:t>
            </a:r>
            <a:r>
              <a:rPr lang="nl-BE" dirty="0"/>
              <a:t>kennen en objectiveren </a:t>
            </a:r>
            <a:endParaRPr lang="nl-BE" dirty="0" smtClean="0"/>
          </a:p>
          <a:p>
            <a:pPr lvl="2"/>
            <a:r>
              <a:rPr lang="nl-BE" dirty="0" smtClean="0"/>
              <a:t>Het aantal </a:t>
            </a:r>
            <a:r>
              <a:rPr lang="nl-BE" dirty="0" err="1" smtClean="0"/>
              <a:t>vrijheidsbeperkende</a:t>
            </a:r>
            <a:r>
              <a:rPr lang="nl-BE" dirty="0" smtClean="0"/>
              <a:t> maatregelen doen dalen tot een strikt minimum</a:t>
            </a:r>
          </a:p>
          <a:p>
            <a:pPr lvl="2"/>
            <a:r>
              <a:rPr lang="nl-BE" dirty="0" smtClean="0"/>
              <a:t>Rapporteren over de stand van zaken, aan de sector, aan de </a:t>
            </a:r>
            <a:r>
              <a:rPr lang="nl-BE" dirty="0" smtClean="0"/>
              <a:t>burgers... </a:t>
            </a:r>
            <a:endParaRPr lang="nl-BE" dirty="0" smtClean="0"/>
          </a:p>
          <a:p>
            <a:pPr lvl="2"/>
            <a:r>
              <a:rPr lang="nl-BE" dirty="0"/>
              <a:t>Sector ondersteunen in zijn verbeterbeleid, </a:t>
            </a:r>
            <a:r>
              <a:rPr lang="nl-BE" dirty="0" smtClean="0"/>
              <a:t>input geven voor de opmaak van een referentiekader over VBM voor de bijzondere Jeugdzorg</a:t>
            </a:r>
            <a:endParaRPr lang="nl-BE" dirty="0"/>
          </a:p>
          <a:p>
            <a:pPr lvl="2"/>
            <a:endParaRPr lang="nl-BE" dirty="0"/>
          </a:p>
          <a:p>
            <a:pPr lvl="2"/>
            <a:endParaRPr lang="nl-BE" dirty="0"/>
          </a:p>
          <a:p>
            <a:pPr marL="288000" lvl="1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2565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600" cap="small" dirty="0"/>
              <a:t/>
            </a:r>
            <a:br>
              <a:rPr lang="nl-BE" sz="3600" cap="small" dirty="0"/>
            </a:b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88000" lvl="1" indent="0">
              <a:buNone/>
            </a:pPr>
            <a:r>
              <a:rPr lang="nl-BE" b="1" dirty="0" smtClean="0">
                <a:solidFill>
                  <a:schemeClr val="tx1"/>
                </a:solidFill>
              </a:rPr>
              <a:t>    Doelgroep</a:t>
            </a:r>
          </a:p>
          <a:p>
            <a:pPr marL="288000" lvl="1" indent="0">
              <a:buNone/>
            </a:pPr>
            <a:endParaRPr lang="nl-BE" b="1" dirty="0">
              <a:solidFill>
                <a:schemeClr val="tx1"/>
              </a:solidFill>
            </a:endParaRPr>
          </a:p>
          <a:p>
            <a:pPr marL="288000" lvl="1" indent="0">
              <a:buNone/>
            </a:pPr>
            <a:endParaRPr lang="nl-BE" b="1" dirty="0" smtClean="0">
              <a:solidFill>
                <a:schemeClr val="tx1"/>
              </a:solidFill>
            </a:endParaRPr>
          </a:p>
          <a:p>
            <a:pPr lvl="2"/>
            <a:r>
              <a:rPr lang="nl-BE" dirty="0"/>
              <a:t>Alle gemeenschapsinstellingen (</a:t>
            </a:r>
            <a:r>
              <a:rPr lang="nl-BE" dirty="0" smtClean="0"/>
              <a:t>GI ’s)</a:t>
            </a:r>
            <a:endParaRPr lang="nl-BE" dirty="0"/>
          </a:p>
          <a:p>
            <a:pPr lvl="2"/>
            <a:r>
              <a:rPr lang="nl-BE" dirty="0"/>
              <a:t>Het Vlaams </a:t>
            </a:r>
            <a:r>
              <a:rPr lang="nl-BE" dirty="0" smtClean="0"/>
              <a:t>Detentiecentrum </a:t>
            </a:r>
            <a:r>
              <a:rPr lang="nl-BE" dirty="0"/>
              <a:t>‘De Wijngaard’</a:t>
            </a:r>
          </a:p>
          <a:p>
            <a:pPr lvl="2"/>
            <a:r>
              <a:rPr lang="nl-BE" dirty="0" smtClean="0"/>
              <a:t>De </a:t>
            </a:r>
            <a:r>
              <a:rPr lang="nl-BE" dirty="0"/>
              <a:t>Onthaal- Oriëntatie – en Observatiecentra (OOOC</a:t>
            </a:r>
            <a:r>
              <a:rPr lang="nl-BE" dirty="0" smtClean="0"/>
              <a:t>)</a:t>
            </a:r>
            <a:endParaRPr lang="nl-BE" dirty="0"/>
          </a:p>
          <a:p>
            <a:pPr lvl="2"/>
            <a:r>
              <a:rPr lang="nl-BE" dirty="0"/>
              <a:t>De Proeftuinen </a:t>
            </a:r>
            <a:br>
              <a:rPr lang="nl-BE" dirty="0"/>
            </a:br>
            <a:endParaRPr lang="nl-BE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2596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012536" y="1003320"/>
            <a:ext cx="7416000" cy="3672000"/>
          </a:xfrm>
        </p:spPr>
        <p:txBody>
          <a:bodyPr/>
          <a:lstStyle/>
          <a:p>
            <a:pPr>
              <a:buNone/>
            </a:pPr>
            <a:r>
              <a:rPr lang="nl-BE" dirty="0" smtClean="0"/>
              <a:t> </a:t>
            </a:r>
          </a:p>
          <a:p>
            <a:pPr>
              <a:buNone/>
            </a:pPr>
            <a:r>
              <a:rPr lang="nl-BE" dirty="0" smtClean="0"/>
              <a:t>        Kader </a:t>
            </a:r>
            <a:endParaRPr lang="nl-BE" dirty="0"/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endParaRPr lang="nl-BE" dirty="0"/>
          </a:p>
          <a:p>
            <a:pPr lvl="2"/>
            <a:r>
              <a:rPr lang="nl-BE" dirty="0"/>
              <a:t>BVR 13 juli 1994 inzake de erkenningsvoorwaarden en de subsidienormen voor de voorzieningen van de bijzondere jeugdbijstand, zoals </a:t>
            </a:r>
            <a:r>
              <a:rPr lang="nl-BE" dirty="0" smtClean="0"/>
              <a:t>gewijzigd</a:t>
            </a:r>
          </a:p>
          <a:p>
            <a:pPr marL="576000" lvl="2" indent="0">
              <a:buNone/>
            </a:pPr>
            <a:endParaRPr lang="nl-BE" dirty="0"/>
          </a:p>
          <a:p>
            <a:pPr lvl="2"/>
            <a:r>
              <a:rPr lang="nl-BE" dirty="0" smtClean="0"/>
              <a:t>Decreet </a:t>
            </a:r>
            <a:r>
              <a:rPr lang="nl-BE" dirty="0"/>
              <a:t>betreffende de Rechtspositie van de Minderjarige in de integrale Jeugdhulp</a:t>
            </a:r>
          </a:p>
          <a:p>
            <a:pPr marL="576000" lvl="2" indent="0">
              <a:buNone/>
            </a:pPr>
            <a:endParaRPr lang="nl-BE" dirty="0"/>
          </a:p>
          <a:p>
            <a:pPr lvl="2"/>
            <a:r>
              <a:rPr lang="nl-BE" dirty="0"/>
              <a:t>Algemene nationale/internationale richtlijnen die we voor de verschillende sectoren op dezelfde manier kunnen hanteren</a:t>
            </a:r>
            <a:br>
              <a:rPr lang="nl-BE" dirty="0"/>
            </a:br>
            <a:r>
              <a:rPr lang="nl-BE" dirty="0"/>
              <a:t/>
            </a:r>
            <a:br>
              <a:rPr lang="nl-BE" dirty="0"/>
            </a:b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2654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021680" y="1872000"/>
            <a:ext cx="7416000" cy="3672000"/>
          </a:xfrm>
        </p:spPr>
        <p:txBody>
          <a:bodyPr/>
          <a:lstStyle/>
          <a:p>
            <a:pPr>
              <a:buNone/>
            </a:pPr>
            <a:r>
              <a:rPr lang="nl-BE" dirty="0" smtClean="0"/>
              <a:t>       Uitgangspunten </a:t>
            </a:r>
          </a:p>
          <a:p>
            <a:pPr>
              <a:buNone/>
            </a:pPr>
            <a:endParaRPr lang="nl-BE" dirty="0"/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r>
              <a:rPr lang="nl-BE" dirty="0" smtClean="0"/>
              <a:t>         Ruime definitie:</a:t>
            </a:r>
            <a:endParaRPr lang="nl-BE" dirty="0"/>
          </a:p>
          <a:p>
            <a:pPr marL="576000" lvl="2" indent="0">
              <a:buNone/>
            </a:pPr>
            <a:r>
              <a:rPr lang="nl-BE" b="1" dirty="0" err="1" smtClean="0"/>
              <a:t>Vrijheidsbeperkende</a:t>
            </a:r>
            <a:r>
              <a:rPr lang="nl-BE" b="1" dirty="0" smtClean="0"/>
              <a:t> maatregelen </a:t>
            </a:r>
            <a:r>
              <a:rPr lang="nl-BE" dirty="0" smtClean="0"/>
              <a:t>zijn alle (therapeutische of opvoedkundige) maatregelen die een beperking van de keuzevrijheid en/of de bewegingsvrijheid van de jongere inhouden, inclusief beperkingen qua contact met de buitenwereld.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6061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96000" y="381096"/>
            <a:ext cx="7416000" cy="1116000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22960" y="1302552"/>
            <a:ext cx="7642152" cy="3672000"/>
          </a:xfrm>
        </p:spPr>
        <p:txBody>
          <a:bodyPr/>
          <a:lstStyle/>
          <a:p>
            <a:pPr>
              <a:buNone/>
            </a:pPr>
            <a:endParaRPr lang="nl-BE" dirty="0" smtClean="0"/>
          </a:p>
          <a:p>
            <a:pPr>
              <a:buNone/>
            </a:pPr>
            <a:r>
              <a:rPr lang="nl-BE" dirty="0" smtClean="0"/>
              <a:t>        Uitgangspunten </a:t>
            </a:r>
          </a:p>
          <a:p>
            <a:pPr>
              <a:buNone/>
            </a:pPr>
            <a:endParaRPr lang="nl-BE" dirty="0" smtClean="0"/>
          </a:p>
          <a:p>
            <a:pPr marL="576000" lvl="2" indent="0">
              <a:buNone/>
            </a:pPr>
            <a:endParaRPr lang="nl-BE" dirty="0" smtClean="0"/>
          </a:p>
          <a:p>
            <a:pPr lvl="2"/>
            <a:r>
              <a:rPr lang="nl-BE" dirty="0" smtClean="0"/>
              <a:t>Afzondering </a:t>
            </a:r>
            <a:r>
              <a:rPr lang="nl-BE" dirty="0"/>
              <a:t>en separatie enkel hanteren in geval van acuut en ernstig gevaar voor de jongere zelf of voor anderen </a:t>
            </a:r>
          </a:p>
          <a:p>
            <a:pPr lvl="2"/>
            <a:r>
              <a:rPr lang="nl-BE" dirty="0"/>
              <a:t>De indicaties voor de afzondering en separatie dienen in detail genoteerd te worden in het dossier </a:t>
            </a:r>
          </a:p>
          <a:p>
            <a:pPr lvl="2"/>
            <a:r>
              <a:rPr lang="nl-BE" dirty="0"/>
              <a:t>Afzondering en separatie worden niet toegepast bij jongeren jonger dan 12 jaar. </a:t>
            </a:r>
          </a:p>
          <a:p>
            <a:pPr lvl="2"/>
            <a:r>
              <a:rPr lang="nl-BE" dirty="0"/>
              <a:t>Er wordt geen gebruik gemaakt van de combinatie afzondering en fixatie. </a:t>
            </a:r>
          </a:p>
          <a:p>
            <a:pPr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76946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04672" y="1476288"/>
            <a:ext cx="7623864" cy="3672000"/>
          </a:xfrm>
        </p:spPr>
        <p:txBody>
          <a:bodyPr/>
          <a:lstStyle/>
          <a:p>
            <a:pPr marL="0" lvl="1" indent="0">
              <a:buSzPct val="90000"/>
              <a:buNone/>
            </a:pPr>
            <a:r>
              <a:rPr lang="nl-BE" b="1" dirty="0" smtClean="0">
                <a:solidFill>
                  <a:schemeClr val="tx1"/>
                </a:solidFill>
              </a:rPr>
              <a:t>        Uitgangspunten </a:t>
            </a:r>
            <a:endParaRPr lang="nl-BE" b="1" dirty="0">
              <a:solidFill>
                <a:schemeClr val="tx1"/>
              </a:solidFill>
            </a:endParaRPr>
          </a:p>
          <a:p>
            <a:pPr marL="288000" lvl="1" indent="0">
              <a:buNone/>
            </a:pPr>
            <a:endParaRPr lang="nl-BE" b="1" dirty="0">
              <a:solidFill>
                <a:schemeClr val="tx1"/>
              </a:solidFill>
            </a:endParaRPr>
          </a:p>
          <a:p>
            <a:pPr marL="288000" lvl="1" indent="0">
              <a:buNone/>
            </a:pPr>
            <a:endParaRPr lang="nl-BE" b="1" dirty="0" smtClean="0">
              <a:solidFill>
                <a:schemeClr val="tx1"/>
              </a:solidFill>
            </a:endParaRPr>
          </a:p>
          <a:p>
            <a:pPr lvl="2"/>
            <a:r>
              <a:rPr lang="nl-BE" dirty="0"/>
              <a:t>Notities in het dossier tonen de multidisciplinaire evaluatie aan na de afzondering of separatie</a:t>
            </a:r>
          </a:p>
          <a:p>
            <a:pPr lvl="2"/>
            <a:r>
              <a:rPr lang="nl-BE" dirty="0"/>
              <a:t>Notities in het dossier tonen aan dat er minstens om de 30 minuten verhoogd toezicht is op de jongere in afzondering of separatie </a:t>
            </a:r>
          </a:p>
          <a:p>
            <a:pPr lvl="2"/>
            <a:r>
              <a:rPr lang="nl-BE" dirty="0"/>
              <a:t>Notities in het dossier tonen aan dat er minstens om de 60 minuten persoonlijk contact is door binnen gaan van een medewerker bij de jongere in afzondering of separatie. </a:t>
            </a:r>
            <a:br>
              <a:rPr lang="nl-BE" dirty="0"/>
            </a:br>
            <a:endParaRPr lang="nl-BE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49595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1719" y="-146493"/>
            <a:ext cx="8111038" cy="2852737"/>
          </a:xfrm>
        </p:spPr>
        <p:txBody>
          <a:bodyPr/>
          <a:lstStyle/>
          <a:p>
            <a:pPr algn="ctr"/>
            <a:r>
              <a:rPr lang="nl-BE" sz="4800" cap="small" dirty="0" smtClean="0"/>
              <a:t>II </a:t>
            </a:r>
            <a:r>
              <a:rPr lang="nl-BE" cap="small" dirty="0"/>
              <a:t>Toelichting bij thematische inspectieronde</a:t>
            </a:r>
            <a:br>
              <a:rPr lang="nl-BE" cap="small" dirty="0"/>
            </a:br>
            <a:endParaRPr lang="nl-BE" cap="smal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36057" y="3098992"/>
            <a:ext cx="7886700" cy="1500187"/>
          </a:xfrm>
        </p:spPr>
        <p:txBody>
          <a:bodyPr/>
          <a:lstStyle/>
          <a:p>
            <a:pPr marL="1143000" lvl="2" indent="-457200">
              <a:buFont typeface="Wingdings" panose="05000000000000000000" pitchFamily="2" charset="2"/>
              <a:buChar char="§"/>
            </a:pPr>
            <a:r>
              <a:rPr lang="nl-BE" sz="2800" b="1" dirty="0">
                <a:solidFill>
                  <a:schemeClr val="tx1"/>
                </a:solidFill>
              </a:rPr>
              <a:t>Preventief </a:t>
            </a:r>
            <a:r>
              <a:rPr lang="nl-BE" sz="2800" b="1" dirty="0" smtClean="0">
                <a:solidFill>
                  <a:schemeClr val="tx1"/>
                </a:solidFill>
              </a:rPr>
              <a:t>beleid</a:t>
            </a:r>
          </a:p>
          <a:p>
            <a:pPr marL="1143000" lvl="2" indent="-457200">
              <a:buFont typeface="Wingdings" panose="05000000000000000000" pitchFamily="2" charset="2"/>
              <a:buChar char="§"/>
            </a:pPr>
            <a:r>
              <a:rPr lang="nl-BE" sz="2800" b="1" dirty="0" smtClean="0">
                <a:solidFill>
                  <a:schemeClr val="tx1"/>
                </a:solidFill>
              </a:rPr>
              <a:t>Afzonderings- </a:t>
            </a:r>
            <a:r>
              <a:rPr lang="nl-BE" sz="2800" b="1" dirty="0">
                <a:solidFill>
                  <a:schemeClr val="tx1"/>
                </a:solidFill>
              </a:rPr>
              <a:t>en </a:t>
            </a:r>
            <a:r>
              <a:rPr lang="nl-BE" sz="2800" b="1" dirty="0" smtClean="0">
                <a:solidFill>
                  <a:schemeClr val="tx1"/>
                </a:solidFill>
              </a:rPr>
              <a:t>separatiebeleid</a:t>
            </a:r>
          </a:p>
          <a:p>
            <a:pPr marL="1143000" lvl="2" indent="-457200">
              <a:buFont typeface="Wingdings" panose="05000000000000000000" pitchFamily="2" charset="2"/>
              <a:buChar char="§"/>
            </a:pPr>
            <a:r>
              <a:rPr lang="nl-BE" sz="2800" b="1" dirty="0" smtClean="0">
                <a:solidFill>
                  <a:schemeClr val="tx1"/>
                </a:solidFill>
              </a:rPr>
              <a:t>Fixatiebeleid</a:t>
            </a:r>
          </a:p>
          <a:p>
            <a:pPr marL="1143000" lvl="2" indent="-457200">
              <a:buFont typeface="Wingdings" panose="05000000000000000000" pitchFamily="2" charset="2"/>
              <a:buChar char="§"/>
            </a:pPr>
            <a:r>
              <a:rPr lang="nl-BE" sz="2800" b="1" dirty="0" smtClean="0">
                <a:solidFill>
                  <a:schemeClr val="tx1"/>
                </a:solidFill>
              </a:rPr>
              <a:t>Verbeterbeleid</a:t>
            </a:r>
            <a:endParaRPr lang="nl-BE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46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515369"/>
            <a:ext cx="8048258" cy="1116000"/>
          </a:xfrm>
        </p:spPr>
        <p:txBody>
          <a:bodyPr/>
          <a:lstStyle/>
          <a:p>
            <a:endParaRPr lang="nl-BE" b="0" cap="smal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789230" y="1310204"/>
            <a:ext cx="7848000" cy="4864883"/>
          </a:xfrm>
        </p:spPr>
        <p:txBody>
          <a:bodyPr/>
          <a:lstStyle/>
          <a:p>
            <a:pPr>
              <a:buNone/>
            </a:pPr>
            <a:endParaRPr lang="nl-BE" dirty="0" smtClean="0"/>
          </a:p>
          <a:p>
            <a:pPr>
              <a:buNone/>
            </a:pPr>
            <a:r>
              <a:rPr lang="nl-BE" dirty="0" smtClean="0"/>
              <a:t>        Preventief </a:t>
            </a:r>
            <a:r>
              <a:rPr lang="nl-BE" dirty="0"/>
              <a:t>beleid </a:t>
            </a:r>
            <a:endParaRPr lang="nl-BE" dirty="0" smtClean="0"/>
          </a:p>
          <a:p>
            <a:pPr>
              <a:buNone/>
            </a:pPr>
            <a:endParaRPr lang="nl-BE" dirty="0"/>
          </a:p>
          <a:p>
            <a:pPr marL="288000" lvl="1" indent="0">
              <a:buNone/>
            </a:pPr>
            <a:endParaRPr lang="nl-BE" dirty="0"/>
          </a:p>
          <a:p>
            <a:pPr lvl="2"/>
            <a:r>
              <a:rPr lang="nl-BE" dirty="0"/>
              <a:t>Agressiepreventie en de-escalatie</a:t>
            </a:r>
          </a:p>
          <a:p>
            <a:pPr lvl="2"/>
            <a:r>
              <a:rPr lang="nl-BE" dirty="0"/>
              <a:t>Gebruik van </a:t>
            </a:r>
            <a:r>
              <a:rPr lang="nl-BE" dirty="0" smtClean="0"/>
              <a:t>signalerings-, crisis- of time-outplannen</a:t>
            </a:r>
            <a:endParaRPr lang="nl-BE" dirty="0"/>
          </a:p>
          <a:p>
            <a:pPr lvl="2"/>
            <a:r>
              <a:rPr lang="nl-BE" dirty="0"/>
              <a:t>Mogelijke alternatieven - infrastructuur</a:t>
            </a:r>
          </a:p>
          <a:p>
            <a:pPr lvl="2"/>
            <a:r>
              <a:rPr lang="nl-BE" dirty="0"/>
              <a:t>Leefregels</a:t>
            </a:r>
          </a:p>
          <a:p>
            <a:pPr lvl="2"/>
            <a:r>
              <a:rPr lang="nl-BE" dirty="0"/>
              <a:t>Mogelijkheden qua contact met buitenwereld</a:t>
            </a:r>
          </a:p>
          <a:p>
            <a:pPr lvl="2"/>
            <a:r>
              <a:rPr lang="nl-BE" dirty="0"/>
              <a:t>Betrokkenheid van jongeren en familie</a:t>
            </a:r>
          </a:p>
          <a:p>
            <a:pPr lvl="2"/>
            <a:r>
              <a:rPr lang="nl-BE" dirty="0"/>
              <a:t>Vorming nieuwe medewerkers</a:t>
            </a:r>
          </a:p>
          <a:p>
            <a:pPr lvl="2"/>
            <a:r>
              <a:rPr lang="nl-BE" dirty="0"/>
              <a:t>Opvang en debriefing </a:t>
            </a:r>
            <a:r>
              <a:rPr lang="nl-BE" dirty="0" smtClean="0"/>
              <a:t>(herstelgesprek) na </a:t>
            </a:r>
            <a:r>
              <a:rPr lang="nl-BE" dirty="0"/>
              <a:t>incidenten</a:t>
            </a:r>
          </a:p>
          <a:p>
            <a:pPr marL="576000" lvl="2" indent="0">
              <a:buNone/>
            </a:pPr>
            <a:endParaRPr lang="nl-BE" dirty="0"/>
          </a:p>
          <a:p>
            <a:pPr marL="576000" lvl="2" indent="0">
              <a:buNone/>
            </a:pPr>
            <a:r>
              <a:rPr lang="nl-BE" dirty="0"/>
              <a:t/>
            </a:r>
            <a:br>
              <a:rPr lang="nl-BE" dirty="0"/>
            </a:br>
            <a:endParaRPr lang="nl-BE" dirty="0"/>
          </a:p>
          <a:p>
            <a:pPr>
              <a:buNone/>
            </a:pPr>
            <a:endParaRPr lang="nl-BE" dirty="0"/>
          </a:p>
          <a:p>
            <a:pPr lvl="1"/>
            <a:endParaRPr lang="nl-BE" dirty="0"/>
          </a:p>
          <a:p>
            <a:pPr>
              <a:buNone/>
            </a:pPr>
            <a:endParaRPr lang="nl-BE" dirty="0"/>
          </a:p>
          <a:p>
            <a:pPr marL="288000" lvl="1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65175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515369"/>
            <a:ext cx="8048258" cy="1116000"/>
          </a:xfrm>
        </p:spPr>
        <p:txBody>
          <a:bodyPr/>
          <a:lstStyle/>
          <a:p>
            <a:endParaRPr lang="nl-BE" b="0" cap="smal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789230" y="1631369"/>
            <a:ext cx="7848000" cy="4760381"/>
          </a:xfrm>
        </p:spPr>
        <p:txBody>
          <a:bodyPr/>
          <a:lstStyle/>
          <a:p>
            <a:pPr>
              <a:buNone/>
            </a:pPr>
            <a:r>
              <a:rPr lang="nl-BE" dirty="0"/>
              <a:t/>
            </a:r>
            <a:br>
              <a:rPr lang="nl-BE" dirty="0"/>
            </a:br>
            <a:r>
              <a:rPr lang="nl-BE" dirty="0" smtClean="0"/>
              <a:t>        </a:t>
            </a:r>
            <a:r>
              <a:rPr lang="nl-BE" b="1" dirty="0" smtClean="0">
                <a:solidFill>
                  <a:schemeClr val="tx1"/>
                </a:solidFill>
              </a:rPr>
              <a:t>Afzonderings- </a:t>
            </a:r>
            <a:r>
              <a:rPr lang="nl-BE" b="1" dirty="0">
                <a:solidFill>
                  <a:schemeClr val="tx1"/>
                </a:solidFill>
              </a:rPr>
              <a:t>en separatiebeleid</a:t>
            </a:r>
          </a:p>
          <a:p>
            <a:pPr marL="288000" lvl="1" indent="0">
              <a:buNone/>
            </a:pPr>
            <a:endParaRPr lang="nl-BE" b="1" dirty="0">
              <a:solidFill>
                <a:schemeClr val="tx1"/>
              </a:solidFill>
            </a:endParaRPr>
          </a:p>
          <a:p>
            <a:pPr marL="288000" lvl="1" indent="0">
              <a:buNone/>
            </a:pPr>
            <a:endParaRPr lang="nl-BE" b="1" dirty="0">
              <a:solidFill>
                <a:schemeClr val="tx1"/>
              </a:solidFill>
            </a:endParaRPr>
          </a:p>
          <a:p>
            <a:pPr lvl="2"/>
            <a:r>
              <a:rPr lang="nl-BE" dirty="0"/>
              <a:t>Cijfergegevens </a:t>
            </a:r>
          </a:p>
          <a:p>
            <a:pPr lvl="2"/>
            <a:r>
              <a:rPr lang="nl-BE" dirty="0"/>
              <a:t>Procedure </a:t>
            </a:r>
          </a:p>
          <a:p>
            <a:pPr lvl="2"/>
            <a:r>
              <a:rPr lang="nl-BE" dirty="0"/>
              <a:t>Praktijk d.m.v. dossiercontrole: reden, toezicht, duur </a:t>
            </a:r>
          </a:p>
          <a:p>
            <a:pPr lvl="2"/>
            <a:r>
              <a:rPr lang="nl-BE" dirty="0"/>
              <a:t>Infrastructuur afzonderingskamer: veiligheid</a:t>
            </a:r>
          </a:p>
          <a:p>
            <a:pPr marL="288000" lvl="1" indent="0">
              <a:buNone/>
            </a:pPr>
            <a:endParaRPr lang="nl-BE" dirty="0"/>
          </a:p>
          <a:p>
            <a:pPr marL="576000" lvl="2" indent="0">
              <a:buNone/>
            </a:pPr>
            <a:endParaRPr lang="nl-BE" dirty="0"/>
          </a:p>
          <a:p>
            <a:pPr marL="576000" lvl="2" indent="0">
              <a:buNone/>
            </a:pPr>
            <a:endParaRPr lang="nl-BE" dirty="0"/>
          </a:p>
          <a:p>
            <a:pPr marL="576000" lvl="2" indent="0">
              <a:buNone/>
            </a:pPr>
            <a:r>
              <a:rPr lang="nl-BE" dirty="0"/>
              <a:t/>
            </a:r>
            <a:br>
              <a:rPr lang="nl-BE" dirty="0"/>
            </a:br>
            <a:endParaRPr lang="nl-BE" dirty="0"/>
          </a:p>
          <a:p>
            <a:pPr>
              <a:buNone/>
            </a:pPr>
            <a:endParaRPr lang="nl-BE" dirty="0"/>
          </a:p>
          <a:p>
            <a:pPr lvl="1"/>
            <a:endParaRPr lang="nl-BE" dirty="0"/>
          </a:p>
          <a:p>
            <a:pPr>
              <a:buNone/>
            </a:pPr>
            <a:endParaRPr lang="nl-BE" dirty="0"/>
          </a:p>
          <a:p>
            <a:pPr marL="288000" lvl="1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6526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88000" lvl="1" indent="0">
              <a:buNone/>
            </a:pPr>
            <a:endParaRPr lang="nl-BE" dirty="0"/>
          </a:p>
          <a:p>
            <a:pPr marL="288000" lvl="1" indent="0">
              <a:buNone/>
            </a:pPr>
            <a:r>
              <a:rPr lang="nl-BE" b="1" dirty="0" smtClean="0">
                <a:solidFill>
                  <a:schemeClr val="tx1"/>
                </a:solidFill>
              </a:rPr>
              <a:t>   Fixatiebeleid</a:t>
            </a:r>
          </a:p>
          <a:p>
            <a:pPr marL="288000" lvl="1" indent="0">
              <a:buNone/>
            </a:pPr>
            <a:endParaRPr lang="nl-BE" b="1" dirty="0">
              <a:solidFill>
                <a:schemeClr val="tx1"/>
              </a:solidFill>
            </a:endParaRPr>
          </a:p>
          <a:p>
            <a:pPr marL="288000" lvl="1" indent="0">
              <a:buNone/>
            </a:pPr>
            <a:endParaRPr lang="nl-BE" b="1" dirty="0">
              <a:solidFill>
                <a:schemeClr val="tx1"/>
              </a:solidFill>
            </a:endParaRPr>
          </a:p>
          <a:p>
            <a:pPr lvl="2"/>
            <a:r>
              <a:rPr lang="nl-BE" dirty="0"/>
              <a:t>Cijfergegevens</a:t>
            </a:r>
          </a:p>
          <a:p>
            <a:pPr lvl="2"/>
            <a:r>
              <a:rPr lang="nl-BE" dirty="0"/>
              <a:t>Procedure </a:t>
            </a:r>
          </a:p>
          <a:p>
            <a:pPr lvl="2"/>
            <a:r>
              <a:rPr lang="nl-BE" dirty="0"/>
              <a:t>Praktijk: dossiercontrole</a:t>
            </a:r>
          </a:p>
          <a:p>
            <a:pPr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78542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515369"/>
            <a:ext cx="8048258" cy="1116000"/>
          </a:xfrm>
        </p:spPr>
        <p:txBody>
          <a:bodyPr/>
          <a:lstStyle/>
          <a:p>
            <a:endParaRPr lang="nl-BE" b="0" cap="smal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127558" y="1423850"/>
            <a:ext cx="7848000" cy="4760381"/>
          </a:xfrm>
        </p:spPr>
        <p:txBody>
          <a:bodyPr/>
          <a:lstStyle/>
          <a:p>
            <a:pPr>
              <a:buNone/>
            </a:pPr>
            <a:r>
              <a:rPr lang="nl-BE" dirty="0"/>
              <a:t/>
            </a:r>
            <a:br>
              <a:rPr lang="nl-BE" dirty="0"/>
            </a:br>
            <a:endParaRPr lang="nl-BE" dirty="0" smtClean="0"/>
          </a:p>
          <a:p>
            <a:pPr>
              <a:buNone/>
            </a:pPr>
            <a:endParaRPr lang="nl-BE" dirty="0"/>
          </a:p>
          <a:p>
            <a:pPr marL="288000" lvl="1" indent="0">
              <a:buNone/>
            </a:pPr>
            <a:r>
              <a:rPr lang="nl-BE" b="1" dirty="0" smtClean="0">
                <a:solidFill>
                  <a:schemeClr val="tx1"/>
                </a:solidFill>
              </a:rPr>
              <a:t>   Verbeterbeleid</a:t>
            </a:r>
          </a:p>
          <a:p>
            <a:pPr marL="288000" lvl="1" indent="0">
              <a:buNone/>
            </a:pPr>
            <a:endParaRPr lang="nl-BE" b="1" dirty="0">
              <a:solidFill>
                <a:schemeClr val="tx1"/>
              </a:solidFill>
            </a:endParaRPr>
          </a:p>
          <a:p>
            <a:pPr lvl="2"/>
            <a:r>
              <a:rPr lang="nl-BE" dirty="0"/>
              <a:t>Welke evaluaties gebeuren? (leefregels, </a:t>
            </a:r>
            <a:r>
              <a:rPr lang="nl-BE" dirty="0" smtClean="0"/>
              <a:t>ervaringen...)</a:t>
            </a:r>
            <a:endParaRPr lang="nl-BE" dirty="0"/>
          </a:p>
          <a:p>
            <a:pPr lvl="2"/>
            <a:r>
              <a:rPr lang="nl-BE" dirty="0"/>
              <a:t>Welke registraties en cijfergegevens zijn er?</a:t>
            </a:r>
          </a:p>
          <a:p>
            <a:pPr lvl="2"/>
            <a:r>
              <a:rPr lang="nl-BE" dirty="0"/>
              <a:t>Welke analyses worden gedaan?</a:t>
            </a:r>
          </a:p>
          <a:p>
            <a:pPr lvl="2"/>
            <a:r>
              <a:rPr lang="nl-BE" dirty="0"/>
              <a:t>Wie is betrokken bij de verschillende evaluaties?</a:t>
            </a:r>
          </a:p>
          <a:p>
            <a:pPr lvl="2"/>
            <a:endParaRPr lang="nl-BE" dirty="0"/>
          </a:p>
          <a:p>
            <a:pPr lvl="2"/>
            <a:endParaRPr lang="nl-BE" dirty="0"/>
          </a:p>
          <a:p>
            <a:pPr marL="576000" lvl="2" indent="0">
              <a:buNone/>
            </a:pPr>
            <a:endParaRPr lang="nl-BE" dirty="0"/>
          </a:p>
          <a:p>
            <a:pPr marL="576000" lvl="2" indent="0">
              <a:buNone/>
            </a:pPr>
            <a:r>
              <a:rPr lang="nl-BE" dirty="0"/>
              <a:t/>
            </a:r>
            <a:br>
              <a:rPr lang="nl-BE" dirty="0"/>
            </a:br>
            <a:endParaRPr lang="nl-BE" dirty="0"/>
          </a:p>
          <a:p>
            <a:pPr>
              <a:buNone/>
            </a:pPr>
            <a:endParaRPr lang="nl-BE" dirty="0"/>
          </a:p>
          <a:p>
            <a:pPr lvl="1"/>
            <a:endParaRPr lang="nl-BE" dirty="0"/>
          </a:p>
          <a:p>
            <a:pPr>
              <a:buNone/>
            </a:pPr>
            <a:endParaRPr lang="nl-BE" dirty="0"/>
          </a:p>
          <a:p>
            <a:pPr marL="288000" lvl="1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36030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2720" y="1124713"/>
            <a:ext cx="7886700" cy="996695"/>
          </a:xfrm>
        </p:spPr>
        <p:txBody>
          <a:bodyPr/>
          <a:lstStyle/>
          <a:p>
            <a:r>
              <a:rPr lang="nl-BE" cap="small" dirty="0" smtClean="0"/>
              <a:t>          III </a:t>
            </a:r>
            <a:r>
              <a:rPr lang="nl-BE" cap="small" dirty="0"/>
              <a:t>Praktische </a:t>
            </a:r>
            <a:r>
              <a:rPr lang="nl-BE" cap="small" dirty="0" smtClean="0"/>
              <a:t>aanpak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712024" y="3190432"/>
            <a:ext cx="7886700" cy="1500187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nl-BE" sz="2800" dirty="0" smtClean="0">
                <a:solidFill>
                  <a:schemeClr val="tx1"/>
                </a:solidFill>
              </a:rPr>
              <a:t>Verloop van de </a:t>
            </a:r>
            <a:r>
              <a:rPr lang="nl-BE" sz="2800" dirty="0" err="1" smtClean="0">
                <a:solidFill>
                  <a:schemeClr val="tx1"/>
                </a:solidFill>
              </a:rPr>
              <a:t>inspectiedag</a:t>
            </a:r>
            <a:endParaRPr lang="nl-BE" sz="2800" dirty="0" smtClean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BE" sz="2800" dirty="0" smtClean="0">
                <a:solidFill>
                  <a:schemeClr val="tx1"/>
                </a:solidFill>
              </a:rPr>
              <a:t>Verloop van de inspectieronde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BE" sz="2800" dirty="0" smtClean="0">
                <a:solidFill>
                  <a:schemeClr val="tx1"/>
                </a:solidFill>
              </a:rPr>
              <a:t>Timing van de inspecties</a:t>
            </a:r>
            <a:endParaRPr lang="nl-BE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9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96000" y="1704888"/>
            <a:ext cx="7416000" cy="3672000"/>
          </a:xfrm>
        </p:spPr>
        <p:txBody>
          <a:bodyPr/>
          <a:lstStyle/>
          <a:p>
            <a:endParaRPr lang="nl-BE" dirty="0" smtClean="0"/>
          </a:p>
          <a:p>
            <a:pPr>
              <a:buNone/>
            </a:pPr>
            <a:r>
              <a:rPr lang="nl-BE" dirty="0" smtClean="0"/>
              <a:t>        Verloop van de </a:t>
            </a:r>
            <a:r>
              <a:rPr lang="nl-BE" dirty="0" err="1" smtClean="0"/>
              <a:t>inspectiedag</a:t>
            </a:r>
            <a:r>
              <a:rPr lang="nl-BE" dirty="0" smtClean="0"/>
              <a:t> </a:t>
            </a:r>
          </a:p>
          <a:p>
            <a:pPr>
              <a:buNone/>
            </a:pPr>
            <a:endParaRPr lang="nl-BE" dirty="0"/>
          </a:p>
          <a:p>
            <a:endParaRPr lang="nl-BE" dirty="0" smtClean="0"/>
          </a:p>
          <a:p>
            <a:pPr lvl="2"/>
            <a:r>
              <a:rPr lang="nl-BE" dirty="0" smtClean="0"/>
              <a:t>Aanmelding bij leidinggevenden en inleiding</a:t>
            </a:r>
          </a:p>
          <a:p>
            <a:pPr lvl="2"/>
            <a:r>
              <a:rPr lang="nl-BE" dirty="0" smtClean="0"/>
              <a:t>Rondleiding </a:t>
            </a:r>
            <a:r>
              <a:rPr lang="nl-BE" dirty="0"/>
              <a:t>door een jongere </a:t>
            </a:r>
          </a:p>
          <a:p>
            <a:pPr lvl="2"/>
            <a:r>
              <a:rPr lang="nl-BE" dirty="0"/>
              <a:t>Gesprek met een medewerker</a:t>
            </a:r>
          </a:p>
          <a:p>
            <a:pPr lvl="2"/>
            <a:r>
              <a:rPr lang="nl-BE" dirty="0"/>
              <a:t>Dossiercontrole </a:t>
            </a:r>
          </a:p>
          <a:p>
            <a:pPr lvl="2"/>
            <a:r>
              <a:rPr lang="nl-BE" dirty="0"/>
              <a:t>Gesprek met jongeren </a:t>
            </a:r>
          </a:p>
          <a:p>
            <a:endParaRPr lang="nl-BE" sz="2000" dirty="0"/>
          </a:p>
        </p:txBody>
      </p:sp>
    </p:spTree>
    <p:extLst>
      <p:ext uri="{BB962C8B-B14F-4D97-AF65-F5344CB8AC3E}">
        <p14:creationId xmlns:p14="http://schemas.microsoft.com/office/powerpoint/2010/main" val="216092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cap="small" dirty="0"/>
              <a:t/>
            </a:r>
            <a:br>
              <a:rPr lang="nl-BE" cap="small" dirty="0"/>
            </a:br>
            <a:endParaRPr lang="nl-BE" sz="36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122264" y="1512864"/>
            <a:ext cx="7416000" cy="3672000"/>
          </a:xfrm>
        </p:spPr>
        <p:txBody>
          <a:bodyPr/>
          <a:lstStyle/>
          <a:p>
            <a:pPr>
              <a:buNone/>
            </a:pPr>
            <a:r>
              <a:rPr lang="nl-BE" dirty="0" smtClean="0"/>
              <a:t>        Verloop van de inspectieronde</a:t>
            </a:r>
          </a:p>
          <a:p>
            <a:endParaRPr lang="nl-BE" dirty="0"/>
          </a:p>
          <a:p>
            <a:pPr lvl="2"/>
            <a:r>
              <a:rPr lang="nl-BE" dirty="0" smtClean="0"/>
              <a:t>Onaangekondigde inspecties </a:t>
            </a:r>
          </a:p>
          <a:p>
            <a:pPr>
              <a:buNone/>
            </a:pPr>
            <a:r>
              <a:rPr lang="nl-BE" dirty="0"/>
              <a:t>	</a:t>
            </a:r>
            <a:r>
              <a:rPr lang="nl-BE" dirty="0" smtClean="0"/>
              <a:t>- </a:t>
            </a:r>
            <a:r>
              <a:rPr lang="nl-BE" sz="1800" b="0" dirty="0" smtClean="0"/>
              <a:t>onaangekondigd maar niet onvoorbereid</a:t>
            </a:r>
          </a:p>
          <a:p>
            <a:pPr>
              <a:buNone/>
            </a:pPr>
            <a:r>
              <a:rPr lang="nl-BE" sz="1800" b="0" dirty="0"/>
              <a:t>	</a:t>
            </a:r>
            <a:r>
              <a:rPr lang="nl-BE" sz="1800" b="0" dirty="0" smtClean="0"/>
              <a:t>-  lijst met klaar te leggen documenten </a:t>
            </a:r>
          </a:p>
          <a:p>
            <a:pPr>
              <a:buNone/>
            </a:pPr>
            <a:r>
              <a:rPr lang="nl-BE" sz="1800" b="0" dirty="0"/>
              <a:t>	</a:t>
            </a:r>
            <a:r>
              <a:rPr lang="nl-BE" sz="1800" b="0" dirty="0" smtClean="0"/>
              <a:t>-  bevraging vooraf</a:t>
            </a:r>
          </a:p>
          <a:p>
            <a:pPr>
              <a:buNone/>
            </a:pPr>
            <a:endParaRPr lang="nl-BE" dirty="0" smtClean="0"/>
          </a:p>
          <a:p>
            <a:pPr lvl="2"/>
            <a:r>
              <a:rPr lang="nl-BE" dirty="0" smtClean="0"/>
              <a:t>Verslaggeving </a:t>
            </a:r>
          </a:p>
          <a:p>
            <a:pPr marL="576000" lvl="2" indent="0">
              <a:buNone/>
            </a:pPr>
            <a:endParaRPr lang="nl-BE" dirty="0" smtClean="0"/>
          </a:p>
          <a:p>
            <a:pPr lvl="2"/>
            <a:r>
              <a:rPr lang="nl-BE" dirty="0" smtClean="0"/>
              <a:t>Beleidsrapport </a:t>
            </a:r>
            <a:endParaRPr lang="nl-BE" dirty="0"/>
          </a:p>
          <a:p>
            <a:pPr lvl="2"/>
            <a:endParaRPr lang="nl-BE" dirty="0"/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01823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6100" y="515369"/>
            <a:ext cx="7997458" cy="1116000"/>
          </a:xfrm>
        </p:spPr>
        <p:txBody>
          <a:bodyPr/>
          <a:lstStyle/>
          <a:p>
            <a:endParaRPr lang="nl-BE" b="0" cap="smal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708" y="1631369"/>
            <a:ext cx="7848000" cy="4922359"/>
          </a:xfrm>
        </p:spPr>
        <p:txBody>
          <a:bodyPr/>
          <a:lstStyle/>
          <a:p>
            <a:pPr>
              <a:buNone/>
            </a:pPr>
            <a:r>
              <a:rPr lang="nl-BE" dirty="0" smtClean="0"/>
              <a:t>        Lijst </a:t>
            </a:r>
            <a:r>
              <a:rPr lang="nl-BE" dirty="0"/>
              <a:t>met nodige </a:t>
            </a:r>
            <a:r>
              <a:rPr lang="nl-BE" dirty="0" smtClean="0"/>
              <a:t>documenten</a:t>
            </a:r>
          </a:p>
          <a:p>
            <a:pPr>
              <a:buNone/>
            </a:pPr>
            <a:r>
              <a:rPr lang="nl-BE" dirty="0"/>
              <a:t/>
            </a:r>
            <a:br>
              <a:rPr lang="nl-BE" dirty="0"/>
            </a:br>
            <a:endParaRPr lang="nl-BE" dirty="0"/>
          </a:p>
          <a:p>
            <a:pPr lvl="2"/>
            <a:r>
              <a:rPr lang="nl-BE" dirty="0"/>
              <a:t>Procedures afzondering / mechanische fixatie / controles</a:t>
            </a:r>
          </a:p>
          <a:p>
            <a:pPr lvl="2"/>
            <a:r>
              <a:rPr lang="nl-BE" dirty="0" err="1"/>
              <a:t>Inscholingsprogramma</a:t>
            </a:r>
            <a:r>
              <a:rPr lang="nl-BE" dirty="0"/>
              <a:t> nieuwe medewerkers</a:t>
            </a:r>
          </a:p>
          <a:p>
            <a:pPr lvl="2"/>
            <a:r>
              <a:rPr lang="nl-BE" dirty="0"/>
              <a:t>Ervaringen- en tevredenheidsmetingen  </a:t>
            </a:r>
          </a:p>
          <a:p>
            <a:pPr lvl="2"/>
            <a:r>
              <a:rPr lang="nl-BE" dirty="0"/>
              <a:t>Infobrochures voor </a:t>
            </a:r>
            <a:r>
              <a:rPr lang="nl-BE" dirty="0" smtClean="0"/>
              <a:t>jongeren </a:t>
            </a:r>
            <a:r>
              <a:rPr lang="nl-BE" dirty="0"/>
              <a:t>en </a:t>
            </a:r>
            <a:r>
              <a:rPr lang="nl-BE" dirty="0" smtClean="0"/>
              <a:t>context</a:t>
            </a:r>
            <a:endParaRPr lang="nl-BE" dirty="0"/>
          </a:p>
          <a:p>
            <a:pPr lvl="2"/>
            <a:r>
              <a:rPr lang="nl-BE" dirty="0"/>
              <a:t>Beschikbare cijfergegevens</a:t>
            </a:r>
          </a:p>
          <a:p>
            <a:pPr lvl="2"/>
            <a:r>
              <a:rPr lang="nl-BE" dirty="0"/>
              <a:t>Analyses en evaluaties die gebeurden (cijfers, leefregels)</a:t>
            </a:r>
          </a:p>
          <a:p>
            <a:pPr lvl="2"/>
            <a:r>
              <a:rPr lang="nl-BE" dirty="0"/>
              <a:t>Aanbod </a:t>
            </a:r>
            <a:r>
              <a:rPr lang="nl-BE" dirty="0" smtClean="0"/>
              <a:t>opvoedingsondersteuning context</a:t>
            </a:r>
            <a:endParaRPr lang="nl-BE" dirty="0"/>
          </a:p>
          <a:p>
            <a:pPr lvl="2"/>
            <a:r>
              <a:rPr lang="nl-BE" dirty="0"/>
              <a:t>Inspraak van </a:t>
            </a:r>
            <a:r>
              <a:rPr lang="nl-BE" dirty="0" smtClean="0"/>
              <a:t>jongeren </a:t>
            </a:r>
            <a:r>
              <a:rPr lang="nl-BE" dirty="0"/>
              <a:t>bij beleid van de </a:t>
            </a:r>
            <a:r>
              <a:rPr lang="nl-BE" dirty="0" smtClean="0"/>
              <a:t>afdeling</a:t>
            </a:r>
            <a:r>
              <a:rPr lang="nl-BE" dirty="0"/>
              <a:t>	</a:t>
            </a:r>
          </a:p>
          <a:p>
            <a:pPr lvl="1"/>
            <a:endParaRPr lang="nl-BE" dirty="0"/>
          </a:p>
          <a:p>
            <a:pPr marL="288000" lvl="1" indent="0">
              <a:buNone/>
            </a:pPr>
            <a:endParaRPr lang="nl-BE" dirty="0">
              <a:solidFill>
                <a:srgbClr val="FF0000"/>
              </a:solidFill>
            </a:endParaRPr>
          </a:p>
          <a:p>
            <a:pPr marL="288000" lvl="1" indent="0">
              <a:buNone/>
            </a:pPr>
            <a:endParaRPr lang="nl-BE" dirty="0"/>
          </a:p>
          <a:p>
            <a:pPr>
              <a:buNone/>
            </a:pPr>
            <a:endParaRPr lang="nl-BE" dirty="0"/>
          </a:p>
          <a:p>
            <a:pPr lvl="1"/>
            <a:endParaRPr lang="nl-BE" dirty="0"/>
          </a:p>
          <a:p>
            <a:pPr>
              <a:buNone/>
            </a:pPr>
            <a:endParaRPr lang="nl-BE" dirty="0"/>
          </a:p>
          <a:p>
            <a:pPr marL="288000" lvl="1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42186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cap="small" dirty="0"/>
              <a:t/>
            </a:r>
            <a:br>
              <a:rPr lang="nl-BE" cap="small" dirty="0"/>
            </a:br>
            <a:endParaRPr lang="nl-BE" sz="36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122264" y="1512864"/>
            <a:ext cx="7416000" cy="3672000"/>
          </a:xfrm>
        </p:spPr>
        <p:txBody>
          <a:bodyPr/>
          <a:lstStyle/>
          <a:p>
            <a:pPr>
              <a:buNone/>
            </a:pPr>
            <a:r>
              <a:rPr lang="nl-BE" dirty="0" smtClean="0"/>
              <a:t>        Verloop van de inspectieronde</a:t>
            </a:r>
          </a:p>
          <a:p>
            <a:endParaRPr lang="nl-BE" dirty="0"/>
          </a:p>
          <a:p>
            <a:pPr lvl="2"/>
            <a:r>
              <a:rPr lang="nl-BE" dirty="0" smtClean="0"/>
              <a:t>Onaangekondigde inspecties </a:t>
            </a:r>
          </a:p>
          <a:p>
            <a:pPr>
              <a:buNone/>
            </a:pPr>
            <a:r>
              <a:rPr lang="nl-BE" dirty="0"/>
              <a:t>	</a:t>
            </a:r>
            <a:r>
              <a:rPr lang="nl-BE" dirty="0" smtClean="0"/>
              <a:t>- </a:t>
            </a:r>
            <a:r>
              <a:rPr lang="nl-BE" sz="1800" b="0" dirty="0" smtClean="0"/>
              <a:t>onaangekondigd maar niet onvoorbereid</a:t>
            </a:r>
          </a:p>
          <a:p>
            <a:pPr>
              <a:buNone/>
            </a:pPr>
            <a:r>
              <a:rPr lang="nl-BE" sz="1800" b="0" dirty="0"/>
              <a:t>	</a:t>
            </a:r>
            <a:r>
              <a:rPr lang="nl-BE" sz="1800" b="0" dirty="0" smtClean="0"/>
              <a:t>-  lijst met klaar te leggen documenten </a:t>
            </a:r>
          </a:p>
          <a:p>
            <a:pPr>
              <a:buNone/>
            </a:pPr>
            <a:r>
              <a:rPr lang="nl-BE" sz="1800" b="0" dirty="0"/>
              <a:t>	</a:t>
            </a:r>
            <a:r>
              <a:rPr lang="nl-BE" sz="1800" b="0" dirty="0" smtClean="0"/>
              <a:t>-  bevraging vooraf</a:t>
            </a:r>
          </a:p>
          <a:p>
            <a:pPr>
              <a:buNone/>
            </a:pPr>
            <a:endParaRPr lang="nl-BE" dirty="0" smtClean="0"/>
          </a:p>
          <a:p>
            <a:pPr lvl="2"/>
            <a:r>
              <a:rPr lang="nl-BE" dirty="0" smtClean="0"/>
              <a:t>Verslaggeving </a:t>
            </a:r>
          </a:p>
          <a:p>
            <a:pPr marL="576000" lvl="2" indent="0">
              <a:buNone/>
            </a:pPr>
            <a:endParaRPr lang="nl-BE" dirty="0" smtClean="0"/>
          </a:p>
          <a:p>
            <a:pPr lvl="2"/>
            <a:r>
              <a:rPr lang="nl-BE" dirty="0" smtClean="0"/>
              <a:t>Beleidsrapport </a:t>
            </a:r>
            <a:endParaRPr lang="nl-BE" dirty="0"/>
          </a:p>
          <a:p>
            <a:pPr lvl="2"/>
            <a:endParaRPr lang="nl-BE" dirty="0"/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6766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9264" y="864400"/>
            <a:ext cx="7742736" cy="1116000"/>
          </a:xfrm>
        </p:spPr>
        <p:txBody>
          <a:bodyPr/>
          <a:lstStyle/>
          <a:p>
            <a:r>
              <a:rPr lang="nl-BE" cap="small" dirty="0" smtClean="0"/>
              <a:t>IV. Verslagen zullen ‘actief’ openbaar worden</a:t>
            </a:r>
            <a:br>
              <a:rPr lang="nl-BE" cap="small" dirty="0" smtClean="0"/>
            </a:br>
            <a:r>
              <a:rPr lang="nl-BE" b="0" cap="small" dirty="0"/>
              <a:t/>
            </a:r>
            <a:br>
              <a:rPr lang="nl-BE" b="0" cap="small" dirty="0"/>
            </a:br>
            <a:endParaRPr lang="nl-BE" b="0" cap="smal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96000" y="1422400"/>
            <a:ext cx="7416000" cy="4164800"/>
          </a:xfrm>
        </p:spPr>
        <p:txBody>
          <a:bodyPr/>
          <a:lstStyle/>
          <a:p>
            <a:endParaRPr lang="nl-BE" dirty="0" smtClean="0"/>
          </a:p>
          <a:p>
            <a:endParaRPr lang="nl-BE" dirty="0"/>
          </a:p>
          <a:p>
            <a:endParaRPr lang="nl-BE" dirty="0" smtClean="0"/>
          </a:p>
          <a:p>
            <a:r>
              <a:rPr lang="nl-BE" dirty="0" smtClean="0"/>
              <a:t>Openbaarheid </a:t>
            </a:r>
            <a:r>
              <a:rPr lang="nl-BE" dirty="0"/>
              <a:t>als opdracht (decreet 26.03.2004)</a:t>
            </a:r>
            <a:br>
              <a:rPr lang="nl-BE" dirty="0"/>
            </a:br>
            <a:endParaRPr lang="nl-BE" dirty="0"/>
          </a:p>
          <a:p>
            <a:pPr lvl="1"/>
            <a:r>
              <a:rPr lang="nl-BE" dirty="0"/>
              <a:t>Transparantie over de eigen werking</a:t>
            </a:r>
          </a:p>
          <a:p>
            <a:pPr lvl="1"/>
            <a:endParaRPr lang="nl-BE" dirty="0"/>
          </a:p>
          <a:p>
            <a:pPr lvl="1"/>
            <a:r>
              <a:rPr lang="nl-BE" dirty="0"/>
              <a:t>Passieve openbaarheid van inspectieverslagen</a:t>
            </a:r>
          </a:p>
          <a:p>
            <a:pPr lvl="1"/>
            <a:endParaRPr lang="nl-BE" dirty="0"/>
          </a:p>
          <a:p>
            <a:pPr lvl="1"/>
            <a:r>
              <a:rPr lang="nl-BE" dirty="0"/>
              <a:t>Actieve openbaarheid van inspectieverslagen</a:t>
            </a:r>
          </a:p>
          <a:p>
            <a:pPr lvl="1"/>
            <a:endParaRPr lang="nl-BE" dirty="0"/>
          </a:p>
          <a:p>
            <a:pPr>
              <a:buNone/>
            </a:pPr>
            <a:endParaRPr lang="nl-B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6251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306400"/>
            <a:ext cx="8102400" cy="1116000"/>
          </a:xfrm>
        </p:spPr>
        <p:txBody>
          <a:bodyPr/>
          <a:lstStyle/>
          <a:p>
            <a:r>
              <a:rPr lang="nl-BE" b="0" cap="small" dirty="0" smtClean="0"/>
              <a:t>Transparantie </a:t>
            </a:r>
            <a:r>
              <a:rPr lang="nl-BE" b="0" cap="small" dirty="0"/>
              <a:t>over de eigen werking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96000" y="1422400"/>
            <a:ext cx="7416000" cy="4164800"/>
          </a:xfrm>
        </p:spPr>
        <p:txBody>
          <a:bodyPr/>
          <a:lstStyle/>
          <a:p>
            <a:r>
              <a:rPr lang="nl-NL" dirty="0"/>
              <a:t>Sector:</a:t>
            </a:r>
            <a:endParaRPr lang="nl-BE" dirty="0"/>
          </a:p>
          <a:p>
            <a:pPr lvl="1"/>
            <a:endParaRPr lang="nl-NL" sz="2000" dirty="0"/>
          </a:p>
          <a:p>
            <a:pPr lvl="1"/>
            <a:r>
              <a:rPr lang="nl-NL" dirty="0"/>
              <a:t>Inspectieverslagen:</a:t>
            </a:r>
          </a:p>
          <a:p>
            <a:pPr lvl="2"/>
            <a:r>
              <a:rPr lang="nl-NL" sz="2200" dirty="0"/>
              <a:t>Leeswijzer + verwijzing naar regelgeving</a:t>
            </a:r>
          </a:p>
          <a:p>
            <a:pPr lvl="2"/>
            <a:r>
              <a:rPr lang="nl-NL" sz="2200" dirty="0"/>
              <a:t>Begeleidende brief: kader, reactiemogelijkheid,   </a:t>
            </a:r>
          </a:p>
          <a:p>
            <a:pPr marL="576000" lvl="2" indent="0">
              <a:buNone/>
            </a:pPr>
            <a:r>
              <a:rPr lang="nl-NL" sz="2200" dirty="0"/>
              <a:t>     </a:t>
            </a:r>
            <a:r>
              <a:rPr lang="nl-NL" sz="2200" dirty="0" smtClean="0"/>
              <a:t>klachtmogelijkheid…</a:t>
            </a:r>
            <a:endParaRPr lang="nl-NL" sz="2200" dirty="0"/>
          </a:p>
          <a:p>
            <a:pPr lvl="1"/>
            <a:endParaRPr lang="nl-NL" sz="2000" dirty="0"/>
          </a:p>
          <a:p>
            <a:pPr lvl="1"/>
            <a:r>
              <a:rPr lang="nl-NL" dirty="0"/>
              <a:t>Contacten met koepels, voorzieningen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Participeren aan studiedagen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Eigen communicatiemomenten</a:t>
            </a:r>
          </a:p>
          <a:p>
            <a:pPr>
              <a:buNone/>
            </a:pPr>
            <a:endParaRPr lang="nl-B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4087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836752"/>
            <a:ext cx="8102400" cy="1116000"/>
          </a:xfrm>
        </p:spPr>
        <p:txBody>
          <a:bodyPr/>
          <a:lstStyle/>
          <a:p>
            <a:r>
              <a:rPr lang="nl-BE" b="0" cap="small" dirty="0" smtClean="0"/>
              <a:t>Transparantie </a:t>
            </a:r>
            <a:r>
              <a:rPr lang="nl-BE" b="0" cap="small" dirty="0"/>
              <a:t>over de eigen werking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96000" y="1952752"/>
            <a:ext cx="7416000" cy="4164800"/>
          </a:xfrm>
        </p:spPr>
        <p:txBody>
          <a:bodyPr/>
          <a:lstStyle/>
          <a:p>
            <a:pPr lvl="0"/>
            <a:r>
              <a:rPr lang="nl-BE" dirty="0"/>
              <a:t>Burger:</a:t>
            </a:r>
          </a:p>
          <a:p>
            <a:pPr lvl="1"/>
            <a:endParaRPr lang="nl-BE" dirty="0"/>
          </a:p>
          <a:p>
            <a:pPr lvl="1"/>
            <a:r>
              <a:rPr lang="nl-BE" dirty="0"/>
              <a:t>Website: </a:t>
            </a:r>
          </a:p>
          <a:p>
            <a:pPr marL="288000" lvl="1" indent="0">
              <a:buNone/>
            </a:pPr>
            <a:endParaRPr lang="nl-BE" dirty="0"/>
          </a:p>
          <a:p>
            <a:pPr lvl="2"/>
            <a:r>
              <a:rPr lang="nl-BE" sz="2200" dirty="0"/>
              <a:t>Opdracht, scope, functiescheiding, klachtenprocedure</a:t>
            </a:r>
          </a:p>
          <a:p>
            <a:pPr lvl="2"/>
            <a:r>
              <a:rPr lang="nl-BE" sz="2200" dirty="0"/>
              <a:t>Soorten inspecties, overzichtsrapporten en publicaties</a:t>
            </a:r>
          </a:p>
          <a:p>
            <a:pPr lvl="2"/>
            <a:r>
              <a:rPr lang="nl-BE" sz="2200" dirty="0"/>
              <a:t>Antwoorden op concrete vragen (FAQ’s)</a:t>
            </a:r>
          </a:p>
          <a:p>
            <a:pPr>
              <a:buNone/>
            </a:pPr>
            <a:endParaRPr lang="nl-B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2157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306400"/>
            <a:ext cx="8102400" cy="1116000"/>
          </a:xfrm>
        </p:spPr>
        <p:txBody>
          <a:bodyPr/>
          <a:lstStyle/>
          <a:p>
            <a:r>
              <a:rPr lang="nl-BE" b="0" cap="small" dirty="0" smtClean="0"/>
              <a:t>Passieve </a:t>
            </a:r>
            <a:r>
              <a:rPr lang="nl-BE" b="0" cap="small" dirty="0"/>
              <a:t>openbaarheid inspectieverslagen</a:t>
            </a:r>
          </a:p>
        </p:txBody>
      </p:sp>
      <p:graphicFrame>
        <p:nvGraphicFramePr>
          <p:cNvPr id="11" name="Tabel 10"/>
          <p:cNvGraphicFramePr>
            <a:graphicFrameLocks noGrp="1"/>
          </p:cNvGraphicFramePr>
          <p:nvPr>
            <p:extLst/>
          </p:nvPr>
        </p:nvGraphicFramePr>
        <p:xfrm>
          <a:off x="801624" y="1862003"/>
          <a:ext cx="7416799" cy="1124383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069072"/>
                <a:gridCol w="446491"/>
                <a:gridCol w="446491"/>
                <a:gridCol w="446491"/>
                <a:gridCol w="446491"/>
                <a:gridCol w="446491"/>
                <a:gridCol w="559227"/>
                <a:gridCol w="559227"/>
                <a:gridCol w="557744"/>
                <a:gridCol w="439074"/>
              </a:tblGrid>
              <a:tr h="52464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effectLst/>
                        </a:rPr>
                        <a:t>TABEL – Aantal aanvragen per jaar (overzicht)</a:t>
                      </a:r>
                      <a:endParaRPr lang="nl-B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32" marR="57932" marT="0" marB="0"/>
                </a:tc>
                <a:tc gridSpan="9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dirty="0">
                          <a:effectLst/>
                        </a:rPr>
                        <a:t>Aantal aanvragen</a:t>
                      </a:r>
                      <a:endParaRPr lang="nl-BE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dirty="0">
                          <a:effectLst/>
                        </a:rPr>
                        <a:t> </a:t>
                      </a:r>
                      <a:endParaRPr lang="nl-B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32" marR="57932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337410"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2008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32" marR="57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2009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32" marR="57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2010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32" marR="57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2011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32" marR="57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2012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32" marR="57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2013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32" marR="57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2014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32" marR="57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2015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32" marR="57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2016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32" marR="57932" marT="0" marB="0"/>
                </a:tc>
              </a:tr>
              <a:tr h="2623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Zorginspectie 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32" marR="57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48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32" marR="57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81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32" marR="57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87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32" marR="57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427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32" marR="57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945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32" marR="57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796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32" marR="57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571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32" marR="57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413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32" marR="579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dirty="0">
                          <a:effectLst/>
                        </a:rPr>
                        <a:t>481</a:t>
                      </a:r>
                      <a:endParaRPr lang="nl-B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932" marR="57932" marT="0" marB="0"/>
                </a:tc>
              </a:tr>
            </a:tbl>
          </a:graphicData>
        </a:graphic>
      </p:graphicFrame>
      <p:graphicFrame>
        <p:nvGraphicFramePr>
          <p:cNvPr id="12" name="Tabel 11"/>
          <p:cNvGraphicFramePr>
            <a:graphicFrameLocks noGrp="1"/>
          </p:cNvGraphicFramePr>
          <p:nvPr>
            <p:extLst/>
          </p:nvPr>
        </p:nvGraphicFramePr>
        <p:xfrm>
          <a:off x="801624" y="3703525"/>
          <a:ext cx="7416804" cy="214863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963753"/>
                <a:gridCol w="442042"/>
                <a:gridCol w="442042"/>
                <a:gridCol w="442042"/>
                <a:gridCol w="442042"/>
                <a:gridCol w="442042"/>
                <a:gridCol w="600761"/>
                <a:gridCol w="600761"/>
                <a:gridCol w="600761"/>
                <a:gridCol w="440558"/>
              </a:tblGrid>
              <a:tr h="518602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effectLst/>
                        </a:rPr>
                        <a:t>TABEL – Aantal aanvragen per jaar (teams) </a:t>
                      </a:r>
                      <a:endParaRPr lang="nl-B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 gridSpan="9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dirty="0">
                          <a:effectLst/>
                        </a:rPr>
                        <a:t>Aantal aanvragen</a:t>
                      </a:r>
                      <a:endParaRPr lang="nl-BE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dirty="0">
                          <a:effectLst/>
                        </a:rPr>
                        <a:t> </a:t>
                      </a:r>
                      <a:endParaRPr lang="nl-B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333522"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2008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2009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2010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2011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2012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2013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2014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2015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2016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</a:tr>
              <a:tr h="2593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Kinderopvang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9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29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46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365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787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701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453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316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364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</a:tr>
              <a:tr h="2593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Gehandicaptenzorg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  /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4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4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3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11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6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11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11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6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</a:tr>
              <a:tr h="2593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Gezondheid 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5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19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14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21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29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28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43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32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51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</a:tr>
              <a:tr h="2593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Welzijn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34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29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23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38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118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61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64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51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59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</a:tr>
              <a:tr h="2593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Financieel 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 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 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 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 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 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 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 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3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dirty="0">
                          <a:effectLst/>
                        </a:rPr>
                        <a:t>1</a:t>
                      </a:r>
                      <a:endParaRPr lang="nl-B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65" marR="5726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866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306400"/>
            <a:ext cx="8102400" cy="1116000"/>
          </a:xfrm>
        </p:spPr>
        <p:txBody>
          <a:bodyPr/>
          <a:lstStyle/>
          <a:p>
            <a:r>
              <a:rPr lang="nl-BE" b="0" cap="small" dirty="0" smtClean="0"/>
              <a:t>Passieve </a:t>
            </a:r>
            <a:r>
              <a:rPr lang="nl-BE" b="0" cap="small" dirty="0"/>
              <a:t>openbaarheid inspectieverslagen</a:t>
            </a:r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/>
          </p:nvPr>
        </p:nvGraphicFramePr>
        <p:xfrm>
          <a:off x="829056" y="1422400"/>
          <a:ext cx="7416800" cy="138594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55469"/>
                <a:gridCol w="434624"/>
                <a:gridCol w="434624"/>
                <a:gridCol w="434624"/>
                <a:gridCol w="434624"/>
                <a:gridCol w="434624"/>
                <a:gridCol w="651195"/>
                <a:gridCol w="652679"/>
                <a:gridCol w="652679"/>
                <a:gridCol w="431658"/>
              </a:tblGrid>
              <a:tr h="63488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effectLst/>
                        </a:rPr>
                        <a:t>TABEL –  Aantal bezorgde verslagen per jaar (overzicht)</a:t>
                      </a:r>
                      <a:endParaRPr lang="nl-B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78" marR="56278" marT="0" marB="0"/>
                </a:tc>
                <a:tc gridSpan="9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dirty="0">
                          <a:effectLst/>
                        </a:rPr>
                        <a:t>Aantal bezorgde verslagen</a:t>
                      </a:r>
                      <a:endParaRPr lang="nl-BE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dirty="0">
                          <a:effectLst/>
                        </a:rPr>
                        <a:t> </a:t>
                      </a:r>
                      <a:endParaRPr lang="nl-B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78" marR="56278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433609"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2008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78" marR="562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2009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78" marR="562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2010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78" marR="562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2011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78" marR="562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2012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78" marR="562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2013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78" marR="562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2014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78" marR="562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2015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78" marR="562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2016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78" marR="56278" marT="0" marB="0"/>
                </a:tc>
              </a:tr>
              <a:tr h="3174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Zorginspectie 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78" marR="562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87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78" marR="562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177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78" marR="562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318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78" marR="562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1082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78" marR="562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2556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78" marR="562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2377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78" marR="562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1790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78" marR="562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1297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78" marR="562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dirty="0">
                          <a:effectLst/>
                        </a:rPr>
                        <a:t>1295</a:t>
                      </a:r>
                      <a:endParaRPr lang="nl-B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278" marR="56278" marT="0" marB="0"/>
                </a:tc>
              </a:tr>
            </a:tbl>
          </a:graphicData>
        </a:graphic>
      </p:graphicFrame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621010"/>
              </p:ext>
            </p:extLst>
          </p:nvPr>
        </p:nvGraphicFramePr>
        <p:xfrm>
          <a:off x="829056" y="3090620"/>
          <a:ext cx="7416800" cy="262438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36185"/>
                <a:gridCol w="431658"/>
                <a:gridCol w="431658"/>
                <a:gridCol w="431658"/>
                <a:gridCol w="431658"/>
                <a:gridCol w="431658"/>
                <a:gridCol w="661578"/>
                <a:gridCol w="666028"/>
                <a:gridCol w="666028"/>
                <a:gridCol w="428691"/>
              </a:tblGrid>
              <a:tr h="633432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 dirty="0">
                          <a:effectLst/>
                        </a:rPr>
                        <a:t>TABEL – Aantal bezorgde verslagen per jaar (teams)</a:t>
                      </a:r>
                      <a:endParaRPr lang="nl-B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 gridSpan="9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Aantal bezorgde verslagen</a:t>
                      </a:r>
                      <a:endParaRPr lang="nl-BE" sz="9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 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407370"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2008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2009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2010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2011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2012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2013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2014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2015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2016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</a:tr>
              <a:tr h="3167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800">
                          <a:effectLst/>
                        </a:rPr>
                        <a:t>Kinderopvang 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1832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1547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1004</a:t>
                      </a: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 marL="56149" marR="56149" marT="0" marB="0"/>
                </a:tc>
              </a:tr>
              <a:tr h="3167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Gehandicaptenzorg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/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56149" marR="56149" marT="0" marB="0"/>
                </a:tc>
              </a:tr>
              <a:tr h="3167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Gezondheid 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 marL="56149" marR="56149" marT="0" marB="0"/>
                </a:tc>
              </a:tr>
              <a:tr h="3167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Welzijn 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 marL="56149" marR="56149" marT="0" marB="0"/>
                </a:tc>
              </a:tr>
              <a:tr h="3167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>
                          <a:effectLst/>
                        </a:rPr>
                        <a:t>Financieel </a:t>
                      </a:r>
                      <a:endParaRPr lang="nl-B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6149" marR="56149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56149" marR="56149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56149" marR="5614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878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306400"/>
            <a:ext cx="8102400" cy="1116000"/>
          </a:xfrm>
        </p:spPr>
        <p:txBody>
          <a:bodyPr/>
          <a:lstStyle/>
          <a:p>
            <a:r>
              <a:rPr lang="nl-BE" b="0" cap="small" dirty="0" smtClean="0"/>
              <a:t>Passieve </a:t>
            </a:r>
            <a:r>
              <a:rPr lang="nl-BE" b="0" cap="small" dirty="0"/>
              <a:t>openbaarheid inspectieverslagen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96000" y="1422400"/>
            <a:ext cx="7416000" cy="4164800"/>
          </a:xfrm>
        </p:spPr>
        <p:txBody>
          <a:bodyPr/>
          <a:lstStyle/>
          <a:p>
            <a:pPr lvl="0"/>
            <a:r>
              <a:rPr lang="nl-BE" sz="2000"/>
              <a:t>Burger:</a:t>
            </a:r>
          </a:p>
          <a:p>
            <a:pPr lvl="1"/>
            <a:endParaRPr lang="nl-BE" sz="2000"/>
          </a:p>
          <a:p>
            <a:pPr lvl="1"/>
            <a:r>
              <a:rPr lang="nl-BE" sz="2000"/>
              <a:t>Website: </a:t>
            </a:r>
          </a:p>
          <a:p>
            <a:pPr marL="288000" lvl="1" indent="0">
              <a:buNone/>
            </a:pPr>
            <a:endParaRPr lang="nl-BE" sz="2000"/>
          </a:p>
          <a:p>
            <a:pPr lvl="2"/>
            <a:r>
              <a:rPr lang="nl-BE"/>
              <a:t>Opdracht, scope, functiescheiding, klachtenprocedure</a:t>
            </a:r>
          </a:p>
          <a:p>
            <a:pPr lvl="2"/>
            <a:r>
              <a:rPr lang="nl-BE"/>
              <a:t>Soorten inspecties, overzichtsrapporten en publicaties</a:t>
            </a:r>
          </a:p>
          <a:p>
            <a:pPr lvl="2"/>
            <a:r>
              <a:rPr lang="nl-BE"/>
              <a:t>Antwoorden op concrete vragen (FAQ’s)</a:t>
            </a:r>
          </a:p>
          <a:p>
            <a:pPr>
              <a:buNone/>
            </a:pPr>
            <a:endParaRPr lang="nl-BE">
              <a:latin typeface="+mj-lt"/>
            </a:endParaRPr>
          </a:p>
        </p:txBody>
      </p:sp>
      <p:pic>
        <p:nvPicPr>
          <p:cNvPr id="4" name="Tijdelijke aanduiding voor inhoud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60060"/>
            <a:ext cx="7924800" cy="487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00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306400"/>
            <a:ext cx="8102400" cy="1116000"/>
          </a:xfrm>
        </p:spPr>
        <p:txBody>
          <a:bodyPr/>
          <a:lstStyle/>
          <a:p>
            <a:r>
              <a:rPr lang="nl-BE" b="0" cap="small" dirty="0" smtClean="0"/>
              <a:t>Passieve </a:t>
            </a:r>
            <a:r>
              <a:rPr lang="nl-BE" b="0" cap="small" dirty="0"/>
              <a:t>openbaarheid inspectieverslagen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96000" y="1422400"/>
            <a:ext cx="7416000" cy="4164800"/>
          </a:xfrm>
        </p:spPr>
        <p:txBody>
          <a:bodyPr/>
          <a:lstStyle/>
          <a:p>
            <a:pPr lvl="0"/>
            <a:r>
              <a:rPr lang="nl-BE" sz="2000"/>
              <a:t>Burger:</a:t>
            </a:r>
          </a:p>
          <a:p>
            <a:pPr lvl="1"/>
            <a:endParaRPr lang="nl-BE" sz="2000"/>
          </a:p>
          <a:p>
            <a:pPr lvl="1"/>
            <a:r>
              <a:rPr lang="nl-BE" sz="2000"/>
              <a:t>Website: </a:t>
            </a:r>
          </a:p>
          <a:p>
            <a:pPr marL="288000" lvl="1" indent="0">
              <a:buNone/>
            </a:pPr>
            <a:endParaRPr lang="nl-BE" sz="2000"/>
          </a:p>
          <a:p>
            <a:pPr lvl="2"/>
            <a:r>
              <a:rPr lang="nl-BE"/>
              <a:t>Opdracht, scope, functiescheiding, klachtenprocedure</a:t>
            </a:r>
          </a:p>
          <a:p>
            <a:pPr lvl="2"/>
            <a:r>
              <a:rPr lang="nl-BE"/>
              <a:t>Soorten inspecties, overzichtsrapporten en publicaties</a:t>
            </a:r>
          </a:p>
          <a:p>
            <a:pPr lvl="2"/>
            <a:r>
              <a:rPr lang="nl-BE"/>
              <a:t>Antwoorden op concrete vragen (FAQ’s)</a:t>
            </a:r>
          </a:p>
          <a:p>
            <a:pPr>
              <a:buNone/>
            </a:pPr>
            <a:endParaRPr lang="nl-BE">
              <a:latin typeface="+mj-lt"/>
            </a:endParaRPr>
          </a:p>
        </p:txBody>
      </p:sp>
      <p:pic>
        <p:nvPicPr>
          <p:cNvPr id="4" name="Tijdelijke aanduiding voor inhoud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60060"/>
            <a:ext cx="7924800" cy="4870828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88"/>
          <a:stretch/>
        </p:blipFill>
        <p:spPr>
          <a:xfrm>
            <a:off x="687116" y="1288155"/>
            <a:ext cx="8024884" cy="4299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89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306400"/>
            <a:ext cx="8293100" cy="1116000"/>
          </a:xfrm>
        </p:spPr>
        <p:txBody>
          <a:bodyPr/>
          <a:lstStyle/>
          <a:p>
            <a:r>
              <a:rPr lang="nl-BE" b="0" cap="small" dirty="0" smtClean="0"/>
              <a:t>Actieve </a:t>
            </a:r>
            <a:r>
              <a:rPr lang="nl-BE" b="0" cap="small" dirty="0"/>
              <a:t>openbaarheid inspectieverslagen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96000" y="1422400"/>
            <a:ext cx="7416000" cy="4164800"/>
          </a:xfrm>
        </p:spPr>
        <p:txBody>
          <a:bodyPr/>
          <a:lstStyle/>
          <a:p>
            <a:pPr lvl="0"/>
            <a:r>
              <a:rPr lang="nl-BE" dirty="0"/>
              <a:t>Randvoorwaarden:</a:t>
            </a:r>
          </a:p>
          <a:p>
            <a:pPr lvl="1"/>
            <a:endParaRPr lang="nl-BE" dirty="0"/>
          </a:p>
          <a:p>
            <a:pPr lvl="1"/>
            <a:r>
              <a:rPr lang="nl-BE" dirty="0"/>
              <a:t>Zorgvuldigheidsmaatregelen in methodiek</a:t>
            </a:r>
          </a:p>
          <a:p>
            <a:pPr lvl="2"/>
            <a:r>
              <a:rPr lang="nl-BE" sz="2200" dirty="0"/>
              <a:t>Vooraf duidelijkheid over wat wordt geïnspecteerd</a:t>
            </a:r>
          </a:p>
          <a:p>
            <a:pPr lvl="2"/>
            <a:r>
              <a:rPr lang="nl-BE" sz="2200" dirty="0"/>
              <a:t>Standaardisatie in inspectiemethodiek</a:t>
            </a:r>
          </a:p>
          <a:p>
            <a:pPr lvl="2"/>
            <a:r>
              <a:rPr lang="nl-BE" sz="2200" dirty="0"/>
              <a:t>Inspectievaststellingen zijn concreet, helder en objectief</a:t>
            </a:r>
          </a:p>
          <a:p>
            <a:pPr lvl="1"/>
            <a:endParaRPr lang="nl-BE" dirty="0"/>
          </a:p>
          <a:p>
            <a:pPr lvl="1"/>
            <a:r>
              <a:rPr lang="nl-BE" dirty="0"/>
              <a:t>Zorgvuldigheidsmaatregelen in verslagen </a:t>
            </a:r>
          </a:p>
          <a:p>
            <a:pPr lvl="2"/>
            <a:r>
              <a:rPr lang="nl-BE" sz="2200" dirty="0"/>
              <a:t>Uniformiteit in verslaggeving</a:t>
            </a:r>
          </a:p>
          <a:p>
            <a:pPr lvl="2"/>
            <a:r>
              <a:rPr lang="nl-BE" sz="2200" dirty="0"/>
              <a:t>Geen namen; enkel functietitels</a:t>
            </a:r>
          </a:p>
          <a:p>
            <a:pPr lvl="2"/>
            <a:r>
              <a:rPr lang="nl-BE" sz="2200" dirty="0"/>
              <a:t>Leeswijzer in elk verslag</a:t>
            </a:r>
          </a:p>
          <a:p>
            <a:pPr lvl="2"/>
            <a:r>
              <a:rPr lang="nl-NL" sz="2200" dirty="0"/>
              <a:t>Zo duidelijk mogelijke taal</a:t>
            </a:r>
            <a:endParaRPr lang="nl-BE" sz="2200" dirty="0"/>
          </a:p>
          <a:p>
            <a:pPr>
              <a:buNone/>
            </a:pPr>
            <a:endParaRPr lang="nl-B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369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306400"/>
            <a:ext cx="8293100" cy="1116000"/>
          </a:xfrm>
        </p:spPr>
        <p:txBody>
          <a:bodyPr/>
          <a:lstStyle/>
          <a:p>
            <a:r>
              <a:rPr lang="nl-BE" b="0" cap="small" dirty="0" smtClean="0"/>
              <a:t>Actieve </a:t>
            </a:r>
            <a:r>
              <a:rPr lang="nl-BE" b="0" cap="small" dirty="0"/>
              <a:t>openbaarheid inspectieverslagen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96000" y="1422400"/>
            <a:ext cx="7416000" cy="4164800"/>
          </a:xfrm>
        </p:spPr>
        <p:txBody>
          <a:bodyPr/>
          <a:lstStyle/>
          <a:p>
            <a:pPr lvl="0"/>
            <a:r>
              <a:rPr lang="nl-BE" dirty="0"/>
              <a:t>Randvoorwaarden</a:t>
            </a:r>
            <a:r>
              <a:rPr lang="nl-BE" dirty="0" smtClean="0"/>
              <a:t>:</a:t>
            </a:r>
          </a:p>
          <a:p>
            <a:pPr lvl="1"/>
            <a:r>
              <a:rPr lang="nl-BE" dirty="0" smtClean="0"/>
              <a:t>reactienota </a:t>
            </a:r>
            <a:r>
              <a:rPr lang="nl-BE" dirty="0"/>
              <a:t>wordt niét gepubliceerd op website </a:t>
            </a:r>
            <a:r>
              <a:rPr lang="nl-BE" dirty="0" smtClean="0"/>
              <a:t>Zorginspectie</a:t>
            </a:r>
            <a:endParaRPr lang="nl-BE" dirty="0"/>
          </a:p>
          <a:p>
            <a:pPr lvl="2"/>
            <a:r>
              <a:rPr lang="nl-BE" dirty="0"/>
              <a:t>vermijdt mogelijke problemen (bv. reactienota’s met ook remediëring en diverse bijlagen, aanvullingen na oorspronkelijke </a:t>
            </a:r>
            <a:r>
              <a:rPr lang="nl-BE" dirty="0" smtClean="0"/>
              <a:t>reactienota…)</a:t>
            </a:r>
            <a:endParaRPr lang="nl-BE" dirty="0"/>
          </a:p>
          <a:p>
            <a:pPr lvl="2"/>
            <a:r>
              <a:rPr lang="nl-BE" dirty="0"/>
              <a:t>op andere sites, nationaal en internationaal, (bv. onderwijsinspectie, IGZ, Care </a:t>
            </a:r>
            <a:r>
              <a:rPr lang="nl-BE" dirty="0" err="1"/>
              <a:t>Quality</a:t>
            </a:r>
            <a:r>
              <a:rPr lang="nl-BE" dirty="0"/>
              <a:t> </a:t>
            </a:r>
            <a:r>
              <a:rPr lang="nl-BE" dirty="0" err="1"/>
              <a:t>Commission</a:t>
            </a:r>
            <a:r>
              <a:rPr lang="nl-BE" dirty="0"/>
              <a:t> Engeland) ook inspectieverslagen zelf </a:t>
            </a:r>
          </a:p>
          <a:p>
            <a:pPr lvl="2"/>
            <a:r>
              <a:rPr lang="nl-BE" dirty="0"/>
              <a:t>passieve openbaarheid: ook enkel inspectieverslagen </a:t>
            </a:r>
            <a:endParaRPr lang="nl-BE" dirty="0" smtClean="0"/>
          </a:p>
          <a:p>
            <a:pPr lvl="1"/>
            <a:r>
              <a:rPr lang="nl-BE" dirty="0"/>
              <a:t>definitieve verslagen, gegroepeerd, met duiding:</a:t>
            </a:r>
          </a:p>
          <a:p>
            <a:pPr lvl="2"/>
            <a:r>
              <a:rPr lang="nl-BE" dirty="0"/>
              <a:t>bij inspectieverslagen zelf: momentopname, </a:t>
            </a:r>
            <a:r>
              <a:rPr lang="nl-BE" dirty="0" smtClean="0"/>
              <a:t>verbeterinstrument, </a:t>
            </a:r>
            <a:r>
              <a:rPr lang="nl-BE" dirty="0"/>
              <a:t>geen uitspraken over individuele </a:t>
            </a:r>
            <a:r>
              <a:rPr lang="nl-BE" dirty="0" smtClean="0"/>
              <a:t>zorgverleners…</a:t>
            </a:r>
            <a:endParaRPr lang="nl-BE" dirty="0"/>
          </a:p>
          <a:p>
            <a:pPr marL="576000" lvl="2" indent="0">
              <a:buNone/>
            </a:pPr>
            <a:endParaRPr lang="nl-BE" dirty="0"/>
          </a:p>
          <a:p>
            <a:pPr>
              <a:buNone/>
            </a:pPr>
            <a:endParaRPr lang="nl-B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1432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4933" y="256467"/>
            <a:ext cx="8187067" cy="1116000"/>
          </a:xfrm>
        </p:spPr>
        <p:txBody>
          <a:bodyPr/>
          <a:lstStyle/>
          <a:p>
            <a:r>
              <a:rPr lang="nl-BE" b="0" cap="small" dirty="0" smtClean="0"/>
              <a:t>Actieve </a:t>
            </a:r>
            <a:r>
              <a:rPr lang="nl-BE" b="0" cap="small" dirty="0"/>
              <a:t>openbaarheid inspectieverslagen</a:t>
            </a:r>
            <a:endParaRPr lang="nl-BE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933" y="1060704"/>
            <a:ext cx="8289698" cy="4372531"/>
          </a:xfrm>
          <a:prstGeom prst="rect">
            <a:avLst/>
          </a:prstGeom>
        </p:spPr>
      </p:pic>
      <p:cxnSp>
        <p:nvCxnSpPr>
          <p:cNvPr id="8" name="Rechte verbindingslijn met pijl 7"/>
          <p:cNvCxnSpPr/>
          <p:nvPr/>
        </p:nvCxnSpPr>
        <p:spPr>
          <a:xfrm flipH="1">
            <a:off x="6793285" y="3038783"/>
            <a:ext cx="1015998" cy="36406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met pijl 6"/>
          <p:cNvCxnSpPr/>
          <p:nvPr/>
        </p:nvCxnSpPr>
        <p:spPr>
          <a:xfrm flipH="1" flipV="1">
            <a:off x="4892040" y="2176704"/>
            <a:ext cx="1140260" cy="31440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028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4933" y="256467"/>
            <a:ext cx="8187067" cy="1116000"/>
          </a:xfrm>
        </p:spPr>
        <p:txBody>
          <a:bodyPr/>
          <a:lstStyle/>
          <a:p>
            <a:r>
              <a:rPr lang="nl-BE" b="0" cap="small" dirty="0" smtClean="0"/>
              <a:t>Actieve </a:t>
            </a:r>
            <a:r>
              <a:rPr lang="nl-BE" b="0" cap="small" dirty="0"/>
              <a:t>openbaarheid inspectieverslagen</a:t>
            </a:r>
            <a:endParaRPr lang="nl-BE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720" y="1248312"/>
            <a:ext cx="7396501" cy="3580942"/>
          </a:xfrm>
          <a:prstGeom prst="rect">
            <a:avLst/>
          </a:prstGeom>
        </p:spPr>
      </p:pic>
      <p:cxnSp>
        <p:nvCxnSpPr>
          <p:cNvPr id="7" name="Rechte verbindingslijn met pijl 6"/>
          <p:cNvCxnSpPr/>
          <p:nvPr/>
        </p:nvCxnSpPr>
        <p:spPr>
          <a:xfrm flipH="1">
            <a:off x="4618466" y="2491110"/>
            <a:ext cx="1413834" cy="91174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97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4933" y="256467"/>
            <a:ext cx="8187067" cy="1116000"/>
          </a:xfrm>
        </p:spPr>
        <p:txBody>
          <a:bodyPr/>
          <a:lstStyle/>
          <a:p>
            <a:r>
              <a:rPr lang="nl-BE" b="0" cap="small" dirty="0" smtClean="0"/>
              <a:t>Actieve </a:t>
            </a:r>
            <a:r>
              <a:rPr lang="nl-BE" b="0" cap="small" dirty="0"/>
              <a:t>openbaarheid inspectieverslagen</a:t>
            </a:r>
            <a:endParaRPr lang="nl-BE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566" y="1103981"/>
            <a:ext cx="7961434" cy="4233672"/>
          </a:xfrm>
          <a:prstGeom prst="rect">
            <a:avLst/>
          </a:prstGeom>
        </p:spPr>
      </p:pic>
      <p:cxnSp>
        <p:nvCxnSpPr>
          <p:cNvPr id="7" name="Rechte verbindingslijn met pijl 6"/>
          <p:cNvCxnSpPr/>
          <p:nvPr/>
        </p:nvCxnSpPr>
        <p:spPr>
          <a:xfrm flipH="1" flipV="1">
            <a:off x="3931920" y="1905576"/>
            <a:ext cx="1140260" cy="31440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met pijl 7"/>
          <p:cNvCxnSpPr/>
          <p:nvPr/>
        </p:nvCxnSpPr>
        <p:spPr>
          <a:xfrm flipH="1">
            <a:off x="4434133" y="2749269"/>
            <a:ext cx="1015998" cy="36406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547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306400"/>
            <a:ext cx="8102400" cy="1116000"/>
          </a:xfrm>
        </p:spPr>
        <p:txBody>
          <a:bodyPr/>
          <a:lstStyle/>
          <a:p>
            <a:r>
              <a:rPr lang="nl-BE" b="0" cap="small" dirty="0" smtClean="0"/>
              <a:t>Actieve </a:t>
            </a:r>
            <a:r>
              <a:rPr lang="nl-BE" b="0" cap="small" dirty="0"/>
              <a:t>openbaarheid inspectieverslagen</a:t>
            </a:r>
          </a:p>
        </p:txBody>
      </p:sp>
      <p:pic>
        <p:nvPicPr>
          <p:cNvPr id="8" name="Tijdelijke aanduiding voor inhoud 7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016000" y="965200"/>
            <a:ext cx="7302499" cy="478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36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306400"/>
            <a:ext cx="8102400" cy="1116000"/>
          </a:xfrm>
        </p:spPr>
        <p:txBody>
          <a:bodyPr/>
          <a:lstStyle/>
          <a:p>
            <a:r>
              <a:rPr lang="nl-BE" b="0" cap="small" dirty="0" smtClean="0"/>
              <a:t>Actieve </a:t>
            </a:r>
            <a:r>
              <a:rPr lang="nl-BE" b="0" cap="small" dirty="0"/>
              <a:t>openbaarheid inspectieverslagen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055076" y="1125414"/>
            <a:ext cx="7455877" cy="454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54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306400"/>
            <a:ext cx="8102400" cy="1116000"/>
          </a:xfrm>
        </p:spPr>
        <p:txBody>
          <a:bodyPr/>
          <a:lstStyle/>
          <a:p>
            <a:r>
              <a:rPr lang="nl-BE" b="0" cap="small" dirty="0" smtClean="0"/>
              <a:t>Actieve </a:t>
            </a:r>
            <a:r>
              <a:rPr lang="nl-BE" b="0" cap="small" dirty="0"/>
              <a:t>openbaarheid inspectieverslagen</a:t>
            </a:r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869809" y="928468"/>
            <a:ext cx="5289452" cy="4951827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934" y="928468"/>
            <a:ext cx="2428875" cy="122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9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306400"/>
            <a:ext cx="8102400" cy="1116000"/>
          </a:xfrm>
        </p:spPr>
        <p:txBody>
          <a:bodyPr/>
          <a:lstStyle/>
          <a:p>
            <a:r>
              <a:rPr lang="nl-BE" b="0" cap="small" dirty="0" smtClean="0"/>
              <a:t>Actieve </a:t>
            </a:r>
            <a:r>
              <a:rPr lang="nl-BE" b="0" cap="small" dirty="0"/>
              <a:t>openbaarheid inspectieverslagen</a:t>
            </a:r>
            <a:br>
              <a:rPr lang="nl-BE" b="0" cap="small" dirty="0"/>
            </a:br>
            <a:endParaRPr lang="nl-BE" b="0" cap="small" dirty="0"/>
          </a:p>
        </p:txBody>
      </p:sp>
      <p:pic>
        <p:nvPicPr>
          <p:cNvPr id="6" name="Tijdelijke aanduiding voor inhoud 5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244045" y="1541169"/>
            <a:ext cx="6833509" cy="4432862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1851" y="1422400"/>
            <a:ext cx="219075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93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306400"/>
            <a:ext cx="8102400" cy="1116000"/>
          </a:xfrm>
        </p:spPr>
        <p:txBody>
          <a:bodyPr/>
          <a:lstStyle/>
          <a:p>
            <a:r>
              <a:rPr lang="nl-BE" b="0" cap="small" dirty="0" smtClean="0"/>
              <a:t>Actieve </a:t>
            </a:r>
            <a:r>
              <a:rPr lang="nl-BE" b="0" cap="small" dirty="0"/>
              <a:t>openbaarheid inspectieverslagen</a:t>
            </a:r>
            <a:br>
              <a:rPr lang="nl-BE" b="0" cap="small" dirty="0"/>
            </a:br>
            <a:endParaRPr lang="nl-BE" b="0" cap="smal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591093" y="1422400"/>
            <a:ext cx="5917772" cy="4656406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393" y="864400"/>
            <a:ext cx="2171700" cy="143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04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306400"/>
            <a:ext cx="8293100" cy="1116000"/>
          </a:xfrm>
        </p:spPr>
        <p:txBody>
          <a:bodyPr/>
          <a:lstStyle/>
          <a:p>
            <a:r>
              <a:rPr lang="nl-BE" b="0" cap="small" dirty="0" smtClean="0"/>
              <a:t>Actieve </a:t>
            </a:r>
            <a:r>
              <a:rPr lang="nl-BE" b="0" cap="small" dirty="0"/>
              <a:t>openbaarheid inspectieverslagen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96000" y="1422400"/>
            <a:ext cx="7416000" cy="4164800"/>
          </a:xfrm>
        </p:spPr>
        <p:txBody>
          <a:bodyPr/>
          <a:lstStyle/>
          <a:p>
            <a:pPr lvl="0"/>
            <a:r>
              <a:rPr lang="nl-BE" dirty="0"/>
              <a:t>Actueel, maatschappelijk relevant onderwerp met sterke </a:t>
            </a:r>
          </a:p>
          <a:p>
            <a:pPr lvl="0">
              <a:buNone/>
            </a:pPr>
            <a:r>
              <a:rPr lang="nl-BE" dirty="0"/>
              <a:t>    focus op de </a:t>
            </a:r>
            <a:r>
              <a:rPr lang="nl-BE" dirty="0" smtClean="0"/>
              <a:t>jongere!</a:t>
            </a:r>
            <a:endParaRPr lang="nl-BE" dirty="0"/>
          </a:p>
          <a:p>
            <a:pPr lvl="1"/>
            <a:endParaRPr lang="nl-BE" dirty="0"/>
          </a:p>
          <a:p>
            <a:pPr lvl="1"/>
            <a:r>
              <a:rPr lang="nl-BE" dirty="0"/>
              <a:t>Proactieve aanpak </a:t>
            </a:r>
          </a:p>
          <a:p>
            <a:pPr marL="288000" lvl="1" indent="0">
              <a:buNone/>
            </a:pPr>
            <a:endParaRPr lang="nl-BE" dirty="0"/>
          </a:p>
          <a:p>
            <a:pPr lvl="1"/>
            <a:r>
              <a:rPr lang="nl-BE" dirty="0"/>
              <a:t>Concreet: verder samen uit te werken </a:t>
            </a:r>
          </a:p>
          <a:p>
            <a:pPr marL="288000" lvl="1" indent="0">
              <a:buNone/>
            </a:pPr>
            <a:endParaRPr lang="nl-BE" dirty="0"/>
          </a:p>
          <a:p>
            <a:pPr lvl="1"/>
            <a:r>
              <a:rPr lang="nl-BE" dirty="0"/>
              <a:t>Voorbereiding is belangrijk! (sector + </a:t>
            </a:r>
            <a:r>
              <a:rPr lang="nl-BE" dirty="0" smtClean="0"/>
              <a:t>individuele voorziening)</a:t>
            </a:r>
            <a:endParaRPr lang="nl-BE" dirty="0"/>
          </a:p>
          <a:p>
            <a:pPr>
              <a:buNone/>
            </a:pPr>
            <a:endParaRPr lang="nl-B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5151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d:\gebruikersgegevens\vanseggo\Desktop\imagesCAV25D7Y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689317"/>
            <a:ext cx="7010400" cy="49472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550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8800" y="515369"/>
            <a:ext cx="7984758" cy="1116000"/>
          </a:xfrm>
        </p:spPr>
        <p:txBody>
          <a:bodyPr/>
          <a:lstStyle/>
          <a:p>
            <a:endParaRPr lang="nl-BE" b="0" cap="smal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558800" y="1311330"/>
            <a:ext cx="8416758" cy="4552862"/>
          </a:xfrm>
        </p:spPr>
        <p:txBody>
          <a:bodyPr/>
          <a:lstStyle/>
          <a:p>
            <a:pPr>
              <a:buNone/>
            </a:pPr>
            <a:endParaRPr lang="nl-BE" dirty="0" smtClean="0"/>
          </a:p>
          <a:p>
            <a:pPr>
              <a:buNone/>
            </a:pPr>
            <a:endParaRPr lang="nl-BE" dirty="0"/>
          </a:p>
          <a:p>
            <a:pPr>
              <a:buNone/>
            </a:pPr>
            <a:r>
              <a:rPr lang="nl-BE" dirty="0" smtClean="0"/>
              <a:t>       Timing </a:t>
            </a:r>
            <a:r>
              <a:rPr lang="nl-BE" dirty="0"/>
              <a:t>inspectieronde</a:t>
            </a:r>
            <a:br>
              <a:rPr lang="nl-BE" dirty="0"/>
            </a:br>
            <a:endParaRPr lang="nl-BE" dirty="0"/>
          </a:p>
          <a:p>
            <a:pPr lvl="2"/>
            <a:r>
              <a:rPr lang="nl-BE" dirty="0"/>
              <a:t>Communicatiemoment instellingen en </a:t>
            </a:r>
            <a:r>
              <a:rPr lang="nl-BE" dirty="0" smtClean="0"/>
              <a:t>voorzieningen: 30 maart 2017</a:t>
            </a:r>
          </a:p>
          <a:p>
            <a:pPr lvl="2"/>
            <a:r>
              <a:rPr lang="nl-BE" dirty="0" smtClean="0"/>
              <a:t>Documenten op </a:t>
            </a:r>
            <a:r>
              <a:rPr lang="nl-BE" dirty="0" smtClean="0">
                <a:hlinkClick r:id="rId3"/>
              </a:rPr>
              <a:t>www.departementwvg.be</a:t>
            </a:r>
            <a:r>
              <a:rPr lang="nl-BE" dirty="0" smtClean="0"/>
              <a:t> in de week van 3 april 2017</a:t>
            </a:r>
          </a:p>
          <a:p>
            <a:pPr lvl="2"/>
            <a:r>
              <a:rPr lang="nl-BE" dirty="0" smtClean="0"/>
              <a:t>Antwoorden op bevraging verwacht tegen 20/04/2017</a:t>
            </a:r>
            <a:endParaRPr lang="nl-BE" dirty="0"/>
          </a:p>
          <a:p>
            <a:pPr lvl="2"/>
            <a:r>
              <a:rPr lang="nl-BE" dirty="0"/>
              <a:t>Start inspecties: 1 mei  </a:t>
            </a:r>
            <a:r>
              <a:rPr lang="nl-BE" dirty="0" smtClean="0"/>
              <a:t>2017</a:t>
            </a:r>
          </a:p>
          <a:p>
            <a:pPr lvl="2"/>
            <a:r>
              <a:rPr lang="nl-BE" dirty="0" smtClean="0"/>
              <a:t>Einde inspecties: 31 oktober2017</a:t>
            </a:r>
            <a:endParaRPr lang="nl-BE" dirty="0"/>
          </a:p>
          <a:p>
            <a:pPr lvl="2"/>
            <a:r>
              <a:rPr lang="nl-BE" dirty="0"/>
              <a:t>Beleidsrapport: </a:t>
            </a:r>
            <a:r>
              <a:rPr lang="nl-BE" dirty="0" smtClean="0"/>
              <a:t>november- december </a:t>
            </a:r>
            <a:r>
              <a:rPr lang="nl-BE" dirty="0"/>
              <a:t>2017</a:t>
            </a:r>
          </a:p>
          <a:p>
            <a:pPr>
              <a:buNone/>
            </a:pPr>
            <a:endParaRPr lang="nl-BE" dirty="0"/>
          </a:p>
          <a:p>
            <a:pPr marL="288000" lvl="1" indent="0">
              <a:buNone/>
            </a:pPr>
            <a:endParaRPr lang="nl-BE" dirty="0">
              <a:solidFill>
                <a:schemeClr val="tx1"/>
              </a:solidFill>
            </a:endParaRPr>
          </a:p>
          <a:p>
            <a:pPr>
              <a:buNone/>
            </a:pPr>
            <a:endParaRPr lang="nl-BE" dirty="0"/>
          </a:p>
          <a:p>
            <a:pPr marL="288000" lvl="1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92104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e_Dep_WVG_2015">
  <a:themeElements>
    <a:clrScheme name="DepWVG">
      <a:dk1>
        <a:sysClr val="windowText" lastClr="000000"/>
      </a:dk1>
      <a:lt1>
        <a:sysClr val="window" lastClr="FFFFFF"/>
      </a:lt1>
      <a:dk2>
        <a:srgbClr val="8BAE00"/>
      </a:dk2>
      <a:lt2>
        <a:srgbClr val="EEECE1"/>
      </a:lt2>
      <a:accent1>
        <a:srgbClr val="8BAE00"/>
      </a:accent1>
      <a:accent2>
        <a:srgbClr val="23789C"/>
      </a:accent2>
      <a:accent3>
        <a:srgbClr val="C63131"/>
      </a:accent3>
      <a:accent4>
        <a:srgbClr val="C68031"/>
      </a:accent4>
      <a:accent5>
        <a:srgbClr val="FFE615"/>
      </a:accent5>
      <a:accent6>
        <a:srgbClr val="443939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_VO.potx" id="{7AB0AA7F-90C7-4DB1-9791-B98BE5007A2C}" vid="{D2F0DD5C-7E50-4920-B7D3-BD639FE43863}"/>
    </a:ext>
  </a:extLst>
</a:theme>
</file>

<file path=ppt/theme/theme2.xml><?xml version="1.0" encoding="utf-8"?>
<a:theme xmlns:a="http://schemas.openxmlformats.org/drawingml/2006/main" name="Aangepast ontwerp">
  <a:themeElements>
    <a:clrScheme name="DepWVG">
      <a:dk1>
        <a:sysClr val="windowText" lastClr="000000"/>
      </a:dk1>
      <a:lt1>
        <a:sysClr val="window" lastClr="FFFFFF"/>
      </a:lt1>
      <a:dk2>
        <a:srgbClr val="8BAE00"/>
      </a:dk2>
      <a:lt2>
        <a:srgbClr val="EEECE1"/>
      </a:lt2>
      <a:accent1>
        <a:srgbClr val="8BAE00"/>
      </a:accent1>
      <a:accent2>
        <a:srgbClr val="23789C"/>
      </a:accent2>
      <a:accent3>
        <a:srgbClr val="C63131"/>
      </a:accent3>
      <a:accent4>
        <a:srgbClr val="C68031"/>
      </a:accent4>
      <a:accent5>
        <a:srgbClr val="FFE615"/>
      </a:accent5>
      <a:accent6>
        <a:srgbClr val="443939"/>
      </a:accent6>
      <a:hlink>
        <a:srgbClr val="0000FF"/>
      </a:hlink>
      <a:folHlink>
        <a:srgbClr val="800080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_VO.potx" id="{7AB0AA7F-90C7-4DB1-9791-B98BE5007A2C}" vid="{C875C828-9506-4BA7-9BF7-6C09D07CC534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B1E367A5E7BF4EB1A5F2968B2A44F3" ma:contentTypeVersion="2" ma:contentTypeDescription="Een nieuw document maken." ma:contentTypeScope="" ma:versionID="5c0f7f666a146586d68d4ba03b9f1d2a">
  <xsd:schema xmlns:xsd="http://www.w3.org/2001/XMLSchema" xmlns:xs="http://www.w3.org/2001/XMLSchema" xmlns:p="http://schemas.microsoft.com/office/2006/metadata/properties" xmlns:ns2="fd30df29-4402-4e7a-9e9b-06aee87d86ea" targetNamespace="http://schemas.microsoft.com/office/2006/metadata/properties" ma:root="true" ma:fieldsID="e2fc197e40933c4dc37652b88ee72497" ns2:_="">
    <xsd:import namespace="fd30df29-4402-4e7a-9e9b-06aee87d86e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30df29-4402-4e7a-9e9b-06aee87d86e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Gedeeld met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095AFD6-987A-4234-8CCF-71F2391B245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1C10465-EAC6-4676-B0FC-CF7BE575C1C7}">
  <ds:schemaRefs>
    <ds:schemaRef ds:uri="http://schemas.microsoft.com/office/infopath/2007/PartnerControls"/>
    <ds:schemaRef ds:uri="fd30df29-4402-4e7a-9e9b-06aee87d86ea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  <ds:schemaRef ds:uri="http://purl.org/dc/elements/1.1/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1FDEE97-C9B8-4F1C-A166-435B5D40D5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30df29-4402-4e7a-9e9b-06aee87d86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2756</TotalTime>
  <Words>991</Words>
  <Application>Microsoft Office PowerPoint</Application>
  <PresentationFormat>Diavoorstelling (4:3)</PresentationFormat>
  <Paragraphs>474</Paragraphs>
  <Slides>40</Slides>
  <Notes>29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2</vt:i4>
      </vt:variant>
      <vt:variant>
        <vt:lpstr>Diatitels</vt:lpstr>
      </vt:variant>
      <vt:variant>
        <vt:i4>40</vt:i4>
      </vt:variant>
    </vt:vector>
  </HeadingPairs>
  <TitlesOfParts>
    <vt:vector size="49" baseType="lpstr">
      <vt:lpstr>Arial</vt:lpstr>
      <vt:lpstr>Calibri</vt:lpstr>
      <vt:lpstr>Calibri Light</vt:lpstr>
      <vt:lpstr>FlandersArtSans-Bold</vt:lpstr>
      <vt:lpstr>FlandersArtSans-Regular</vt:lpstr>
      <vt:lpstr>Times New Roman</vt:lpstr>
      <vt:lpstr>Wingdings</vt:lpstr>
      <vt:lpstr>Presentatie_Dep_WVG_2015</vt:lpstr>
      <vt:lpstr>Aangepast ontwerp</vt:lpstr>
      <vt:lpstr>  Inspecties  vrijheidsbeperkende maatregelen in de bijzondere Jeugdzorg</vt:lpstr>
      <vt:lpstr>  </vt:lpstr>
      <vt:lpstr>      I Inleiding </vt:lpstr>
      <vt:lpstr> </vt:lpstr>
      <vt:lpstr> </vt:lpstr>
      <vt:lpstr> </vt:lpstr>
      <vt:lpstr>PowerPoint-presentatie</vt:lpstr>
      <vt:lpstr>PowerPoint-presentatie</vt:lpstr>
      <vt:lpstr>PowerPoint-presentatie</vt:lpstr>
      <vt:lpstr>PowerPoint-presentatie</vt:lpstr>
      <vt:lpstr>II Toelichting bij thematische inspectieronde </vt:lpstr>
      <vt:lpstr>PowerPoint-presentatie</vt:lpstr>
      <vt:lpstr>PowerPoint-presentatie</vt:lpstr>
      <vt:lpstr>PowerPoint-presentatie</vt:lpstr>
      <vt:lpstr>PowerPoint-presentatie</vt:lpstr>
      <vt:lpstr>          III Praktische aanpak</vt:lpstr>
      <vt:lpstr>PowerPoint-presentatie</vt:lpstr>
      <vt:lpstr> </vt:lpstr>
      <vt:lpstr>PowerPoint-presentatie</vt:lpstr>
      <vt:lpstr> </vt:lpstr>
      <vt:lpstr>IV. Verslagen zullen ‘actief’ openbaar worden  </vt:lpstr>
      <vt:lpstr>Transparantie over de eigen werking</vt:lpstr>
      <vt:lpstr>Transparantie over de eigen werking</vt:lpstr>
      <vt:lpstr>Passieve openbaarheid inspectieverslagen</vt:lpstr>
      <vt:lpstr>Passieve openbaarheid inspectieverslagen</vt:lpstr>
      <vt:lpstr>Passieve openbaarheid inspectieverslagen</vt:lpstr>
      <vt:lpstr>Passieve openbaarheid inspectieverslagen</vt:lpstr>
      <vt:lpstr>Actieve openbaarheid inspectieverslagen</vt:lpstr>
      <vt:lpstr>Actieve openbaarheid inspectieverslagen</vt:lpstr>
      <vt:lpstr>Actieve openbaarheid inspectieverslagen</vt:lpstr>
      <vt:lpstr>Actieve openbaarheid inspectieverslagen</vt:lpstr>
      <vt:lpstr>Actieve openbaarheid inspectieverslagen</vt:lpstr>
      <vt:lpstr>Actieve openbaarheid inspectieverslagen</vt:lpstr>
      <vt:lpstr>Actieve openbaarheid inspectieverslagen</vt:lpstr>
      <vt:lpstr>Actieve openbaarheid inspectieverslagen</vt:lpstr>
      <vt:lpstr>Actieve openbaarheid inspectieverslagen </vt:lpstr>
      <vt:lpstr>Actieve openbaarheid inspectieverslagen </vt:lpstr>
      <vt:lpstr>Actieve openbaarheid inspectieverslagen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Communicatie inspectieronde  vrijheidsbeperkende maatregelen in kinderpsychiatrie</dc:title>
  <dc:creator>Knockaert, Chantal</dc:creator>
  <cp:lastModifiedBy>Wylin, Tom</cp:lastModifiedBy>
  <cp:revision>61</cp:revision>
  <dcterms:modified xsi:type="dcterms:W3CDTF">2017-04-04T11:56:39Z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MyDocuments">
    <vt:bool>true</vt:bool>
  </property>
  <property fmtid="{D5CDD505-2E9C-101B-9397-08002B2CF9AE}" pid="3" name="ContentTypeId">
    <vt:lpwstr>0x0101006FB1E367A5E7BF4EB1A5F2968B2A44F3</vt:lpwstr>
  </property>
</Properties>
</file>