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 id="2147483670" r:id="rId3"/>
  </p:sldMasterIdLst>
  <p:sldIdLst>
    <p:sldId id="260" r:id="rId4"/>
    <p:sldId id="268" r:id="rId5"/>
    <p:sldId id="274" r:id="rId6"/>
    <p:sldId id="277" r:id="rId7"/>
    <p:sldId id="278" r:id="rId8"/>
    <p:sldId id="286" r:id="rId9"/>
    <p:sldId id="285" r:id="rId10"/>
    <p:sldId id="279" r:id="rId11"/>
    <p:sldId id="280" r:id="rId12"/>
    <p:sldId id="281" r:id="rId13"/>
    <p:sldId id="282" r:id="rId14"/>
    <p:sldId id="283" r:id="rId15"/>
    <p:sldId id="289" r:id="rId16"/>
    <p:sldId id="291" r:id="rId17"/>
    <p:sldId id="292" r:id="rId18"/>
    <p:sldId id="290" r:id="rId19"/>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0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23" d="100"/>
          <a:sy n="123" d="100"/>
        </p:scale>
        <p:origin x="114" y="27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3583914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sp>
        <p:nvSpPr>
          <p:cNvPr id="4" name="Tijdelijke aanduiding voor afbeelding 3"/>
          <p:cNvSpPr>
            <a:spLocks noGrp="1"/>
          </p:cNvSpPr>
          <p:nvPr>
            <p:ph type="pic" sz="quarter" idx="13"/>
          </p:nvPr>
        </p:nvSpPr>
        <p:spPr>
          <a:xfrm>
            <a:off x="384000" y="0"/>
            <a:ext cx="11808000" cy="6858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Tree>
    <p:extLst>
      <p:ext uri="{BB962C8B-B14F-4D97-AF65-F5344CB8AC3E}">
        <p14:creationId xmlns:p14="http://schemas.microsoft.com/office/powerpoint/2010/main" val="485298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12" name="Tijdelijke aanduiding voor afbeelding 11"/>
          <p:cNvSpPr>
            <a:spLocks noGrp="1"/>
          </p:cNvSpPr>
          <p:nvPr>
            <p:ph type="pic" sz="quarter" idx="12"/>
          </p:nvPr>
        </p:nvSpPr>
        <p:spPr>
          <a:xfrm>
            <a:off x="383999" y="0"/>
            <a:ext cx="11808000" cy="6858000"/>
          </a:xfrm>
        </p:spPr>
        <p:txBody>
          <a:bodyP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1" y="2023200"/>
            <a:ext cx="4144065" cy="2073600"/>
          </a:xfrm>
        </p:spPr>
        <p:txBody>
          <a:bodyPr anchor="b" anchorCtr="0">
            <a:noAutofit/>
          </a:bodyPr>
          <a:lstStyle>
            <a:lvl1pPr indent="0" algn="l">
              <a:lnSpc>
                <a:spcPts val="7200"/>
              </a:lnSpc>
              <a:defRPr sz="7200">
                <a:solidFill>
                  <a:schemeClr val="bg1"/>
                </a:solidFill>
              </a:defRPr>
            </a:lvl1pPr>
          </a:lstStyle>
          <a:p>
            <a:r>
              <a:rPr lang="nl-NL"/>
              <a:t>Klik om de stijl te bewerken</a:t>
            </a:r>
            <a:endParaRPr lang="nl-BE" dirty="0"/>
          </a:p>
        </p:txBody>
      </p:sp>
      <p:sp>
        <p:nvSpPr>
          <p:cNvPr id="3" name="Ondertitel 2"/>
          <p:cNvSpPr>
            <a:spLocks noGrp="1"/>
          </p:cNvSpPr>
          <p:nvPr>
            <p:ph type="subTitle" idx="1"/>
          </p:nvPr>
        </p:nvSpPr>
        <p:spPr>
          <a:xfrm>
            <a:off x="1728000" y="4154400"/>
            <a:ext cx="9888000" cy="1656000"/>
          </a:xfrm>
        </p:spPr>
        <p:txBody>
          <a:bodyPr bIns="0">
            <a:noAutofit/>
          </a:bodyPr>
          <a:lstStyle>
            <a:lvl1pPr marL="0" indent="0" algn="l">
              <a:lnSpc>
                <a:spcPts val="2347"/>
              </a:lnSpc>
              <a:buNone/>
              <a:defRPr sz="2133">
                <a:solidFill>
                  <a:schemeClr val="bg1"/>
                </a:solidFill>
                <a:latin typeface="FlandersArtSans-Regular" panose="00000500000000000000" pitchFamily="2"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a:t>Klik om de ondertitelstijl van het model te bewerken</a:t>
            </a:r>
            <a:endParaRPr lang="nl-BE" dirty="0"/>
          </a:p>
        </p:txBody>
      </p:sp>
    </p:spTree>
    <p:extLst>
      <p:ext uri="{BB962C8B-B14F-4D97-AF65-F5344CB8AC3E}">
        <p14:creationId xmlns:p14="http://schemas.microsoft.com/office/powerpoint/2010/main" val="3068062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
        <p:nvSpPr>
          <p:cNvPr id="12" name="Ondertitel 2"/>
          <p:cNvSpPr>
            <a:spLocks noGrp="1"/>
          </p:cNvSpPr>
          <p:nvPr>
            <p:ph type="subTitle" idx="1"/>
          </p:nvPr>
        </p:nvSpPr>
        <p:spPr>
          <a:xfrm>
            <a:off x="6902257" y="4191644"/>
            <a:ext cx="4544679" cy="2112905"/>
          </a:xfrm>
        </p:spPr>
        <p:txBody>
          <a:bodyPr lIns="0" tIns="0" rIns="0" bIns="0">
            <a:noAutofit/>
          </a:bodyPr>
          <a:lstStyle>
            <a:lvl1pPr marL="0" indent="0" algn="l">
              <a:lnSpc>
                <a:spcPts val="3333"/>
              </a:lnSpc>
              <a:spcBef>
                <a:spcPts val="0"/>
              </a:spcBef>
              <a:buNone/>
              <a:defRPr sz="2800">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823054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idx="1"/>
          </p:nvPr>
        </p:nvSpPr>
        <p:spPr>
          <a:xfrm>
            <a:off x="7093528" y="1908000"/>
            <a:ext cx="4522472" cy="3780000"/>
          </a:xfrm>
        </p:spPr>
        <p:txBody>
          <a:bodyPr bIns="0"/>
          <a:lstStyle>
            <a:lvl1pPr>
              <a:spcBef>
                <a:spcPts val="400"/>
              </a:spcBef>
              <a:defRPr sz="2667"/>
            </a:lvl1pPr>
            <a:lvl2pPr>
              <a:spcBef>
                <a:spcPts val="400"/>
              </a:spcBef>
              <a:defRPr sz="2667">
                <a:solidFill>
                  <a:schemeClr val="bg1">
                    <a:lumMod val="50000"/>
                  </a:schemeClr>
                </a:solidFill>
              </a:defRPr>
            </a:lvl2pPr>
            <a:lvl3pPr>
              <a:spcBef>
                <a:spcPts val="400"/>
              </a:spcBef>
              <a:defRPr sz="2133"/>
            </a:lvl3pPr>
            <a:lvl4pPr>
              <a:spcBef>
                <a:spcPts val="400"/>
              </a:spcBef>
              <a:defRPr sz="2133"/>
            </a:lvl4pPr>
            <a:lvl5pPr>
              <a:spcBef>
                <a:spcPts val="400"/>
              </a:spcBef>
              <a:defRPr sz="2133"/>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afbeelding 4"/>
          <p:cNvSpPr>
            <a:spLocks noGrp="1"/>
          </p:cNvSpPr>
          <p:nvPr>
            <p:ph type="pic" sz="quarter" idx="13"/>
          </p:nvPr>
        </p:nvSpPr>
        <p:spPr>
          <a:xfrm>
            <a:off x="1725637" y="1908000"/>
            <a:ext cx="4944000" cy="3780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Tree>
    <p:extLst>
      <p:ext uri="{BB962C8B-B14F-4D97-AF65-F5344CB8AC3E}">
        <p14:creationId xmlns:p14="http://schemas.microsoft.com/office/powerpoint/2010/main" val="367435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sz="half" idx="1"/>
          </p:nvPr>
        </p:nvSpPr>
        <p:spPr>
          <a:xfrm>
            <a:off x="1728000" y="1908000"/>
            <a:ext cx="4944000" cy="3780000"/>
          </a:xfrm>
        </p:spPr>
        <p:txBody>
          <a:bodyPr bIns="0"/>
          <a:lstStyle>
            <a:lvl1pPr>
              <a:spcBef>
                <a:spcPts val="400"/>
              </a:spcBef>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0" name="Tijdelijke aanduiding voor inhoud 3"/>
          <p:cNvSpPr>
            <a:spLocks noGrp="1"/>
          </p:cNvSpPr>
          <p:nvPr>
            <p:ph sz="half" idx="13"/>
          </p:nvPr>
        </p:nvSpPr>
        <p:spPr>
          <a:xfrm>
            <a:off x="6720000" y="1908000"/>
            <a:ext cx="4896000" cy="3780000"/>
          </a:xfrm>
        </p:spPr>
        <p:txBody>
          <a:bodyPr bIns="0"/>
          <a:lstStyle>
            <a:lvl1pPr>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364595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8" name="Titel 1"/>
          <p:cNvSpPr>
            <a:spLocks noGrp="1"/>
          </p:cNvSpPr>
          <p:nvPr>
            <p:ph type="title"/>
          </p:nvPr>
        </p:nvSpPr>
        <p:spPr>
          <a:xfrm>
            <a:off x="1728000" y="756000"/>
            <a:ext cx="9888000" cy="1116000"/>
          </a:xfrm>
        </p:spPr>
        <p:txBody>
          <a:bodyPr anchor="t" anchorCtr="0"/>
          <a:lstStyle>
            <a:lvl1pPr>
              <a:defRPr>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9" name="Tijdelijke aanduiding voor inhoud 2"/>
          <p:cNvSpPr>
            <a:spLocks noGrp="1"/>
          </p:cNvSpPr>
          <p:nvPr>
            <p:ph sz="half" idx="1"/>
          </p:nvPr>
        </p:nvSpPr>
        <p:spPr>
          <a:xfrm>
            <a:off x="1728000" y="1915200"/>
            <a:ext cx="9888000" cy="3672000"/>
          </a:xfrm>
        </p:spPr>
        <p:txBody>
          <a:bodyPr bIns="0"/>
          <a:lstStyle>
            <a:lvl1pPr marL="0" indent="0">
              <a:lnSpc>
                <a:spcPct val="90000"/>
              </a:lnSpc>
              <a:buFontTx/>
              <a:buBlip>
                <a:blip r:embed="rId2"/>
              </a:buBlip>
              <a:defRPr sz="2933">
                <a:latin typeface="Calibri" panose="020F0502020204030204" pitchFamily="34" charset="0"/>
                <a:cs typeface="Calibri" panose="020F0502020204030204" pitchFamily="34" charset="0"/>
              </a:defRPr>
            </a:lvl1pPr>
            <a:lvl2pPr>
              <a:lnSpc>
                <a:spcPct val="90000"/>
              </a:lnSpc>
              <a:buSzPct val="75000"/>
              <a:buFontTx/>
              <a:buBlip>
                <a:blip r:embed="rId3"/>
              </a:buBlip>
              <a:defRPr sz="2933">
                <a:solidFill>
                  <a:schemeClr val="bg1">
                    <a:lumMod val="50000"/>
                  </a:schemeClr>
                </a:solidFill>
                <a:latin typeface="Calibri" panose="020F0502020204030204" pitchFamily="34" charset="0"/>
                <a:cs typeface="Calibri" panose="020F0502020204030204" pitchFamily="34" charset="0"/>
              </a:defRPr>
            </a:lvl2pPr>
            <a:lvl3pPr>
              <a:lnSpc>
                <a:spcPct val="90000"/>
              </a:lnSpc>
              <a:buSzPct val="85000"/>
              <a:defRPr>
                <a:latin typeface="Calibri" panose="020F0502020204030204" pitchFamily="34" charset="0"/>
                <a:cs typeface="Calibri" panose="020F0502020204030204" pitchFamily="34" charset="0"/>
              </a:defRPr>
            </a:lvl3pPr>
            <a:lvl4pPr>
              <a:lnSpc>
                <a:spcPct val="90000"/>
              </a:lnSpc>
              <a:defRPr>
                <a:latin typeface="Calibri" panose="020F0502020204030204" pitchFamily="34" charset="0"/>
                <a:cs typeface="Calibri" panose="020F0502020204030204" pitchFamily="34" charset="0"/>
              </a:defRPr>
            </a:lvl4pPr>
            <a:lvl5pPr>
              <a:lnSpc>
                <a:spcPct val="90000"/>
              </a:lnSpc>
              <a:defRPr>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1801170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618880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grpSp>
        <p:nvGrpSpPr>
          <p:cNvPr id="4" name="Groep 3">
            <a:extLst>
              <a:ext uri="{FF2B5EF4-FFF2-40B4-BE49-F238E27FC236}">
                <a16:creationId xmlns:a16="http://schemas.microsoft.com/office/drawing/2014/main" id="{A650EAF0-F636-47D7-8DB9-61A8F7CDBED2}"/>
              </a:ext>
            </a:extLst>
          </p:cNvPr>
          <p:cNvGrpSpPr/>
          <p:nvPr userDrawn="1"/>
        </p:nvGrpSpPr>
        <p:grpSpPr>
          <a:xfrm>
            <a:off x="384004" y="286525"/>
            <a:ext cx="8050115" cy="6265475"/>
            <a:chOff x="384004" y="286525"/>
            <a:chExt cx="8050115" cy="6265475"/>
          </a:xfrm>
        </p:grpSpPr>
        <p:sp>
          <p:nvSpPr>
            <p:cNvPr id="12" name="Rechthoek 11"/>
            <p:cNvSpPr>
              <a:spLocks/>
            </p:cNvSpPr>
            <p:nvPr userDrawn="1"/>
          </p:nvSpPr>
          <p:spPr>
            <a:xfrm>
              <a:off x="384004" y="286525"/>
              <a:ext cx="5663998" cy="6265475"/>
            </a:xfrm>
            <a:prstGeom prst="rect">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sp>
          <p:nvSpPr>
            <p:cNvPr id="13" name="Rechthoekige driehoek 12"/>
            <p:cNvSpPr/>
            <p:nvPr userDrawn="1"/>
          </p:nvSpPr>
          <p:spPr>
            <a:xfrm>
              <a:off x="6053444" y="297409"/>
              <a:ext cx="2380675" cy="6254591"/>
            </a:xfrm>
            <a:prstGeom prst="rtTriangle">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grpSp>
      <p:sp>
        <p:nvSpPr>
          <p:cNvPr id="2" name="Titel 1"/>
          <p:cNvSpPr>
            <a:spLocks noGrp="1"/>
          </p:cNvSpPr>
          <p:nvPr userDrawn="1">
            <p:ph type="ctrTitle"/>
          </p:nvPr>
        </p:nvSpPr>
        <p:spPr>
          <a:xfrm>
            <a:off x="1776000" y="2556001"/>
            <a:ext cx="5088000" cy="1943999"/>
          </a:xfrm>
        </p:spPr>
        <p:txBody>
          <a:bodyPr wrap="square" anchor="t" anchorCtr="0">
            <a:noAutofit/>
          </a:bodyPr>
          <a:lstStyle>
            <a:lvl1pPr algn="l">
              <a:lnSpc>
                <a:spcPts val="6933"/>
              </a:lnSpc>
              <a:defRPr sz="6933"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userDrawn="1">
            <p:ph type="subTitle" idx="1"/>
          </p:nvPr>
        </p:nvSpPr>
        <p:spPr>
          <a:xfrm>
            <a:off x="1778103" y="4650972"/>
            <a:ext cx="5088000" cy="1224000"/>
          </a:xfrm>
          <a:prstGeom prst="rect">
            <a:avLst/>
          </a:prstGeom>
        </p:spPr>
        <p:txBody>
          <a:bodyPr bIns="0">
            <a:noAutofit/>
          </a:bodyPr>
          <a:lstStyle>
            <a:lvl1pPr marL="0" indent="0" algn="l">
              <a:lnSpc>
                <a:spcPts val="2347"/>
              </a:lnSpc>
              <a:buNone/>
              <a:defRPr sz="2107"/>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pic>
        <p:nvPicPr>
          <p:cNvPr id="6" name="Afbeelding 5">
            <a:extLst>
              <a:ext uri="{FF2B5EF4-FFF2-40B4-BE49-F238E27FC236}">
                <a16:creationId xmlns:a16="http://schemas.microsoft.com/office/drawing/2014/main" id="{224D6775-6DAB-4407-994B-8946DD1198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9996"/>
          <a:stretch/>
        </p:blipFill>
        <p:spPr>
          <a:xfrm>
            <a:off x="7774696" y="1098926"/>
            <a:ext cx="3952804" cy="3238345"/>
          </a:xfrm>
          <a:prstGeom prst="rect">
            <a:avLst/>
          </a:prstGeom>
        </p:spPr>
      </p:pic>
      <p:pic>
        <p:nvPicPr>
          <p:cNvPr id="10" name="Afbeelding 9">
            <a:extLst>
              <a:ext uri="{FF2B5EF4-FFF2-40B4-BE49-F238E27FC236}">
                <a16:creationId xmlns:a16="http://schemas.microsoft.com/office/drawing/2014/main" id="{DC2942F5-0046-49F1-88B5-724FB2AE81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8645"/>
          <a:stretch/>
        </p:blipFill>
        <p:spPr>
          <a:xfrm>
            <a:off x="8609399" y="4217018"/>
            <a:ext cx="3033377" cy="1620303"/>
          </a:xfrm>
          <a:prstGeom prst="rect">
            <a:avLst/>
          </a:prstGeom>
        </p:spPr>
      </p:pic>
      <p:pic>
        <p:nvPicPr>
          <p:cNvPr id="9" name="Afbeelding 8">
            <a:extLst>
              <a:ext uri="{FF2B5EF4-FFF2-40B4-BE49-F238E27FC236}">
                <a16:creationId xmlns:a16="http://schemas.microsoft.com/office/drawing/2014/main" id="{55C71365-4A6D-4A6A-8FDC-F49C644F2F1D}"/>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687591" y="5820730"/>
            <a:ext cx="1952208" cy="735787"/>
          </a:xfrm>
          <a:prstGeom prst="rect">
            <a:avLst/>
          </a:prstGeom>
        </p:spPr>
      </p:pic>
    </p:spTree>
    <p:extLst>
      <p:ext uri="{BB962C8B-B14F-4D97-AF65-F5344CB8AC3E}">
        <p14:creationId xmlns:p14="http://schemas.microsoft.com/office/powerpoint/2010/main" val="2240882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gif"/><Relationship Id="rId14"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23/05/2018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pic>
        <p:nvPicPr>
          <p:cNvPr id="9" name="Afbeelding 8">
            <a:extLst>
              <a:ext uri="{FF2B5EF4-FFF2-40B4-BE49-F238E27FC236}">
                <a16:creationId xmlns:a16="http://schemas.microsoft.com/office/drawing/2014/main" id="{7F15820D-5AC6-4C07-A9B5-3CA33D2AC3C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64641" y="5960213"/>
            <a:ext cx="2739401" cy="897787"/>
          </a:xfrm>
          <a:prstGeom prst="rect">
            <a:avLst/>
          </a:prstGeom>
        </p:spPr>
      </p:pic>
      <p:pic>
        <p:nvPicPr>
          <p:cNvPr id="10" name="Afbeelding 9">
            <a:extLst>
              <a:ext uri="{FF2B5EF4-FFF2-40B4-BE49-F238E27FC236}">
                <a16:creationId xmlns:a16="http://schemas.microsoft.com/office/drawing/2014/main" id="{4D1AD071-73F6-4394-8545-1A74DC0110B5}"/>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9780579" y="5960212"/>
            <a:ext cx="1952208" cy="735787"/>
          </a:xfrm>
          <a:prstGeom prst="rect">
            <a:avLst/>
          </a:prstGeom>
        </p:spPr>
      </p:pic>
    </p:spTree>
    <p:extLst>
      <p:ext uri="{BB962C8B-B14F-4D97-AF65-F5344CB8AC3E}">
        <p14:creationId xmlns:p14="http://schemas.microsoft.com/office/powerpoint/2010/main" val="15153484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11"/>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12"/>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13"/>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14"/>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11"/>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23/05/2018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08538393"/>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7" name="Tijdelijke aanduiding voor datum 3"/>
          <p:cNvSpPr>
            <a:spLocks noGrp="1"/>
          </p:cNvSpPr>
          <p:nvPr>
            <p:ph type="dt" sz="half" idx="2"/>
          </p:nvPr>
        </p:nvSpPr>
        <p:spPr>
          <a:xfrm>
            <a:off x="4067833" y="6339600"/>
            <a:ext cx="1200000" cy="360000"/>
          </a:xfrm>
          <a:prstGeom prst="rect">
            <a:avLst/>
          </a:prstGeom>
        </p:spPr>
        <p:txBody>
          <a:bodyPr vert="horz" lIns="91440" tIns="45720" rIns="91440" bIns="45720" rtlCol="0" anchor="ctr"/>
          <a:lstStyle>
            <a:lvl1pPr algn="l">
              <a:defRPr sz="1600">
                <a:solidFill>
                  <a:schemeClr val="tx1">
                    <a:tint val="75000"/>
                  </a:schemeClr>
                </a:solidFill>
                <a:latin typeface="Calibri" panose="020F0502020204030204" pitchFamily="34" charset="0"/>
                <a:cs typeface="Calibri" panose="020F0502020204030204" pitchFamily="34" charset="0"/>
              </a:defRPr>
            </a:lvl1pPr>
          </a:lstStyle>
          <a:p>
            <a:pPr defTabSz="1219170"/>
            <a:fld id="{FD6BEBD5-99F3-4C1B-B5AF-C9279F4847C2}" type="datetimeFigureOut">
              <a:rPr lang="nl-BE" smtClean="0">
                <a:solidFill>
                  <a:srgbClr val="373636">
                    <a:tint val="75000"/>
                  </a:srgbClr>
                </a:solidFill>
              </a:rPr>
              <a:pPr defTabSz="1219170"/>
              <a:t>23/05/2018</a:t>
            </a:fld>
            <a:endParaRPr lang="nl-BE" dirty="0">
              <a:solidFill>
                <a:srgbClr val="373636">
                  <a:tint val="75000"/>
                </a:srgbClr>
              </a:solidFill>
            </a:endParaRPr>
          </a:p>
        </p:txBody>
      </p:sp>
      <p:sp>
        <p:nvSpPr>
          <p:cNvPr id="8" name="Tijdelijke aanduiding voor voettekst 4"/>
          <p:cNvSpPr>
            <a:spLocks noGrp="1"/>
          </p:cNvSpPr>
          <p:nvPr>
            <p:ph type="ftr" sz="quarter" idx="3"/>
          </p:nvPr>
        </p:nvSpPr>
        <p:spPr>
          <a:xfrm>
            <a:off x="5324524" y="6339600"/>
            <a:ext cx="2520000" cy="360000"/>
          </a:xfrm>
          <a:prstGeom prst="rect">
            <a:avLst/>
          </a:prstGeom>
        </p:spPr>
        <p:txBody>
          <a:bodyPr vert="horz" lIns="91440" tIns="45720" rIns="91440" bIns="45720" rtlCol="0" anchor="ctr"/>
          <a:lstStyle>
            <a:lvl1pPr algn="ctr">
              <a:defRPr sz="1600">
                <a:solidFill>
                  <a:schemeClr val="tx1">
                    <a:tint val="75000"/>
                  </a:schemeClr>
                </a:solidFill>
                <a:latin typeface="Calibri" panose="020F0502020204030204" pitchFamily="34" charset="0"/>
                <a:cs typeface="Calibri" panose="020F0502020204030204" pitchFamily="34" charset="0"/>
              </a:defRPr>
            </a:lvl1pPr>
          </a:lstStyle>
          <a:p>
            <a:pPr defTabSz="1219170"/>
            <a:endParaRPr lang="nl-BE" dirty="0">
              <a:solidFill>
                <a:srgbClr val="373636">
                  <a:tint val="75000"/>
                </a:srgbClr>
              </a:solidFill>
            </a:endParaRPr>
          </a:p>
        </p:txBody>
      </p:sp>
      <p:sp>
        <p:nvSpPr>
          <p:cNvPr id="9" name="Tijdelijke aanduiding voor dianummer 5"/>
          <p:cNvSpPr>
            <a:spLocks noGrp="1"/>
          </p:cNvSpPr>
          <p:nvPr>
            <p:ph type="sldNum" sz="quarter" idx="4"/>
          </p:nvPr>
        </p:nvSpPr>
        <p:spPr>
          <a:xfrm>
            <a:off x="7926148" y="6339600"/>
            <a:ext cx="720000" cy="360000"/>
          </a:xfrm>
          <a:prstGeom prst="rect">
            <a:avLst/>
          </a:prstGeom>
        </p:spPr>
        <p:txBody>
          <a:bodyPr vert="horz" lIns="91440" tIns="45720" rIns="91440" bIns="45720" rtlCol="0" anchor="ctr"/>
          <a:lstStyle>
            <a:lvl1pPr algn="r">
              <a:defRPr sz="1467">
                <a:solidFill>
                  <a:schemeClr val="tx1">
                    <a:tint val="75000"/>
                  </a:schemeClr>
                </a:solidFill>
                <a:latin typeface="Calibri" panose="020F0502020204030204" pitchFamily="34" charset="0"/>
                <a:cs typeface="Calibri" panose="020F0502020204030204" pitchFamily="34" charset="0"/>
              </a:defRPr>
            </a:lvl1pPr>
          </a:lstStyle>
          <a:p>
            <a:pPr defTabSz="1219170"/>
            <a:fld id="{492AD3B4-D906-4191-84FB-4FE613E48036}" type="slidenum">
              <a:rPr lang="nl-BE" smtClean="0">
                <a:solidFill>
                  <a:srgbClr val="373636">
                    <a:tint val="75000"/>
                  </a:srgbClr>
                </a:solidFill>
              </a:rPr>
              <a:pPr defTabSz="1219170"/>
              <a:t>‹nr.›</a:t>
            </a:fld>
            <a:endParaRPr lang="nl-BE" dirty="0">
              <a:solidFill>
                <a:srgbClr val="373636">
                  <a:tint val="75000"/>
                </a:srgbClr>
              </a:solidFill>
            </a:endParaRPr>
          </a:p>
        </p:txBody>
      </p:sp>
      <p:sp>
        <p:nvSpPr>
          <p:cNvPr id="10" name="Tijdelijke aanduiding voor tekst 2"/>
          <p:cNvSpPr>
            <a:spLocks noGrp="1"/>
          </p:cNvSpPr>
          <p:nvPr>
            <p:ph type="body" idx="1"/>
          </p:nvPr>
        </p:nvSpPr>
        <p:spPr>
          <a:xfrm>
            <a:off x="1728000" y="1915200"/>
            <a:ext cx="9926400" cy="43524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Tree>
    <p:extLst>
      <p:ext uri="{BB962C8B-B14F-4D97-AF65-F5344CB8AC3E}">
        <p14:creationId xmlns:p14="http://schemas.microsoft.com/office/powerpoint/2010/main" val="4239556114"/>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1219170" rtl="0" eaLnBrk="1" latinLnBrk="0" hangingPunct="1">
        <a:lnSpc>
          <a:spcPts val="5067"/>
        </a:lnSpc>
        <a:spcBef>
          <a:spcPct val="0"/>
        </a:spcBef>
        <a:buNone/>
        <a:defRPr sz="4933" kern="1200">
          <a:solidFill>
            <a:schemeClr val="tx1"/>
          </a:solidFill>
          <a:latin typeface="Calibri" panose="020F0502020204030204" pitchFamily="34" charset="0"/>
          <a:ea typeface="+mj-ea"/>
          <a:cs typeface="Calibri" panose="020F0502020204030204" pitchFamily="34" charset="0"/>
        </a:defRPr>
      </a:lvl1pPr>
    </p:titleStyle>
    <p:bodyStyle>
      <a:lvl1pPr marL="383990" marR="0" indent="-383990" algn="l" defTabSz="1219170" rtl="0" eaLnBrk="1" fontAlgn="auto" latinLnBrk="0" hangingPunct="1">
        <a:lnSpc>
          <a:spcPct val="90000"/>
        </a:lnSpc>
        <a:spcBef>
          <a:spcPts val="400"/>
        </a:spcBef>
        <a:spcAft>
          <a:spcPts val="0"/>
        </a:spcAft>
        <a:buClrTx/>
        <a:buSzPct val="90000"/>
        <a:buFontTx/>
        <a:buBlip>
          <a:blip r:embed="rId3"/>
        </a:buBlip>
        <a:tabLst/>
        <a:defRPr sz="2933" kern="1200" spc="0" baseline="0">
          <a:solidFill>
            <a:schemeClr val="tx1"/>
          </a:solidFill>
          <a:latin typeface="Calibri" panose="020F0502020204030204" pitchFamily="34" charset="0"/>
          <a:ea typeface="+mn-ea"/>
          <a:cs typeface="Calibri" panose="020F0502020204030204" pitchFamily="34" charset="0"/>
        </a:defRPr>
      </a:lvl1pPr>
      <a:lvl2pPr marL="767981" marR="0" indent="-383990" algn="l" defTabSz="1219170" rtl="0" eaLnBrk="1" fontAlgn="auto" latinLnBrk="0" hangingPunct="1">
        <a:lnSpc>
          <a:spcPct val="90000"/>
        </a:lnSpc>
        <a:spcBef>
          <a:spcPts val="400"/>
        </a:spcBef>
        <a:spcAft>
          <a:spcPts val="0"/>
        </a:spcAft>
        <a:buClrTx/>
        <a:buSzPct val="75000"/>
        <a:buFontTx/>
        <a:buBlip>
          <a:blip r:embed="rId4"/>
        </a:buBlip>
        <a:tabLst/>
        <a:defRPr sz="2933" kern="1200" spc="0" baseline="0">
          <a:solidFill>
            <a:srgbClr val="9B9B9B"/>
          </a:solidFill>
          <a:latin typeface="Calibri" panose="020F0502020204030204" pitchFamily="34" charset="0"/>
          <a:ea typeface="+mn-ea"/>
          <a:cs typeface="Calibri" panose="020F0502020204030204" pitchFamily="34" charset="0"/>
        </a:defRPr>
      </a:lvl2pPr>
      <a:lvl3pPr marL="1151971" marR="0" indent="-383990" algn="l" defTabSz="1219170" rtl="0" eaLnBrk="1" fontAlgn="auto" latinLnBrk="0" hangingPunct="1">
        <a:lnSpc>
          <a:spcPct val="90000"/>
        </a:lnSpc>
        <a:spcBef>
          <a:spcPts val="400"/>
        </a:spcBef>
        <a:spcAft>
          <a:spcPts val="0"/>
        </a:spcAft>
        <a:buClrTx/>
        <a:buSzPct val="85000"/>
        <a:buFontTx/>
        <a:buBlip>
          <a:blip r:embed="rId5"/>
        </a:buBlip>
        <a:tabLst/>
        <a:defRPr sz="2667" kern="1200" spc="0" baseline="0">
          <a:solidFill>
            <a:schemeClr val="tx1"/>
          </a:solidFill>
          <a:latin typeface="Calibri" panose="020F0502020204030204" pitchFamily="34" charset="0"/>
          <a:ea typeface="+mn-ea"/>
          <a:cs typeface="Calibri" panose="020F0502020204030204" pitchFamily="34" charset="0"/>
        </a:defRPr>
      </a:lvl3pPr>
      <a:lvl4pPr marL="1535962" marR="0" indent="-383990" algn="l" defTabSz="1219170" rtl="0" eaLnBrk="1" fontAlgn="auto" latinLnBrk="0" hangingPunct="1">
        <a:lnSpc>
          <a:spcPct val="90000"/>
        </a:lnSpc>
        <a:spcBef>
          <a:spcPts val="400"/>
        </a:spcBef>
        <a:spcAft>
          <a:spcPts val="0"/>
        </a:spcAft>
        <a:buClrTx/>
        <a:buSzPct val="75000"/>
        <a:buFontTx/>
        <a:buBlip>
          <a:blip r:embed="rId6"/>
        </a:buBlip>
        <a:tabLst/>
        <a:defRPr sz="2667" kern="1200" spc="0" baseline="0">
          <a:solidFill>
            <a:schemeClr val="tx1"/>
          </a:solidFill>
          <a:latin typeface="Calibri" panose="020F0502020204030204" pitchFamily="34" charset="0"/>
          <a:ea typeface="+mn-ea"/>
          <a:cs typeface="Calibri" panose="020F0502020204030204" pitchFamily="34" charset="0"/>
        </a:defRPr>
      </a:lvl4pPr>
      <a:lvl5pPr marL="1919952" marR="0" indent="-383990" algn="l" defTabSz="1219170" rtl="0" eaLnBrk="1" fontAlgn="auto" latinLnBrk="0" hangingPunct="1">
        <a:lnSpc>
          <a:spcPct val="90000"/>
        </a:lnSpc>
        <a:spcBef>
          <a:spcPts val="400"/>
        </a:spcBef>
        <a:spcAft>
          <a:spcPts val="0"/>
        </a:spcAft>
        <a:buClrTx/>
        <a:buSzPct val="90000"/>
        <a:buFontTx/>
        <a:buBlip>
          <a:blip r:embed="rId3"/>
        </a:buBlip>
        <a:tabLst/>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F721E0-CB39-4304-86A8-9E4E32A71B69}"/>
              </a:ext>
            </a:extLst>
          </p:cNvPr>
          <p:cNvSpPr>
            <a:spLocks noGrp="1"/>
          </p:cNvSpPr>
          <p:nvPr>
            <p:ph type="ctrTitle"/>
          </p:nvPr>
        </p:nvSpPr>
        <p:spPr>
          <a:xfrm>
            <a:off x="981673" y="1797627"/>
            <a:ext cx="5088000" cy="3431598"/>
          </a:xfrm>
        </p:spPr>
        <p:txBody>
          <a:bodyPr/>
          <a:lstStyle/>
          <a:p>
            <a:pPr>
              <a:lnSpc>
                <a:spcPct val="100000"/>
              </a:lnSpc>
            </a:pPr>
            <a:r>
              <a:rPr lang="nl-NL" sz="4400" dirty="0"/>
              <a:t>PRESENTATIE</a:t>
            </a:r>
            <a:br>
              <a:rPr lang="nl-NL" sz="4400" dirty="0"/>
            </a:br>
            <a:r>
              <a:rPr lang="nl-NL" sz="4400" i="1" dirty="0"/>
              <a:t>DE KRACHTLIJNEN VAN STERK SOCIAAL WERK VOOR DE TOEKOMST</a:t>
            </a:r>
            <a:endParaRPr lang="nl-BE" sz="4400" i="1" dirty="0"/>
          </a:p>
        </p:txBody>
      </p:sp>
    </p:spTree>
    <p:extLst>
      <p:ext uri="{BB962C8B-B14F-4D97-AF65-F5344CB8AC3E}">
        <p14:creationId xmlns:p14="http://schemas.microsoft.com/office/powerpoint/2010/main" val="10676657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De globale definitie van sociaal werk</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just">
              <a:lnSpc>
                <a:spcPct val="100000"/>
              </a:lnSpc>
              <a:buNone/>
            </a:pPr>
            <a:r>
              <a:rPr lang="nl-BE" sz="2400" dirty="0"/>
              <a:t>“Sociaal werk is een praktijk-gebaseerd beroep en een academische discipline die sociale verandering en ontwikkeling, sociale cohesie, empowerment en bevrijding van mensen bevordert. </a:t>
            </a:r>
            <a:r>
              <a:rPr lang="nl-BE" sz="2400" b="1" dirty="0"/>
              <a:t>Principes van sociale rechtvaardigheid, mensenrechten, collectieve verantwoordelijkheid en respect voor diversiteit staan centraal in sociaal werk.</a:t>
            </a:r>
            <a:r>
              <a:rPr lang="nl-BE" sz="2400" dirty="0"/>
              <a:t> Onderbouwd door sociaalwerktheorieën, sociale wetenschappen, menswetenschappen en inheemse en lokale vormen van kennis, engageert sociaal werk mensen en structuren om levensuitdagingen en problemen aan te pakken en welzijn te bevorderen.” (IFSW, 2014)</a:t>
            </a:r>
          </a:p>
          <a:p>
            <a:pPr>
              <a:lnSpc>
                <a:spcPct val="100000"/>
              </a:lnSpc>
              <a:buNone/>
            </a:pPr>
            <a:endParaRPr lang="nl-BE" sz="22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1364606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Mensenrechten als referentie- &amp; handelingskader</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536700"/>
            <a:ext cx="9168600" cy="4432300"/>
          </a:xfrm>
        </p:spPr>
        <p:txBody>
          <a:bodyPr/>
          <a:lstStyle/>
          <a:p>
            <a:pPr>
              <a:lnSpc>
                <a:spcPct val="100000"/>
              </a:lnSpc>
              <a:buNone/>
            </a:pPr>
            <a:r>
              <a:rPr lang="nl-NL" sz="2400" dirty="0">
                <a:solidFill>
                  <a:srgbClr val="E50050"/>
                </a:solidFill>
              </a:rPr>
              <a:t>De waarborgfunctie van rechten</a:t>
            </a:r>
          </a:p>
          <a:p>
            <a:pPr marL="1110881" lvl="1" indent="-342900">
              <a:lnSpc>
                <a:spcPct val="100000"/>
              </a:lnSpc>
              <a:buFont typeface="Arial" panose="020B0604020202020204" pitchFamily="34" charset="0"/>
              <a:buChar char="•"/>
            </a:pPr>
            <a:r>
              <a:rPr lang="nl-NL" sz="2400" dirty="0"/>
              <a:t>Mensenrechten als toetsingsinstrument</a:t>
            </a:r>
          </a:p>
          <a:p>
            <a:pPr marL="1110881" lvl="1" indent="-342900">
              <a:lnSpc>
                <a:spcPct val="100000"/>
              </a:lnSpc>
              <a:buFont typeface="Arial" panose="020B0604020202020204" pitchFamily="34" charset="0"/>
              <a:buChar char="•"/>
            </a:pPr>
            <a:r>
              <a:rPr lang="nl-BE" sz="2400" dirty="0"/>
              <a:t>Het realiseren van de toegang tot rechten, vaak op het niveau van een individu of een specifieke groep </a:t>
            </a:r>
          </a:p>
          <a:p>
            <a:pPr marL="1110881" lvl="1" indent="-342900">
              <a:lnSpc>
                <a:spcPct val="100000"/>
              </a:lnSpc>
              <a:buFont typeface="Arial" panose="020B0604020202020204" pitchFamily="34" charset="0"/>
              <a:buChar char="•"/>
            </a:pPr>
            <a:r>
              <a:rPr lang="nl-BE" sz="2400" dirty="0"/>
              <a:t>Mensen aan hun recht laten komen</a:t>
            </a:r>
            <a:r>
              <a:rPr lang="nl-NL" sz="2400" dirty="0"/>
              <a:t>		</a:t>
            </a:r>
          </a:p>
          <a:p>
            <a:pPr>
              <a:lnSpc>
                <a:spcPct val="100000"/>
              </a:lnSpc>
              <a:buNone/>
            </a:pPr>
            <a:r>
              <a:rPr lang="nl-NL" sz="2400" dirty="0">
                <a:solidFill>
                  <a:schemeClr val="accent1"/>
                </a:solidFill>
              </a:rPr>
              <a:t>De sociaal-politieke functie van rechten</a:t>
            </a:r>
          </a:p>
          <a:p>
            <a:pPr marL="1110881" lvl="1" indent="-342900">
              <a:lnSpc>
                <a:spcPct val="100000"/>
              </a:lnSpc>
              <a:buFont typeface="Arial" panose="020B0604020202020204" pitchFamily="34" charset="0"/>
              <a:buChar char="•"/>
            </a:pPr>
            <a:r>
              <a:rPr lang="nl-NL" sz="2400" dirty="0"/>
              <a:t>Mensenrechten als streefdoel</a:t>
            </a:r>
          </a:p>
          <a:p>
            <a:pPr marL="1110881" lvl="1" indent="-342900">
              <a:lnSpc>
                <a:spcPct val="100000"/>
              </a:lnSpc>
              <a:buFont typeface="Arial" panose="020B0604020202020204" pitchFamily="34" charset="0"/>
              <a:buChar char="•"/>
            </a:pPr>
            <a:r>
              <a:rPr lang="nl-BE" sz="2400" dirty="0"/>
              <a:t>Ingrijpen op de structurele bestaansvoorwaarden en de hulpbronnen zodat de samenleving minder ongelijkheid en meer rechtvaardigheid realiseert </a:t>
            </a:r>
          </a:p>
          <a:p>
            <a:pPr marL="1110881" lvl="1" indent="-342900">
              <a:lnSpc>
                <a:spcPct val="100000"/>
              </a:lnSpc>
              <a:buFont typeface="Arial" panose="020B0604020202020204" pitchFamily="34" charset="0"/>
              <a:buChar char="•"/>
            </a:pPr>
            <a:r>
              <a:rPr lang="nl-NL" sz="2400" dirty="0"/>
              <a:t>Mensen tot hun recht laten komen</a:t>
            </a:r>
          </a:p>
          <a:p>
            <a:pPr>
              <a:lnSpc>
                <a:spcPct val="100000"/>
              </a:lnSpc>
              <a:buNone/>
            </a:pPr>
            <a:endParaRPr lang="nl-BE" sz="2400" dirty="0"/>
          </a:p>
          <a:p>
            <a:pPr marL="383991" lvl="1" indent="0">
              <a:lnSpc>
                <a:spcPct val="100000"/>
              </a:lnSpc>
              <a:buNone/>
            </a:pPr>
            <a:endParaRPr lang="nl-BE" sz="22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4221843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Mensenrechten als referentie- &amp; handelingskader</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just">
              <a:lnSpc>
                <a:spcPct val="100000"/>
              </a:lnSpc>
              <a:buNone/>
            </a:pPr>
            <a:endParaRPr lang="nl-BE" sz="2400" dirty="0"/>
          </a:p>
          <a:p>
            <a:pPr algn="just">
              <a:lnSpc>
                <a:spcPct val="100000"/>
              </a:lnSpc>
              <a:buNone/>
            </a:pPr>
            <a:r>
              <a:rPr lang="nl-BE" sz="2400" dirty="0"/>
              <a:t>Hoe worden sociaalwerkpraktijken ontwikkeld gebaseerd op het realiseren van rechten en in relatie tot noties van sociale rechtvaardigheid, gelijkheid en menselijke waardigheid  binnen de huidige maatschappelijke en beleidsmatige evoluties?</a:t>
            </a:r>
          </a:p>
          <a:p>
            <a:pPr algn="just">
              <a:lnSpc>
                <a:spcPct val="100000"/>
              </a:lnSpc>
              <a:buNone/>
            </a:pPr>
            <a:endParaRPr lang="nl-BE" sz="2400" dirty="0"/>
          </a:p>
          <a:p>
            <a:pPr marL="1110881" lvl="1" indent="-342900" algn="just">
              <a:lnSpc>
                <a:spcPct val="100000"/>
              </a:lnSpc>
              <a:buFont typeface="Arial" panose="020B0604020202020204" pitchFamily="34" charset="0"/>
              <a:buChar char="•"/>
            </a:pPr>
            <a:r>
              <a:rPr lang="nl-NL" sz="2400" dirty="0"/>
              <a:t>Een vertaling in vijf krachtlijnen</a:t>
            </a:r>
          </a:p>
          <a:p>
            <a:pPr marL="1110881" lvl="1" indent="-342900" algn="just">
              <a:lnSpc>
                <a:spcPct val="100000"/>
              </a:lnSpc>
              <a:buFont typeface="Arial" panose="020B0604020202020204" pitchFamily="34" charset="0"/>
              <a:buChar char="•"/>
            </a:pPr>
            <a:r>
              <a:rPr lang="nl-NL" sz="2400" dirty="0"/>
              <a:t>Ook geïllustreerd door een korte film</a:t>
            </a:r>
            <a:endParaRPr lang="nl-BE"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9295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Traject 2017</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457200" lvl="0" indent="-457200">
              <a:buFont typeface="Arial" panose="020B0604020202020204" pitchFamily="34" charset="0"/>
              <a:buChar char="•"/>
            </a:pPr>
            <a:r>
              <a:rPr lang="nl-BE" sz="2400" dirty="0"/>
              <a:t>35 bijeenkomsten met in totaal 120 praktijkwerkers in zeven werkgroepen </a:t>
            </a:r>
          </a:p>
          <a:p>
            <a:pPr marL="1225181" lvl="1" indent="-457200">
              <a:buFont typeface="Arial" panose="020B0604020202020204" pitchFamily="34" charset="0"/>
              <a:buChar char="•"/>
            </a:pPr>
            <a:r>
              <a:rPr lang="nl-BE" sz="2400" dirty="0"/>
              <a:t>Sociaal werk op de eerste lijn en in de samenleving </a:t>
            </a:r>
          </a:p>
          <a:p>
            <a:pPr marL="1225181" lvl="1" indent="-457200">
              <a:buFont typeface="Arial" panose="020B0604020202020204" pitchFamily="34" charset="0"/>
              <a:buChar char="•"/>
            </a:pPr>
            <a:r>
              <a:rPr lang="nl-BE" sz="2400" dirty="0"/>
              <a:t>Sociaal werk en kinderen/jongeren</a:t>
            </a:r>
          </a:p>
          <a:p>
            <a:pPr marL="1225181" lvl="1" indent="-457200">
              <a:buFont typeface="Arial" panose="020B0604020202020204" pitchFamily="34" charset="0"/>
              <a:buChar char="•"/>
            </a:pPr>
            <a:r>
              <a:rPr lang="nl-BE" sz="2400" dirty="0"/>
              <a:t>Sociaal werk en ondersteuning van sociaal kwetsbare volwassenen en ouderen met beperkingen</a:t>
            </a:r>
          </a:p>
          <a:p>
            <a:pPr marL="1225181" lvl="1" indent="-457200">
              <a:buFont typeface="Arial" panose="020B0604020202020204" pitchFamily="34" charset="0"/>
              <a:buChar char="•"/>
            </a:pPr>
            <a:r>
              <a:rPr lang="nl-BE" sz="2400" dirty="0"/>
              <a:t>Sociaal werk en justitie</a:t>
            </a:r>
          </a:p>
          <a:p>
            <a:pPr marL="1225181" lvl="1" indent="-457200">
              <a:buFont typeface="Arial" panose="020B0604020202020204" pitchFamily="34" charset="0"/>
              <a:buChar char="•"/>
            </a:pPr>
            <a:r>
              <a:rPr lang="nl-BE" sz="2400" dirty="0"/>
              <a:t>Sociaal werk en integratie</a:t>
            </a:r>
          </a:p>
          <a:p>
            <a:pPr marL="1225181" lvl="1" indent="-457200">
              <a:buFont typeface="Arial" panose="020B0604020202020204" pitchFamily="34" charset="0"/>
              <a:buChar char="•"/>
            </a:pPr>
            <a:r>
              <a:rPr lang="nl-BE" sz="2400" dirty="0"/>
              <a:t>Sociaal werk en arbeid</a:t>
            </a:r>
          </a:p>
          <a:p>
            <a:pPr marL="1225181" lvl="1" indent="-457200">
              <a:buFont typeface="Arial" panose="020B0604020202020204" pitchFamily="34" charset="0"/>
              <a:buChar char="•"/>
            </a:pPr>
            <a:r>
              <a:rPr lang="nl-BE" sz="2400" dirty="0"/>
              <a:t>Sociaal werk en transitie</a:t>
            </a:r>
          </a:p>
          <a:p>
            <a:pPr>
              <a:lnSpc>
                <a:spcPct val="100000"/>
              </a:lnSpc>
              <a:buNone/>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605671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Traject 2018</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342900" indent="-342900">
              <a:lnSpc>
                <a:spcPct val="100000"/>
              </a:lnSpc>
              <a:buFont typeface="Arial" panose="020B0604020202020204" pitchFamily="34" charset="0"/>
              <a:buChar char="•"/>
            </a:pPr>
            <a:r>
              <a:rPr lang="nl-NL" sz="2400" dirty="0"/>
              <a:t>Vier stakeholderpanels</a:t>
            </a:r>
          </a:p>
          <a:p>
            <a:pPr marL="1110881" lvl="1" indent="-342900" fontAlgn="base">
              <a:buFont typeface="Arial" panose="020B0604020202020204" pitchFamily="34" charset="0"/>
              <a:buChar char="•"/>
            </a:pPr>
            <a:r>
              <a:rPr lang="nl-BE" sz="2400" dirty="0"/>
              <a:t>Twee bevragingen van steunpunten, koepels, gebruikersorganisaties, …</a:t>
            </a:r>
          </a:p>
          <a:p>
            <a:pPr marL="1110881" lvl="1" indent="-342900" fontAlgn="base">
              <a:buFont typeface="Arial" panose="020B0604020202020204" pitchFamily="34" charset="0"/>
              <a:buChar char="•"/>
            </a:pPr>
            <a:r>
              <a:rPr lang="nl-BE" sz="2400" dirty="0"/>
              <a:t>Eén bevraging van overheden </a:t>
            </a:r>
          </a:p>
          <a:p>
            <a:pPr marL="1110881" lvl="1" indent="-342900" fontAlgn="base">
              <a:buFont typeface="Arial" panose="020B0604020202020204" pitchFamily="34" charset="0"/>
              <a:buChar char="•"/>
            </a:pPr>
            <a:r>
              <a:rPr lang="nl-BE" sz="2400" dirty="0"/>
              <a:t>Eén bevraging van de opleidingen die vertegenwoordigd zijn in het VOSW</a:t>
            </a:r>
          </a:p>
          <a:p>
            <a:pPr marL="342900" indent="-342900" fontAlgn="base">
              <a:buFont typeface="Arial" panose="020B0604020202020204" pitchFamily="34" charset="0"/>
              <a:buChar char="•"/>
            </a:pPr>
            <a:r>
              <a:rPr lang="nl-BE" sz="2400" dirty="0"/>
              <a:t>Twee tussentijdse besprekingen met de SAR Welzijn, Gezondheid en Gezin</a:t>
            </a:r>
          </a:p>
          <a:p>
            <a:pPr marL="342900" indent="-342900" fontAlgn="base">
              <a:buFont typeface="Arial" panose="020B0604020202020204" pitchFamily="34" charset="0"/>
              <a:buChar char="•"/>
            </a:pPr>
            <a:r>
              <a:rPr lang="nl-BE" sz="2400" dirty="0"/>
              <a:t>Een </a:t>
            </a:r>
            <a:r>
              <a:rPr lang="nl-BE" sz="2400" dirty="0" err="1"/>
              <a:t>overlegdvoormiddag</a:t>
            </a:r>
            <a:r>
              <a:rPr lang="nl-BE" sz="2400" dirty="0"/>
              <a:t> met verenigingen waar armen het woord nemen bij het Netwerk tegen Armoede. </a:t>
            </a:r>
          </a:p>
          <a:p>
            <a:pPr>
              <a:lnSpc>
                <a:spcPct val="100000"/>
              </a:lnSpc>
              <a:buNone/>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0234386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Het DNA van sociaal werk in vijf krachtlijnen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457200" lvl="0" indent="-457200">
              <a:buFont typeface="Arial" panose="020B0604020202020204" pitchFamily="34" charset="0"/>
              <a:buChar char="•"/>
            </a:pPr>
            <a:endParaRPr lang="nl-BE" sz="2400" dirty="0"/>
          </a:p>
          <a:p>
            <a:pPr marL="457200" lvl="0" indent="-457200">
              <a:buFont typeface="Arial" panose="020B0604020202020204" pitchFamily="34" charset="0"/>
              <a:buChar char="•"/>
            </a:pPr>
            <a:r>
              <a:rPr lang="nl-BE" sz="2400" dirty="0"/>
              <a:t>Politiserend werken: sociaal werk als democratische praktijk</a:t>
            </a:r>
          </a:p>
          <a:p>
            <a:pPr marL="457200" lvl="0" indent="-457200">
              <a:buFont typeface="Arial" panose="020B0604020202020204" pitchFamily="34" charset="0"/>
              <a:buChar char="•"/>
            </a:pPr>
            <a:r>
              <a:rPr lang="nl-BE" sz="2400" dirty="0"/>
              <a:t>Nabijheid</a:t>
            </a:r>
          </a:p>
          <a:p>
            <a:pPr marL="457200" lvl="0" indent="-457200">
              <a:buFont typeface="Arial" panose="020B0604020202020204" pitchFamily="34" charset="0"/>
              <a:buChar char="•"/>
            </a:pPr>
            <a:r>
              <a:rPr lang="nl-BE" sz="2400" dirty="0"/>
              <a:t>Proceslogica van sociaal werk</a:t>
            </a:r>
          </a:p>
          <a:p>
            <a:pPr marL="457200" lvl="0" indent="-457200">
              <a:buFont typeface="Arial" panose="020B0604020202020204" pitchFamily="34" charset="0"/>
              <a:buChar char="•"/>
            </a:pPr>
            <a:r>
              <a:rPr lang="nl-BE" sz="2400" dirty="0"/>
              <a:t>Generalistisch sociaal werk</a:t>
            </a:r>
          </a:p>
          <a:p>
            <a:pPr marL="457200" lvl="0" indent="-457200">
              <a:buFont typeface="Arial" panose="020B0604020202020204" pitchFamily="34" charset="0"/>
              <a:buChar char="•"/>
            </a:pPr>
            <a:r>
              <a:rPr lang="nl-BE" sz="2400" dirty="0"/>
              <a:t>Verbindend werken</a:t>
            </a:r>
          </a:p>
          <a:p>
            <a:pPr>
              <a:lnSpc>
                <a:spcPct val="100000"/>
              </a:lnSpc>
              <a:buNone/>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5357030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Politiserend werken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ctr">
              <a:lnSpc>
                <a:spcPct val="100000"/>
              </a:lnSpc>
              <a:buNone/>
            </a:pPr>
            <a:r>
              <a:rPr lang="nl-NL" sz="2400" dirty="0"/>
              <a:t>“Dat politiserende betekent dat we mensen continu wakker moeten schudden over onrechtvaardigheid.”</a:t>
            </a:r>
          </a:p>
          <a:p>
            <a:pPr algn="ctr">
              <a:lnSpc>
                <a:spcPct val="100000"/>
              </a:lnSpc>
              <a:buNone/>
            </a:pPr>
            <a:endParaRPr lang="nl-NL" sz="2400" dirty="0"/>
          </a:p>
          <a:p>
            <a:pPr marL="342900" indent="-342900" algn="just">
              <a:lnSpc>
                <a:spcPct val="100000"/>
              </a:lnSpc>
              <a:buFont typeface="Arial" panose="020B0604020202020204" pitchFamily="34" charset="0"/>
              <a:buChar char="•"/>
            </a:pPr>
            <a:r>
              <a:rPr lang="nl-BE" sz="2400" dirty="0"/>
              <a:t>Het waarborgen van (de toegang tot) rechten </a:t>
            </a:r>
          </a:p>
          <a:p>
            <a:pPr marL="342900" indent="-342900" algn="just">
              <a:lnSpc>
                <a:spcPct val="100000"/>
              </a:lnSpc>
              <a:buFont typeface="Arial" panose="020B0604020202020204" pitchFamily="34" charset="0"/>
              <a:buChar char="•"/>
            </a:pPr>
            <a:r>
              <a:rPr lang="nl-BE" sz="2400" dirty="0"/>
              <a:t>Het collectiviseren van maatschappelijke problemen</a:t>
            </a: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1703947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Nabijheid</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ctr">
              <a:lnSpc>
                <a:spcPct val="100000"/>
              </a:lnSpc>
              <a:buNone/>
            </a:pPr>
            <a:r>
              <a:rPr lang="nl-BE" sz="2400" dirty="0"/>
              <a:t>“</a:t>
            </a:r>
            <a:r>
              <a:rPr lang="nl-NL" sz="2400" dirty="0"/>
              <a:t>Het realiseren van grondrechten vraagt basiswerk, nabijheid, relaties opbouwen en daar tijd voor krijgen en maken, onvoorwaardelijk elkaar kunnen ontmoeten, laagdrempelig en vrijblijvend kunnen zijn. Het gaat bijvoorbeeld om samen de was ophangen of twee uur in de wachtzaal zitten met cliënten, om tien minuten binnen te zijn bij de dokter, …“ </a:t>
            </a:r>
          </a:p>
          <a:p>
            <a:pPr algn="ctr">
              <a:lnSpc>
                <a:spcPct val="100000"/>
              </a:lnSpc>
              <a:buNone/>
            </a:pPr>
            <a:endParaRPr lang="nl-NL" sz="2400" dirty="0"/>
          </a:p>
          <a:p>
            <a:pPr marL="342900" indent="-342900" algn="just">
              <a:lnSpc>
                <a:spcPct val="100000"/>
              </a:lnSpc>
              <a:buFont typeface="Arial" panose="020B0604020202020204" pitchFamily="34" charset="0"/>
              <a:buChar char="•"/>
            </a:pPr>
            <a:r>
              <a:rPr lang="nl-BE" sz="2400" dirty="0"/>
              <a:t>Aanwezig zijn in de leefwereld van personen in een kwetsbare situatie</a:t>
            </a:r>
          </a:p>
          <a:p>
            <a:pPr marL="342900" indent="-342900" algn="just">
              <a:lnSpc>
                <a:spcPct val="100000"/>
              </a:lnSpc>
              <a:buFont typeface="Arial" panose="020B0604020202020204" pitchFamily="34" charset="0"/>
              <a:buChar char="•"/>
            </a:pPr>
            <a:r>
              <a:rPr lang="nl-BE" sz="2400" dirty="0"/>
              <a:t>Fysieke en mentale betekenis</a:t>
            </a: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8025419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Proceslogica</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612900"/>
            <a:ext cx="9168600" cy="4368800"/>
          </a:xfrm>
        </p:spPr>
        <p:txBody>
          <a:bodyPr/>
          <a:lstStyle/>
          <a:p>
            <a:pPr algn="ctr">
              <a:lnSpc>
                <a:spcPct val="100000"/>
              </a:lnSpc>
              <a:buNone/>
            </a:pPr>
            <a:r>
              <a:rPr lang="nl-NL" sz="2400" dirty="0"/>
              <a:t>“We moeten werken met onzekerheid en telkens een bereidheid hebben om daarin een engagement op te nemen. Samen met de cliënt of die mens op weg zijn, in een soort gelijkwaardigheid, zonder in een radeloosheid te vervallen omdat je geen einddoel hebt. Als je dingen mee laat bepalen door mensen, dan weet je niet waar je uitkomt. Het is niet volledig te controleren. Maar als alles duidelijk is op voorhand, dan knip je het pedagogische eruit en net dan wordt het onverantwoordelijk.”</a:t>
            </a:r>
          </a:p>
          <a:p>
            <a:pPr algn="ctr">
              <a:lnSpc>
                <a:spcPct val="100000"/>
              </a:lnSpc>
              <a:buNone/>
            </a:pPr>
            <a:endParaRPr lang="nl-NL" sz="2400" dirty="0"/>
          </a:p>
          <a:p>
            <a:pPr marL="342900" indent="-342900" algn="just">
              <a:lnSpc>
                <a:spcPct val="100000"/>
              </a:lnSpc>
              <a:buFont typeface="Arial" panose="020B0604020202020204" pitchFamily="34" charset="0"/>
              <a:buChar char="•"/>
            </a:pPr>
            <a:r>
              <a:rPr lang="nl-NL" sz="2400" dirty="0"/>
              <a:t>Ervaringskennis, inspraak en participatie staan centraal</a:t>
            </a:r>
          </a:p>
          <a:p>
            <a:pPr marL="342900" indent="-342900" algn="just">
              <a:lnSpc>
                <a:spcPct val="100000"/>
              </a:lnSpc>
              <a:buFont typeface="Arial" panose="020B0604020202020204" pitchFamily="34" charset="0"/>
              <a:buChar char="•"/>
            </a:pPr>
            <a:r>
              <a:rPr lang="nl-NL" sz="2400" dirty="0"/>
              <a:t>Laboratorium- en experimenteerfunctie van sociaal werk</a:t>
            </a:r>
          </a:p>
          <a:p>
            <a:pPr marL="342900" indent="-342900" algn="just">
              <a:lnSpc>
                <a:spcPct val="100000"/>
              </a:lnSpc>
              <a:buFont typeface="Arial" panose="020B0604020202020204" pitchFamily="34" charset="0"/>
              <a:buChar char="•"/>
            </a:pPr>
            <a:r>
              <a:rPr lang="nl-NL" sz="2400" dirty="0"/>
              <a:t>Nood aan alternatieve verantwoordingsmechanismen</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429889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Generalistisch werken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ctr">
              <a:lnSpc>
                <a:spcPct val="100000"/>
              </a:lnSpc>
              <a:buNone/>
            </a:pPr>
            <a:r>
              <a:rPr lang="nl-BE" sz="2400" dirty="0"/>
              <a:t>“De expertise van een sociaal werker is breed: je hebt oog voor verschillende aspecten van het mens-zijn en kan via je kennis van de sociale kaart ook gericht doorverwijzen.”</a:t>
            </a:r>
          </a:p>
          <a:p>
            <a:pPr algn="just">
              <a:lnSpc>
                <a:spcPct val="100000"/>
              </a:lnSpc>
              <a:buNone/>
            </a:pPr>
            <a:endParaRPr lang="nl-NL" sz="2400" dirty="0"/>
          </a:p>
          <a:p>
            <a:pPr marL="342900" indent="-342900" algn="just">
              <a:lnSpc>
                <a:spcPct val="100000"/>
              </a:lnSpc>
              <a:buFont typeface="Arial" panose="020B0604020202020204" pitchFamily="34" charset="0"/>
              <a:buChar char="•"/>
            </a:pPr>
            <a:r>
              <a:rPr lang="nl-NL" sz="2400" dirty="0"/>
              <a:t>Een integraal perspectief </a:t>
            </a:r>
          </a:p>
          <a:p>
            <a:pPr marL="342900" indent="-342900" algn="just">
              <a:lnSpc>
                <a:spcPct val="100000"/>
              </a:lnSpc>
              <a:buFont typeface="Arial" panose="020B0604020202020204" pitchFamily="34" charset="0"/>
              <a:buChar char="•"/>
            </a:pPr>
            <a:r>
              <a:rPr lang="nl-NL" sz="2400" dirty="0"/>
              <a:t>Brugfiguur of kruispuntwerker </a:t>
            </a:r>
          </a:p>
          <a:p>
            <a:pPr marL="342900" indent="-342900" algn="just">
              <a:lnSpc>
                <a:spcPct val="100000"/>
              </a:lnSpc>
              <a:buFont typeface="Arial" panose="020B0604020202020204" pitchFamily="34" charset="0"/>
              <a:buChar char="•"/>
            </a:pPr>
            <a:r>
              <a:rPr lang="nl-NL" sz="2400" dirty="0"/>
              <a:t>Netwerkvorming </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61113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Verbindend werken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algn="ctr">
              <a:lnSpc>
                <a:spcPct val="100000"/>
              </a:lnSpc>
              <a:buNone/>
            </a:pPr>
            <a:r>
              <a:rPr lang="nl-BE" sz="2400" dirty="0"/>
              <a:t>“Sociaal werk werkt verbindend. Het maakt voortdurend verbindingen tussen mensen die zich wel of net niet in een kwetsbare situatie bevinden, tussen diensten, tussen dienstverleners, tussen beleidsmakers en sociaal werkers, tussen beleidsmakers en maatschappelijk kwetsbaren, etc.”</a:t>
            </a:r>
          </a:p>
          <a:p>
            <a:pPr algn="ctr">
              <a:lnSpc>
                <a:spcPct val="100000"/>
              </a:lnSpc>
              <a:buNone/>
            </a:pPr>
            <a:endParaRPr lang="nl-BE" sz="2400" dirty="0"/>
          </a:p>
          <a:p>
            <a:pPr marL="342900" indent="-342900" algn="just">
              <a:lnSpc>
                <a:spcPct val="100000"/>
              </a:lnSpc>
              <a:buFont typeface="Arial" panose="020B0604020202020204" pitchFamily="34" charset="0"/>
              <a:buChar char="•"/>
            </a:pPr>
            <a:r>
              <a:rPr lang="nl-NL" sz="2400" dirty="0"/>
              <a:t>Individuele component: versterken van individuen en groepen</a:t>
            </a:r>
          </a:p>
          <a:p>
            <a:pPr marL="342900" indent="-342900" algn="just">
              <a:lnSpc>
                <a:spcPct val="100000"/>
              </a:lnSpc>
              <a:buFont typeface="Arial" panose="020B0604020202020204" pitchFamily="34" charset="0"/>
              <a:buChar char="•"/>
            </a:pPr>
            <a:r>
              <a:rPr lang="nl-NL" sz="2400" dirty="0"/>
              <a:t>Collectieve component: verbinding in buurten en op lokaal niveau</a:t>
            </a:r>
          </a:p>
          <a:p>
            <a:pPr marL="342900" indent="-342900" algn="just">
              <a:lnSpc>
                <a:spcPct val="100000"/>
              </a:lnSpc>
              <a:buFont typeface="Arial" panose="020B0604020202020204" pitchFamily="34" charset="0"/>
              <a:buChar char="•"/>
            </a:pPr>
            <a:r>
              <a:rPr lang="nl-NL" sz="2400" dirty="0"/>
              <a:t>Verbinden met maatschappelijke instituties </a:t>
            </a:r>
          </a:p>
          <a:p>
            <a:pPr algn="just">
              <a:lnSpc>
                <a:spcPct val="100000"/>
              </a:lnSpc>
              <a:buNone/>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442390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Krachtlijnen onder druk </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342900" indent="-342900" algn="just">
              <a:lnSpc>
                <a:spcPct val="100000"/>
              </a:lnSpc>
              <a:buFont typeface="Arial" panose="020B0604020202020204" pitchFamily="34" charset="0"/>
              <a:buChar char="•"/>
            </a:pPr>
            <a:r>
              <a:rPr lang="nl-BE" sz="2400" dirty="0"/>
              <a:t>Een context van schaarste </a:t>
            </a:r>
          </a:p>
          <a:p>
            <a:pPr marL="342900" indent="-342900" algn="just">
              <a:lnSpc>
                <a:spcPct val="100000"/>
              </a:lnSpc>
              <a:buFont typeface="Arial" panose="020B0604020202020204" pitchFamily="34" charset="0"/>
              <a:buChar char="•"/>
            </a:pPr>
            <a:r>
              <a:rPr lang="nl-BE" sz="2400" dirty="0"/>
              <a:t>Toegenomen caseload en werklast </a:t>
            </a:r>
          </a:p>
          <a:p>
            <a:pPr marL="342900" indent="-342900" algn="just">
              <a:lnSpc>
                <a:spcPct val="100000"/>
              </a:lnSpc>
              <a:buFont typeface="Arial" panose="020B0604020202020204" pitchFamily="34" charset="0"/>
              <a:buChar char="•"/>
            </a:pPr>
            <a:r>
              <a:rPr lang="nl-BE" sz="2400" dirty="0"/>
              <a:t>Toegenomen registratiedruk en bureaucratisering </a:t>
            </a:r>
          </a:p>
          <a:p>
            <a:pPr marL="342900" indent="-342900" algn="just">
              <a:lnSpc>
                <a:spcPct val="100000"/>
              </a:lnSpc>
              <a:buFont typeface="Arial" panose="020B0604020202020204" pitchFamily="34" charset="0"/>
              <a:buChar char="•"/>
            </a:pPr>
            <a:r>
              <a:rPr lang="nl-BE" sz="2400" dirty="0"/>
              <a:t>De politiserende opdracht staat onder druk</a:t>
            </a:r>
          </a:p>
          <a:p>
            <a:pPr marL="342900" indent="-342900" algn="just">
              <a:lnSpc>
                <a:spcPct val="100000"/>
              </a:lnSpc>
              <a:buFont typeface="Arial" panose="020B0604020202020204" pitchFamily="34" charset="0"/>
              <a:buChar char="•"/>
            </a:pPr>
            <a:r>
              <a:rPr lang="nl-BE" sz="2400" dirty="0"/>
              <a:t>Minder groot maatschappelijk en politiek draagvlak voor het collectiviseren van problemen </a:t>
            </a: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87049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Superdiversiteit</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457200" indent="-457200">
              <a:buFont typeface="Arial" panose="020B0604020202020204" pitchFamily="34" charset="0"/>
              <a:buChar char="•"/>
            </a:pPr>
            <a:endParaRPr lang="nl-NL" sz="2400" dirty="0"/>
          </a:p>
          <a:p>
            <a:pPr marL="457200" indent="-457200">
              <a:buFont typeface="Arial" panose="020B0604020202020204" pitchFamily="34" charset="0"/>
              <a:buChar char="•"/>
            </a:pPr>
            <a:r>
              <a:rPr lang="nl-NL" sz="2400" dirty="0"/>
              <a:t>De etnisch-culturele diversiteit binnen de werkgroepen is eerder beperkt gebleven</a:t>
            </a:r>
          </a:p>
          <a:p>
            <a:pPr marL="457200" indent="-457200">
              <a:buFont typeface="Arial" panose="020B0604020202020204" pitchFamily="34" charset="0"/>
              <a:buChar char="•"/>
            </a:pPr>
            <a:r>
              <a:rPr lang="nl-BE" sz="2400" dirty="0"/>
              <a:t>Een divers-sensitieve, relationele en reflexieve basishouding bij praktijkwerkers</a:t>
            </a:r>
          </a:p>
          <a:p>
            <a:pPr marL="457200" indent="-457200">
              <a:buFont typeface="Arial" panose="020B0604020202020204" pitchFamily="34" charset="0"/>
              <a:buChar char="•"/>
            </a:pPr>
            <a:r>
              <a:rPr lang="nl-BE" sz="2400" dirty="0"/>
              <a:t>Diversiteitsvraagstuk verruimen naar het samenlevingsniveau: belang van gelijkwaardige participatie aan dialoog omtrent toekomst van sociaal werk </a:t>
            </a:r>
          </a:p>
          <a:p>
            <a:pPr>
              <a:buNone/>
            </a:pPr>
            <a:endParaRPr lang="nl-BE" dirty="0"/>
          </a:p>
          <a:p>
            <a:pPr marL="342900" indent="-342900" algn="just">
              <a:lnSpc>
                <a:spcPct val="100000"/>
              </a:lnSpc>
              <a:buFont typeface="Arial" panose="020B0604020202020204" pitchFamily="34" charset="0"/>
              <a:buChar char="•"/>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41450711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Aanbevelingen</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915200"/>
            <a:ext cx="9168600" cy="3825200"/>
          </a:xfrm>
        </p:spPr>
        <p:txBody>
          <a:bodyPr/>
          <a:lstStyle/>
          <a:p>
            <a:pPr marL="457200" indent="-457200">
              <a:buFont typeface="Arial" panose="020B0604020202020204" pitchFamily="34" charset="0"/>
              <a:buChar char="•"/>
            </a:pPr>
            <a:endParaRPr lang="nl-NL" sz="2400" dirty="0"/>
          </a:p>
          <a:p>
            <a:pPr marL="342900" indent="-342900">
              <a:buFont typeface="Arial" panose="020B0604020202020204" pitchFamily="34" charset="0"/>
              <a:buChar char="•"/>
            </a:pPr>
            <a:r>
              <a:rPr lang="nl-BE" sz="2400" dirty="0"/>
              <a:t>Mensenrechten en krachtlijnen als spiegel en horizon voor een toekomstgericht sociaal werk</a:t>
            </a:r>
          </a:p>
          <a:p>
            <a:pPr>
              <a:buNone/>
            </a:pPr>
            <a:endParaRPr lang="nl-BE" sz="2400" dirty="0"/>
          </a:p>
          <a:p>
            <a:pPr marL="342900" indent="-342900">
              <a:buFont typeface="Arial" panose="020B0604020202020204" pitchFamily="34" charset="0"/>
              <a:buChar char="•"/>
            </a:pPr>
            <a:r>
              <a:rPr lang="nl-BE" sz="2400" dirty="0"/>
              <a:t>Sociaal werk kan maar werken als ook de verschillende beleidsniveaus inzetten op het realiseren van rechten </a:t>
            </a:r>
          </a:p>
          <a:p>
            <a:pPr>
              <a:buNone/>
            </a:pPr>
            <a:endParaRPr lang="nl-BE" dirty="0"/>
          </a:p>
          <a:p>
            <a:pPr marL="342900" indent="-342900" algn="just">
              <a:lnSpc>
                <a:spcPct val="100000"/>
              </a:lnSpc>
              <a:buFont typeface="Arial" panose="020B0604020202020204" pitchFamily="34" charset="0"/>
              <a:buChar char="•"/>
            </a:pPr>
            <a:endParaRPr lang="nl-NL" sz="2400" dirty="0"/>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3227085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97DB18-E981-4E94-A6E3-558EDFC319F1}"/>
              </a:ext>
            </a:extLst>
          </p:cNvPr>
          <p:cNvSpPr>
            <a:spLocks noGrp="1"/>
          </p:cNvSpPr>
          <p:nvPr>
            <p:ph type="title"/>
          </p:nvPr>
        </p:nvSpPr>
        <p:spPr/>
        <p:txBody>
          <a:bodyPr/>
          <a:lstStyle/>
          <a:p>
            <a:r>
              <a:rPr lang="nl-BE" sz="3800" dirty="0">
                <a:solidFill>
                  <a:srgbClr val="E50050"/>
                </a:solidFill>
              </a:rPr>
              <a:t>Wat nu? </a:t>
            </a:r>
          </a:p>
        </p:txBody>
      </p:sp>
      <p:sp>
        <p:nvSpPr>
          <p:cNvPr id="3" name="Tijdelijke aanduiding voor inhoud 2">
            <a:extLst>
              <a:ext uri="{FF2B5EF4-FFF2-40B4-BE49-F238E27FC236}">
                <a16:creationId xmlns:a16="http://schemas.microsoft.com/office/drawing/2014/main" id="{6E33065A-80A5-4B86-8245-0CD4B396EF70}"/>
              </a:ext>
            </a:extLst>
          </p:cNvPr>
          <p:cNvSpPr>
            <a:spLocks noGrp="1"/>
          </p:cNvSpPr>
          <p:nvPr>
            <p:ph sz="half" idx="1"/>
          </p:nvPr>
        </p:nvSpPr>
        <p:spPr>
          <a:xfrm>
            <a:off x="1728000" y="1587500"/>
            <a:ext cx="9168600" cy="4152900"/>
          </a:xfrm>
        </p:spPr>
        <p:txBody>
          <a:bodyPr/>
          <a:lstStyle/>
          <a:p>
            <a:pPr marL="342900" indent="-342900" algn="just">
              <a:lnSpc>
                <a:spcPct val="100000"/>
              </a:lnSpc>
              <a:buFont typeface="Arial" panose="020B0604020202020204" pitchFamily="34" charset="0"/>
              <a:buChar char="•"/>
            </a:pPr>
            <a:r>
              <a:rPr lang="nl-BE" sz="2400" dirty="0"/>
              <a:t>Sociaalwerkplatform</a:t>
            </a:r>
          </a:p>
          <a:p>
            <a:pPr marL="1110881" lvl="1" indent="-342900" algn="just">
              <a:lnSpc>
                <a:spcPct val="100000"/>
              </a:lnSpc>
              <a:buFont typeface="Arial" panose="020B0604020202020204" pitchFamily="34" charset="0"/>
              <a:buChar char="•"/>
            </a:pPr>
            <a:r>
              <a:rPr lang="nl-NL" sz="2400" dirty="0"/>
              <a:t>Krachtlijnen en aanbevelingen vertalen naar actieplan</a:t>
            </a:r>
          </a:p>
          <a:p>
            <a:pPr marL="1110881" lvl="1" indent="-342900" algn="just">
              <a:lnSpc>
                <a:spcPct val="100000"/>
              </a:lnSpc>
              <a:buFont typeface="Arial" panose="020B0604020202020204" pitchFamily="34" charset="0"/>
              <a:buChar char="•"/>
            </a:pPr>
            <a:r>
              <a:rPr lang="nl-NL" sz="2400" dirty="0"/>
              <a:t>Nieuwe sociaalwerkconferentie organiseren in mei 2022</a:t>
            </a:r>
          </a:p>
          <a:p>
            <a:pPr marL="1110881" lvl="1" indent="-342900" algn="just">
              <a:lnSpc>
                <a:spcPct val="100000"/>
              </a:lnSpc>
              <a:buFont typeface="Arial" panose="020B0604020202020204" pitchFamily="34" charset="0"/>
              <a:buChar char="•"/>
            </a:pPr>
            <a:r>
              <a:rPr lang="nl-BE" sz="2400" dirty="0"/>
              <a:t>Dialoog tussen werkveld en onderwijsinstellingen faciliteren </a:t>
            </a:r>
          </a:p>
          <a:p>
            <a:pPr marL="1110881" lvl="1" indent="-342900" algn="just">
              <a:lnSpc>
                <a:spcPct val="100000"/>
              </a:lnSpc>
              <a:buFont typeface="Arial" panose="020B0604020202020204" pitchFamily="34" charset="0"/>
              <a:buChar char="•"/>
            </a:pPr>
            <a:r>
              <a:rPr lang="nl-BE" sz="2400" dirty="0"/>
              <a:t>Componenten van een </a:t>
            </a:r>
            <a:r>
              <a:rPr lang="nl-BE" sz="2400" dirty="0" err="1"/>
              <a:t>onderzoeksagenda</a:t>
            </a:r>
            <a:r>
              <a:rPr lang="nl-BE" sz="2400" dirty="0"/>
              <a:t> formuleren</a:t>
            </a:r>
          </a:p>
          <a:p>
            <a:pPr marL="342900" indent="-342900" algn="just">
              <a:lnSpc>
                <a:spcPct val="100000"/>
              </a:lnSpc>
              <a:buFont typeface="Arial" panose="020B0604020202020204" pitchFamily="34" charset="0"/>
              <a:buChar char="•"/>
            </a:pPr>
            <a:endParaRPr lang="nl-NL" sz="2400" dirty="0"/>
          </a:p>
          <a:p>
            <a:pPr marL="342900" indent="-342900" algn="just">
              <a:lnSpc>
                <a:spcPct val="100000"/>
              </a:lnSpc>
              <a:buFont typeface="Arial" panose="020B0604020202020204" pitchFamily="34" charset="0"/>
              <a:buChar char="•"/>
            </a:pPr>
            <a:r>
              <a:rPr lang="nl-NL" sz="2400" dirty="0"/>
              <a:t>Taskforce</a:t>
            </a:r>
          </a:p>
          <a:p>
            <a:pPr marL="1110881" lvl="1" indent="-342900" algn="just">
              <a:lnSpc>
                <a:spcPct val="100000"/>
              </a:lnSpc>
              <a:buFont typeface="Arial" panose="020B0604020202020204" pitchFamily="34" charset="0"/>
              <a:buChar char="•"/>
            </a:pPr>
            <a:r>
              <a:rPr lang="nl-NL" sz="2400" dirty="0"/>
              <a:t> Implicaties van grootschalige hervormingen in beeld brengen vanuit beleids- en praktijkgericht perspectief</a:t>
            </a:r>
          </a:p>
        </p:txBody>
      </p:sp>
      <p:sp>
        <p:nvSpPr>
          <p:cNvPr id="4" name="Tijdelijke aanduiding voor inhoud 2">
            <a:extLst>
              <a:ext uri="{FF2B5EF4-FFF2-40B4-BE49-F238E27FC236}">
                <a16:creationId xmlns:a16="http://schemas.microsoft.com/office/drawing/2014/main" id="{ADB1DE4B-D7DC-41BC-8511-AF3AA7FE5AC8}"/>
              </a:ext>
            </a:extLst>
          </p:cNvPr>
          <p:cNvSpPr txBox="1">
            <a:spLocks/>
          </p:cNvSpPr>
          <p:nvPr/>
        </p:nvSpPr>
        <p:spPr>
          <a:xfrm>
            <a:off x="6187550" y="1915200"/>
            <a:ext cx="4863300" cy="3672000"/>
          </a:xfrm>
          <a:prstGeom prst="rect">
            <a:avLst/>
          </a:prstGeom>
        </p:spPr>
        <p:txBody>
          <a:bodyPr vert="horz" lIns="0" tIns="0" rIns="0" bIns="0" rtlCol="0">
            <a:noAutofit/>
          </a:bodyPr>
          <a:lstStyle>
            <a:lvl1pPr marL="0" indent="0" algn="l" defTabSz="1219170" rtl="0" eaLnBrk="1" latinLnBrk="0" hangingPunct="1">
              <a:lnSpc>
                <a:spcPct val="90000"/>
              </a:lnSpc>
              <a:spcBef>
                <a:spcPts val="400"/>
              </a:spcBef>
              <a:buSzPct val="90000"/>
              <a:buFontTx/>
              <a:buBlip>
                <a:blip r:embed="rId2"/>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5000"/>
              <a:buFontTx/>
              <a:buBlip>
                <a:blip r:embed="rId3"/>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85000"/>
              <a:buFontTx/>
              <a:buBlip>
                <a:blip r:embed="rId4"/>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2"/>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a:lstStyle>
          <a:p>
            <a:endParaRPr lang="nl-BE" dirty="0"/>
          </a:p>
        </p:txBody>
      </p:sp>
    </p:spTree>
    <p:extLst>
      <p:ext uri="{BB962C8B-B14F-4D97-AF65-F5344CB8AC3E}">
        <p14:creationId xmlns:p14="http://schemas.microsoft.com/office/powerpoint/2010/main" val="2721142488"/>
      </p:ext>
    </p:extLst>
  </p:cSld>
  <p:clrMapOvr>
    <a:masterClrMapping/>
  </p:clrMapOvr>
</p:sld>
</file>

<file path=ppt/theme/theme1.xml><?xml version="1.0" encoding="utf-8"?>
<a:theme xmlns:a="http://schemas.openxmlformats.org/drawingml/2006/main" name="1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2.xml><?xml version="1.0" encoding="utf-8"?>
<a:theme xmlns:a="http://schemas.openxmlformats.org/drawingml/2006/main" name="2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3.xml><?xml version="1.0" encoding="utf-8"?>
<a:theme xmlns:a="http://schemas.openxmlformats.org/drawingml/2006/main" name="Aangepast ontwerp">
  <a:themeElements>
    <a:clrScheme name="Aangepast 6">
      <a:dk1>
        <a:srgbClr val="FFFFFF"/>
      </a:dk1>
      <a:lt1>
        <a:sysClr val="window" lastClr="FFFFFF"/>
      </a:lt1>
      <a:dk2>
        <a:srgbClr val="FFFFFF"/>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Vlaamse overheid presentatie">
      <a:majorFont>
        <a:latin typeface="FlandersArtSans-Medium"/>
        <a:ea typeface=""/>
        <a:cs typeface=""/>
      </a:majorFont>
      <a:minorFont>
        <a:latin typeface="FlandersArtSerif-Regular"/>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C875C828-9506-4BA7-9BF7-6C09D07CC534}"/>
    </a:ext>
  </a:extLst>
</a:theme>
</file>

<file path=docProps/app.xml><?xml version="1.0" encoding="utf-8"?>
<Properties xmlns="http://schemas.openxmlformats.org/officeDocument/2006/extended-properties" xmlns:vt="http://schemas.openxmlformats.org/officeDocument/2006/docPropsVTypes">
  <Template/>
  <TotalTime>1851</TotalTime>
  <Words>777</Words>
  <Application>Microsoft Office PowerPoint</Application>
  <PresentationFormat>Breedbeeld</PresentationFormat>
  <Paragraphs>94</Paragraphs>
  <Slides>16</Slides>
  <Notes>0</Notes>
  <HiddenSlides>0</HiddenSlides>
  <MMClips>0</MMClips>
  <ScaleCrop>false</ScaleCrop>
  <HeadingPairs>
    <vt:vector size="6" baseType="variant">
      <vt:variant>
        <vt:lpstr>Gebruikte lettertypen</vt:lpstr>
      </vt:variant>
      <vt:variant>
        <vt:i4>5</vt:i4>
      </vt:variant>
      <vt:variant>
        <vt:lpstr>Thema</vt:lpstr>
      </vt:variant>
      <vt:variant>
        <vt:i4>3</vt:i4>
      </vt:variant>
      <vt:variant>
        <vt:lpstr>Diatitels</vt:lpstr>
      </vt:variant>
      <vt:variant>
        <vt:i4>16</vt:i4>
      </vt:variant>
    </vt:vector>
  </HeadingPairs>
  <TitlesOfParts>
    <vt:vector size="24" baseType="lpstr">
      <vt:lpstr>Arial</vt:lpstr>
      <vt:lpstr>Calibri</vt:lpstr>
      <vt:lpstr>FlandersArtSans-Bold</vt:lpstr>
      <vt:lpstr>FlandersArtSans-Regular</vt:lpstr>
      <vt:lpstr>FlandersArtSerif-Regular</vt:lpstr>
      <vt:lpstr>1_Presentatie_VO_V6</vt:lpstr>
      <vt:lpstr>2_Presentatie_VO_V6</vt:lpstr>
      <vt:lpstr>Aangepast ontwerp</vt:lpstr>
      <vt:lpstr>PRESENTATIE DE KRACHTLIJNEN VAN STERK SOCIAAL WERK VOOR DE TOEKOMST</vt:lpstr>
      <vt:lpstr>De globale definitie van sociaal werk</vt:lpstr>
      <vt:lpstr>Mensenrechten als referentie- &amp; handelingskader</vt:lpstr>
      <vt:lpstr>Mensenrechten als referentie- &amp; handelingskader</vt:lpstr>
      <vt:lpstr>Traject 2017</vt:lpstr>
      <vt:lpstr>Traject 2018</vt:lpstr>
      <vt:lpstr>Het DNA van sociaal werk in vijf krachtlijnen</vt:lpstr>
      <vt:lpstr>Politiserend werken</vt:lpstr>
      <vt:lpstr>Nabijheid</vt:lpstr>
      <vt:lpstr>Proceslogica</vt:lpstr>
      <vt:lpstr>Generalistisch werken</vt:lpstr>
      <vt:lpstr>Verbindend werken</vt:lpstr>
      <vt:lpstr>Krachtlijnen onder druk </vt:lpstr>
      <vt:lpstr>Superdiversiteit</vt:lpstr>
      <vt:lpstr>Aanbevelingen</vt:lpstr>
      <vt:lpstr>Wat nu?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Demeulemeester Oele</dc:creator>
  <cp:lastModifiedBy>Van Houdt, Liesbeth</cp:lastModifiedBy>
  <cp:revision>41</cp:revision>
  <dcterms:created xsi:type="dcterms:W3CDTF">2018-04-20T12:02:46Z</dcterms:created>
  <dcterms:modified xsi:type="dcterms:W3CDTF">2018-05-23T06:50:12Z</dcterms:modified>
</cp:coreProperties>
</file>