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70" r:id="rId3"/>
  </p:sldMasterIdLst>
  <p:sldIdLst>
    <p:sldId id="263" r:id="rId4"/>
    <p:sldId id="269" r:id="rId5"/>
    <p:sldId id="272" r:id="rId6"/>
    <p:sldId id="273" r:id="rId7"/>
    <p:sldId id="274" r:id="rId8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27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8391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8529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2"/>
          </p:nvPr>
        </p:nvSpPr>
        <p:spPr>
          <a:xfrm>
            <a:off x="383999" y="0"/>
            <a:ext cx="11808000" cy="6858000"/>
          </a:xfrm>
        </p:spPr>
        <p:txBody>
          <a:bodyPr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2023200"/>
            <a:ext cx="4144065" cy="20736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54400"/>
            <a:ext cx="9888000" cy="1656000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33">
                <a:solidFill>
                  <a:schemeClr val="bg1"/>
                </a:solidFill>
                <a:latin typeface="FlandersArtSans-Regular" panose="00000500000000000000" pitchFamily="2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6806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12" name="Ondertitel 2"/>
          <p:cNvSpPr>
            <a:spLocks noGrp="1"/>
          </p:cNvSpPr>
          <p:nvPr>
            <p:ph type="subTitle" idx="1"/>
          </p:nvPr>
        </p:nvSpPr>
        <p:spPr>
          <a:xfrm>
            <a:off x="6902257" y="4191644"/>
            <a:ext cx="4544679" cy="2112905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3333"/>
              </a:lnSpc>
              <a:spcBef>
                <a:spcPts val="0"/>
              </a:spcBef>
              <a:buNone/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2305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093528" y="1908000"/>
            <a:ext cx="4522472" cy="3780000"/>
          </a:xfrm>
        </p:spPr>
        <p:txBody>
          <a:bodyPr bIns="0"/>
          <a:lstStyle>
            <a:lvl1pPr>
              <a:spcBef>
                <a:spcPts val="400"/>
              </a:spcBef>
              <a:defRPr sz="2667"/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</a:defRPr>
            </a:lvl2pPr>
            <a:lvl3pPr>
              <a:spcBef>
                <a:spcPts val="400"/>
              </a:spcBef>
              <a:defRPr sz="2133"/>
            </a:lvl3pPr>
            <a:lvl4pPr>
              <a:spcBef>
                <a:spcPts val="400"/>
              </a:spcBef>
              <a:defRPr sz="2133"/>
            </a:lvl4pPr>
            <a:lvl5pPr>
              <a:spcBef>
                <a:spcPts val="400"/>
              </a:spcBef>
              <a:defRPr sz="2133"/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3"/>
          </p:nvPr>
        </p:nvSpPr>
        <p:spPr>
          <a:xfrm>
            <a:off x="1725637" y="1908000"/>
            <a:ext cx="4944000" cy="3780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7435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08000"/>
            <a:ext cx="4944000" cy="3780000"/>
          </a:xfrm>
        </p:spPr>
        <p:txBody>
          <a:bodyPr bIns="0"/>
          <a:lstStyle>
            <a:lvl1pPr>
              <a:spcBef>
                <a:spcPts val="400"/>
              </a:spcBef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10" name="Tijdelijke aanduiding voor inhoud 3"/>
          <p:cNvSpPr>
            <a:spLocks noGrp="1"/>
          </p:cNvSpPr>
          <p:nvPr>
            <p:ph sz="half" idx="13"/>
          </p:nvPr>
        </p:nvSpPr>
        <p:spPr>
          <a:xfrm>
            <a:off x="6720000" y="1908000"/>
            <a:ext cx="4896000" cy="3780000"/>
          </a:xfrm>
        </p:spPr>
        <p:txBody>
          <a:bodyPr bIns="0"/>
          <a:lstStyle>
            <a:lvl1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5955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9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888000" cy="3672000"/>
          </a:xfrm>
        </p:spPr>
        <p:txBody>
          <a:bodyPr bIns="0"/>
          <a:lstStyle>
            <a:lvl1pPr marL="0" indent="0">
              <a:lnSpc>
                <a:spcPct val="90000"/>
              </a:lnSpc>
              <a:buFontTx/>
              <a:buBlip>
                <a:blip r:embed="rId2"/>
              </a:buBlip>
              <a:defRPr sz="2933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90000"/>
              </a:lnSpc>
              <a:buSzPct val="75000"/>
              <a:buFontTx/>
              <a:buBlip>
                <a:blip r:embed="rId3"/>
              </a:buBlip>
              <a:defRPr sz="2933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90000"/>
              </a:lnSpc>
              <a:buSzPct val="85000"/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0117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1888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ep 3">
            <a:extLst>
              <a:ext uri="{FF2B5EF4-FFF2-40B4-BE49-F238E27FC236}">
                <a16:creationId xmlns:a16="http://schemas.microsoft.com/office/drawing/2014/main" id="{A650EAF0-F636-47D7-8DB9-61A8F7CDBED2}"/>
              </a:ext>
            </a:extLst>
          </p:cNvPr>
          <p:cNvGrpSpPr/>
          <p:nvPr userDrawn="1"/>
        </p:nvGrpSpPr>
        <p:grpSpPr>
          <a:xfrm>
            <a:off x="384004" y="286525"/>
            <a:ext cx="8050115" cy="6265475"/>
            <a:chOff x="384004" y="286525"/>
            <a:chExt cx="8050115" cy="6265475"/>
          </a:xfrm>
        </p:grpSpPr>
        <p:sp>
          <p:nvSpPr>
            <p:cNvPr id="12" name="Rechthoek 11"/>
            <p:cNvSpPr>
              <a:spLocks/>
            </p:cNvSpPr>
            <p:nvPr userDrawn="1"/>
          </p:nvSpPr>
          <p:spPr>
            <a:xfrm>
              <a:off x="384004" y="286525"/>
              <a:ext cx="5663998" cy="626547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  <p:sp>
          <p:nvSpPr>
            <p:cNvPr id="13" name="Rechthoekige driehoek 12"/>
            <p:cNvSpPr/>
            <p:nvPr userDrawn="1"/>
          </p:nvSpPr>
          <p:spPr>
            <a:xfrm>
              <a:off x="6053444" y="297409"/>
              <a:ext cx="2380675" cy="6254591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</p:grpSp>
      <p:sp>
        <p:nvSpPr>
          <p:cNvPr id="2" name="Titel 1"/>
          <p:cNvSpPr>
            <a:spLocks noGrp="1"/>
          </p:cNvSpPr>
          <p:nvPr userDrawn="1">
            <p:ph type="ctrTitle"/>
          </p:nvPr>
        </p:nvSpPr>
        <p:spPr>
          <a:xfrm>
            <a:off x="1776000" y="2556001"/>
            <a:ext cx="5088000" cy="1943999"/>
          </a:xfrm>
        </p:spPr>
        <p:txBody>
          <a:bodyPr wrap="square" anchor="t" anchorCtr="0">
            <a:noAutofit/>
          </a:bodyPr>
          <a:lstStyle>
            <a:lvl1pPr algn="l">
              <a:lnSpc>
                <a:spcPts val="6933"/>
              </a:lnSpc>
              <a:defRPr sz="6933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 userDrawn="1">
            <p:ph type="subTitle" idx="1"/>
          </p:nvPr>
        </p:nvSpPr>
        <p:spPr>
          <a:xfrm>
            <a:off x="1778103" y="4650972"/>
            <a:ext cx="5088000" cy="122400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24D6775-6DAB-4407-994B-8946DD1198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96"/>
          <a:stretch/>
        </p:blipFill>
        <p:spPr>
          <a:xfrm>
            <a:off x="7774696" y="1098926"/>
            <a:ext cx="3952804" cy="3238345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DC2942F5-0046-49F1-88B5-724FB2AE81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5"/>
          <a:stretch/>
        </p:blipFill>
        <p:spPr>
          <a:xfrm>
            <a:off x="8609399" y="4217018"/>
            <a:ext cx="3033377" cy="162030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55C71365-4A6D-4A6A-8FDC-F49C644F2F1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91" y="5820730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8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Relationship Id="rId14" Type="http://schemas.openxmlformats.org/officeDocument/2006/relationships/image" Target="../media/image6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7F15820D-5AC6-4C07-A9B5-3CA33D2AC3C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41" y="5960213"/>
            <a:ext cx="2739401" cy="897787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4D1AD071-73F6-4394-8545-1A74DC0110B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579" y="5960212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4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7" r:id="rId6"/>
    <p:sldLayoutId id="2147483668" r:id="rId7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12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3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14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853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4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5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6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96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23/05/2018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96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96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67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‹nr.›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10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5200"/>
            <a:ext cx="9926400" cy="43524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3955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1219170" rtl="0" eaLnBrk="1" latinLnBrk="0" hangingPunct="1">
        <a:lnSpc>
          <a:spcPts val="5067"/>
        </a:lnSpc>
        <a:spcBef>
          <a:spcPct val="0"/>
        </a:spcBef>
        <a:buNone/>
        <a:defRPr sz="4933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933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4"/>
        </a:buBlip>
        <a:tabLst/>
        <a:defRPr sz="2933" kern="1200" spc="0" baseline="0">
          <a:solidFill>
            <a:srgbClr val="9B9B9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85000"/>
        <a:buFontTx/>
        <a:buBlip>
          <a:blip r:embed="rId5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6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F721E0-CB39-4304-86A8-9E4E32A71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1672" y="2388177"/>
            <a:ext cx="5123853" cy="286327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nl-NL" sz="4400" dirty="0"/>
              <a:t>WORKSHOP </a:t>
            </a:r>
            <a:br>
              <a:rPr lang="nl-NL" sz="4400" dirty="0"/>
            </a:br>
            <a:r>
              <a:rPr lang="nl-NL" sz="4400" i="1" dirty="0"/>
              <a:t>INFORMATIEDELING EN VERTROUWEN</a:t>
            </a:r>
            <a:endParaRPr lang="nl-BE" sz="4400" i="1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86246E-7BBC-42A5-895B-2BE593B279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1673" y="5676210"/>
            <a:ext cx="5884430" cy="438264"/>
          </a:xfrm>
        </p:spPr>
        <p:txBody>
          <a:bodyPr/>
          <a:lstStyle/>
          <a:p>
            <a:r>
              <a:rPr lang="nl-BE" sz="2800" dirty="0"/>
              <a:t>DANIEL JANSSENS</a:t>
            </a:r>
          </a:p>
        </p:txBody>
      </p:sp>
    </p:spTree>
    <p:extLst>
      <p:ext uri="{BB962C8B-B14F-4D97-AF65-F5344CB8AC3E}">
        <p14:creationId xmlns:p14="http://schemas.microsoft.com/office/powerpoint/2010/main" val="51437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200" dirty="0">
                <a:solidFill>
                  <a:srgbClr val="E50050"/>
                </a:solidFill>
              </a:rPr>
              <a:t>Vertrouwen is de basis van goed Sociaal 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33065A-80A5-4B86-8245-0CD4B396E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168600" cy="3825200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Leefwereld nabij: de sociaal werker verbindt zich met mensen en heeft het goed met hen voor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Verhaal van mensen als uitgangspunt: fragmenten van kracht, verdriet, mislukken, donkerte en hoop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Proceslogica: op ritme van mensen samen stappen zetten vanuit wat er is zodat mensen duurzaam de regie over hun leven herwinnen, met vallen en opstaan (groei- en leerprocessen)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Nood aan tijd en een veilige ruimte waar mensen op verhaal kunnen komen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Deze veilige werkruimte wordt beschermd door beroepsgeheim (art 458SW)</a:t>
            </a:r>
          </a:p>
          <a:p>
            <a:pPr>
              <a:lnSpc>
                <a:spcPct val="100000"/>
              </a:lnSpc>
              <a:buNone/>
            </a:pPr>
            <a:r>
              <a:rPr lang="nl-BE" sz="2200" dirty="0"/>
              <a:t>	privacy/beroep van sociaal werker/samenleving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53256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200" dirty="0">
                <a:solidFill>
                  <a:srgbClr val="E50050"/>
                </a:solidFill>
              </a:rPr>
              <a:t>De sociaal werker twijfelt, wikt en weegt en maakt keuzes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33065A-80A5-4B86-8245-0CD4B396E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8000" y="1544715"/>
            <a:ext cx="9168600" cy="4195685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De sociaal werker handelt in spanningsvelden: vertrouwen versus verantwoordelijkheid (tegenover anderen en de samenleving)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Het is goed dat de sociaal werker twijfelt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De wet geeft geen antwoord op twijfels, enkel een kader en knipperlichten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Eigen deskundigheid en discretionaire ruimte van de sociaal werker om te wikken en te wegen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Zorgvuldig en zorgzaam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bewust van finaliteit van het beroep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bewust van de eigenheid van zijn mandaat/rol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bewust van de gevolgen van zijn handelen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Bewust van eigenaarschap van cliënt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Gedragen door zijn team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BE" sz="2200" dirty="0"/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233526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200" dirty="0">
                <a:solidFill>
                  <a:srgbClr val="E50050"/>
                </a:solidFill>
              </a:rPr>
              <a:t>De veilige agogische werkruimte staat onder druk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33065A-80A5-4B86-8245-0CD4B396E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8000" y="1447060"/>
            <a:ext cx="9168600" cy="4293340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Het beleid hanteert een discours van maatschappelijke veiligheid en legt sociaal werkers op sneller te rapporteren (heeft het beleid vertrouwen in sociaal werkers?)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Klimaat van juridisering en ingedekt zijn: sociaal werkers ervaren angst om fouten te maken, afgerekend te worden en vragen protocollen en procedures: etiquette </a:t>
            </a:r>
            <a:r>
              <a:rPr lang="nl-BE" sz="2200" dirty="0" err="1"/>
              <a:t>ipv</a:t>
            </a:r>
            <a:r>
              <a:rPr lang="nl-BE" sz="2200" dirty="0"/>
              <a:t> ethiek (ondergraven we zelf de kracht en eigenheid van het Sociaal Werk?)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Een maatschappelijke context van verharding en eenzijdige nadruk op individueel schuldmodel: de sociaal werker moet disciplineren en controleren (en wie heeft nog oog voor de structurele factoren?)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Klimaat van wantrouwen tegenover cliënten: ieder is een vermoedelijke profiteur (Is de cliënt onze vijand?)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91485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200" dirty="0">
                <a:solidFill>
                  <a:srgbClr val="E50050"/>
                </a:solidFill>
              </a:rPr>
              <a:t>Sociaal werkers bekennen kleur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33065A-80A5-4B86-8245-0CD4B396E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168600" cy="3825200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Verhalen uit de dagelijkse praktijk van het sociaal werk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Hoe kijken zij naar hun eigen deskundigheid en discretionaire ruimte?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Hoe maken ze agogische keuzes?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Hoe bieden zij antwoord op de maatschappelijke tendensen?</a:t>
            </a:r>
          </a:p>
          <a:p>
            <a:pPr marL="342900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Welke uitdagingen formuleren zij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Voor het beleid ?</a:t>
            </a:r>
          </a:p>
          <a:p>
            <a:pPr marL="1110881" lvl="1" indent="-342900">
              <a:lnSpc>
                <a:spcPct val="100000"/>
              </a:lnSpc>
              <a:buFontTx/>
              <a:buChar char="-"/>
            </a:pPr>
            <a:r>
              <a:rPr lang="nl-BE" sz="2200" dirty="0"/>
              <a:t>Voor het beroep ?</a:t>
            </a:r>
            <a:endParaRPr lang="nl-BE" sz="1934" dirty="0"/>
          </a:p>
          <a:p>
            <a:pPr marL="342900" indent="-342900">
              <a:lnSpc>
                <a:spcPct val="100000"/>
              </a:lnSpc>
              <a:buFontTx/>
              <a:buChar char="-"/>
            </a:pPr>
            <a:endParaRPr lang="nl-BE" sz="2200" dirty="0"/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19179320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2.xml><?xml version="1.0" encoding="utf-8"?>
<a:theme xmlns:a="http://schemas.openxmlformats.org/drawingml/2006/main" name="2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3.xml><?xml version="1.0" encoding="utf-8"?>
<a:theme xmlns:a="http://schemas.openxmlformats.org/drawingml/2006/main" name="Aangepast ontwerp">
  <a:themeElements>
    <a:clrScheme name="Aangepast 6">
      <a:dk1>
        <a:srgbClr val="FFFFFF"/>
      </a:dk1>
      <a:lt1>
        <a:sysClr val="window" lastClr="FFFFFF"/>
      </a:lt1>
      <a:dk2>
        <a:srgbClr val="FFFFFF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Vlaamse overheid presentatie">
      <a:majorFont>
        <a:latin typeface="FlandersArtSans-Medium"/>
        <a:ea typeface=""/>
        <a:cs typeface=""/>
      </a:majorFont>
      <a:minorFont>
        <a:latin typeface="FlandersArtSerif-Regular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C875C828-9506-4BA7-9BF7-6C09D07CC53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</TotalTime>
  <Words>371</Words>
  <Application>Microsoft Office PowerPoint</Application>
  <PresentationFormat>Breedbeeld</PresentationFormat>
  <Paragraphs>33</Paragraphs>
  <Slides>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3</vt:i4>
      </vt:variant>
      <vt:variant>
        <vt:lpstr>Diatitels</vt:lpstr>
      </vt:variant>
      <vt:variant>
        <vt:i4>5</vt:i4>
      </vt:variant>
    </vt:vector>
  </HeadingPairs>
  <TitlesOfParts>
    <vt:vector size="13" baseType="lpstr">
      <vt:lpstr>Arial</vt:lpstr>
      <vt:lpstr>Calibri</vt:lpstr>
      <vt:lpstr>FlandersArtSans-Bold</vt:lpstr>
      <vt:lpstr>FlandersArtSans-Regular</vt:lpstr>
      <vt:lpstr>FlandersArtSerif-Regular</vt:lpstr>
      <vt:lpstr>1_Presentatie_VO_V6</vt:lpstr>
      <vt:lpstr>2_Presentatie_VO_V6</vt:lpstr>
      <vt:lpstr>Aangepast ontwerp</vt:lpstr>
      <vt:lpstr>WORKSHOP  INFORMATIEDELING EN VERTROUWEN</vt:lpstr>
      <vt:lpstr>Vertrouwen is de basis van goed Sociaal Werk</vt:lpstr>
      <vt:lpstr>De sociaal werker twijfelt, wikt en weegt en maakt keuzes</vt:lpstr>
      <vt:lpstr>De veilige agogische werkruimte staat onder druk</vt:lpstr>
      <vt:lpstr>Sociaal werkers bekennen kleur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Demeulemeester Oele</dc:creator>
  <cp:lastModifiedBy>Van Houdt, Liesbeth</cp:lastModifiedBy>
  <cp:revision>25</cp:revision>
  <dcterms:created xsi:type="dcterms:W3CDTF">2018-04-20T12:02:46Z</dcterms:created>
  <dcterms:modified xsi:type="dcterms:W3CDTF">2018-05-23T06:52:24Z</dcterms:modified>
</cp:coreProperties>
</file>