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5.xml" ContentType="application/vnd.openxmlformats-officedocument.theme+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7.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8.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 id="2147483670" r:id="rId3"/>
    <p:sldMasterId id="2147483677" r:id="rId4"/>
    <p:sldMasterId id="2147483679" r:id="rId5"/>
    <p:sldMasterId id="2147483687" r:id="rId6"/>
    <p:sldMasterId id="2147483689" r:id="rId7"/>
    <p:sldMasterId id="2147483698" r:id="rId8"/>
    <p:sldMasterId id="2147483710" r:id="rId9"/>
  </p:sldMasterIdLst>
  <p:notesMasterIdLst>
    <p:notesMasterId r:id="rId54"/>
  </p:notesMasterIdLst>
  <p:sldIdLst>
    <p:sldId id="280"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 id="307" r:id="rId25"/>
    <p:sldId id="308" r:id="rId26"/>
    <p:sldId id="309" r:id="rId27"/>
    <p:sldId id="310" r:id="rId28"/>
    <p:sldId id="311" r:id="rId29"/>
    <p:sldId id="312" r:id="rId30"/>
    <p:sldId id="313"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59" r:id="rId44"/>
    <p:sldId id="277" r:id="rId45"/>
    <p:sldId id="269" r:id="rId46"/>
    <p:sldId id="270" r:id="rId47"/>
    <p:sldId id="271" r:id="rId48"/>
    <p:sldId id="273" r:id="rId49"/>
    <p:sldId id="272" r:id="rId50"/>
    <p:sldId id="275" r:id="rId51"/>
    <p:sldId id="274" r:id="rId52"/>
    <p:sldId id="276" r:id="rId53"/>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0048"/>
    <a:srgbClr val="E50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472" autoAdjust="0"/>
    <p:restoredTop sz="66206"/>
  </p:normalViewPr>
  <p:slideViewPr>
    <p:cSldViewPr snapToGrid="0">
      <p:cViewPr varScale="1">
        <p:scale>
          <a:sx n="86" d="100"/>
          <a:sy n="86" d="100"/>
        </p:scale>
        <p:origin x="1986" y="9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42.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D92617-75C4-2248-9868-4C2F7FD3682E}" type="doc">
      <dgm:prSet loTypeId="urn:microsoft.com/office/officeart/2005/8/layout/chart3" loCatId="" qsTypeId="urn:microsoft.com/office/officeart/2005/8/quickstyle/simple1" qsCatId="simple" csTypeId="urn:microsoft.com/office/officeart/2005/8/colors/accent1_2" csCatId="accent1" phldr="1"/>
      <dgm:spPr/>
    </dgm:pt>
    <dgm:pt modelId="{9279A9C8-98FE-A24E-80D5-9E28E9AC0D91}">
      <dgm:prSet phldrT="[Tekst]"/>
      <dgm:spPr/>
      <dgm:t>
        <a:bodyPr/>
        <a:lstStyle/>
        <a:p>
          <a:r>
            <a:rPr lang="nl-NL" b="1" dirty="0"/>
            <a:t>CAW</a:t>
          </a:r>
        </a:p>
      </dgm:t>
    </dgm:pt>
    <dgm:pt modelId="{B3DE9384-8699-7B42-9476-B145DB524B53}" type="parTrans" cxnId="{3E2FD169-AA94-ED4C-8EB2-6443A996AC4A}">
      <dgm:prSet/>
      <dgm:spPr/>
      <dgm:t>
        <a:bodyPr/>
        <a:lstStyle/>
        <a:p>
          <a:endParaRPr lang="nl-NL"/>
        </a:p>
      </dgm:t>
    </dgm:pt>
    <dgm:pt modelId="{260FD21E-1CA4-BA4B-A8BA-4E8F822150E1}" type="sibTrans" cxnId="{3E2FD169-AA94-ED4C-8EB2-6443A996AC4A}">
      <dgm:prSet/>
      <dgm:spPr/>
      <dgm:t>
        <a:bodyPr/>
        <a:lstStyle/>
        <a:p>
          <a:endParaRPr lang="nl-NL"/>
        </a:p>
      </dgm:t>
    </dgm:pt>
    <dgm:pt modelId="{59ABECF1-48BF-9949-8175-48D0181C6491}">
      <dgm:prSet/>
      <dgm:spPr/>
      <dgm:t>
        <a:bodyPr/>
        <a:lstStyle/>
        <a:p>
          <a:r>
            <a:rPr lang="nl-NL" b="1" dirty="0"/>
            <a:t>OCMW</a:t>
          </a:r>
        </a:p>
      </dgm:t>
    </dgm:pt>
    <dgm:pt modelId="{2A2ACF85-0F09-D544-A811-DD1956A6425E}" type="parTrans" cxnId="{AF359BC5-DEB7-924F-A42A-CC1CB88FA161}">
      <dgm:prSet/>
      <dgm:spPr/>
      <dgm:t>
        <a:bodyPr/>
        <a:lstStyle/>
        <a:p>
          <a:endParaRPr lang="nl-NL"/>
        </a:p>
      </dgm:t>
    </dgm:pt>
    <dgm:pt modelId="{41A4B88D-52E4-814D-8EC1-5F8CCBC9138C}" type="sibTrans" cxnId="{AF359BC5-DEB7-924F-A42A-CC1CB88FA161}">
      <dgm:prSet/>
      <dgm:spPr/>
      <dgm:t>
        <a:bodyPr/>
        <a:lstStyle/>
        <a:p>
          <a:endParaRPr lang="nl-NL"/>
        </a:p>
      </dgm:t>
    </dgm:pt>
    <dgm:pt modelId="{AC009110-68A9-4848-8FD0-4058D75238CE}">
      <dgm:prSet/>
      <dgm:spPr/>
      <dgm:t>
        <a:bodyPr/>
        <a:lstStyle/>
        <a:p>
          <a:r>
            <a:rPr lang="nl-NL" b="1" dirty="0"/>
            <a:t>DMW</a:t>
          </a:r>
        </a:p>
      </dgm:t>
    </dgm:pt>
    <dgm:pt modelId="{F082E690-7F34-F149-9E29-25A7B21768D6}" type="parTrans" cxnId="{60EAC8AD-A307-A649-9282-EB164339C670}">
      <dgm:prSet/>
      <dgm:spPr/>
      <dgm:t>
        <a:bodyPr/>
        <a:lstStyle/>
        <a:p>
          <a:endParaRPr lang="nl-NL"/>
        </a:p>
      </dgm:t>
    </dgm:pt>
    <dgm:pt modelId="{E5CFC1B9-A2CC-7741-9F9E-B1A2CDFAF04B}" type="sibTrans" cxnId="{60EAC8AD-A307-A649-9282-EB164339C670}">
      <dgm:prSet/>
      <dgm:spPr/>
      <dgm:t>
        <a:bodyPr/>
        <a:lstStyle/>
        <a:p>
          <a:endParaRPr lang="nl-NL"/>
        </a:p>
      </dgm:t>
    </dgm:pt>
    <dgm:pt modelId="{2AECDDB5-3FF6-244E-91BF-FF358066845F}" type="pres">
      <dgm:prSet presAssocID="{4FD92617-75C4-2248-9868-4C2F7FD3682E}" presName="compositeShape" presStyleCnt="0">
        <dgm:presLayoutVars>
          <dgm:chMax val="7"/>
          <dgm:dir/>
          <dgm:resizeHandles val="exact"/>
        </dgm:presLayoutVars>
      </dgm:prSet>
      <dgm:spPr/>
    </dgm:pt>
    <dgm:pt modelId="{9E52AC71-302E-5E4D-8C80-9670387F58F5}" type="pres">
      <dgm:prSet presAssocID="{4FD92617-75C4-2248-9868-4C2F7FD3682E}" presName="wedge1" presStyleLbl="node1" presStyleIdx="0" presStyleCnt="3" custLinFactNeighborX="-4884" custLinFactNeighborY="3164"/>
      <dgm:spPr/>
    </dgm:pt>
    <dgm:pt modelId="{46BF84AA-3121-874A-9ABF-A395120552FD}" type="pres">
      <dgm:prSet presAssocID="{4FD92617-75C4-2248-9868-4C2F7FD3682E}" presName="wedge1Tx" presStyleLbl="node1" presStyleIdx="0" presStyleCnt="3">
        <dgm:presLayoutVars>
          <dgm:chMax val="0"/>
          <dgm:chPref val="0"/>
          <dgm:bulletEnabled val="1"/>
        </dgm:presLayoutVars>
      </dgm:prSet>
      <dgm:spPr/>
    </dgm:pt>
    <dgm:pt modelId="{AE0C3D5A-B775-5C49-8A88-5579E2D681F2}" type="pres">
      <dgm:prSet presAssocID="{4FD92617-75C4-2248-9868-4C2F7FD3682E}" presName="wedge2" presStyleLbl="node1" presStyleIdx="1" presStyleCnt="3"/>
      <dgm:spPr/>
    </dgm:pt>
    <dgm:pt modelId="{019183DB-B5F5-184B-BFC9-F76C83AC856E}" type="pres">
      <dgm:prSet presAssocID="{4FD92617-75C4-2248-9868-4C2F7FD3682E}" presName="wedge2Tx" presStyleLbl="node1" presStyleIdx="1" presStyleCnt="3">
        <dgm:presLayoutVars>
          <dgm:chMax val="0"/>
          <dgm:chPref val="0"/>
          <dgm:bulletEnabled val="1"/>
        </dgm:presLayoutVars>
      </dgm:prSet>
      <dgm:spPr/>
    </dgm:pt>
    <dgm:pt modelId="{E7EB62F7-1FAA-F44E-84CA-F045A45A4A05}" type="pres">
      <dgm:prSet presAssocID="{4FD92617-75C4-2248-9868-4C2F7FD3682E}" presName="wedge3" presStyleLbl="node1" presStyleIdx="2" presStyleCnt="3"/>
      <dgm:spPr/>
    </dgm:pt>
    <dgm:pt modelId="{F98A7E11-E795-D04F-9C6B-4E056951D308}" type="pres">
      <dgm:prSet presAssocID="{4FD92617-75C4-2248-9868-4C2F7FD3682E}" presName="wedge3Tx" presStyleLbl="node1" presStyleIdx="2" presStyleCnt="3">
        <dgm:presLayoutVars>
          <dgm:chMax val="0"/>
          <dgm:chPref val="0"/>
          <dgm:bulletEnabled val="1"/>
        </dgm:presLayoutVars>
      </dgm:prSet>
      <dgm:spPr/>
    </dgm:pt>
  </dgm:ptLst>
  <dgm:cxnLst>
    <dgm:cxn modelId="{7AFAB133-2DB1-314E-9DF1-56B76F65BFB6}" type="presOf" srcId="{59ABECF1-48BF-9949-8175-48D0181C6491}" destId="{F98A7E11-E795-D04F-9C6B-4E056951D308}" srcOrd="1" destOrd="0" presId="urn:microsoft.com/office/officeart/2005/8/layout/chart3"/>
    <dgm:cxn modelId="{3E2FD169-AA94-ED4C-8EB2-6443A996AC4A}" srcId="{4FD92617-75C4-2248-9868-4C2F7FD3682E}" destId="{9279A9C8-98FE-A24E-80D5-9E28E9AC0D91}" srcOrd="0" destOrd="0" parTransId="{B3DE9384-8699-7B42-9476-B145DB524B53}" sibTransId="{260FD21E-1CA4-BA4B-A8BA-4E8F822150E1}"/>
    <dgm:cxn modelId="{3E36BC4F-20D9-F24E-A29B-70EC72AF3C23}" type="presOf" srcId="{9279A9C8-98FE-A24E-80D5-9E28E9AC0D91}" destId="{9E52AC71-302E-5E4D-8C80-9670387F58F5}" srcOrd="0" destOrd="0" presId="urn:microsoft.com/office/officeart/2005/8/layout/chart3"/>
    <dgm:cxn modelId="{3DF73456-E6E8-C24B-81C5-E73898223CE3}" type="presOf" srcId="{AC009110-68A9-4848-8FD0-4058D75238CE}" destId="{019183DB-B5F5-184B-BFC9-F76C83AC856E}" srcOrd="1" destOrd="0" presId="urn:microsoft.com/office/officeart/2005/8/layout/chart3"/>
    <dgm:cxn modelId="{933C7287-A838-6049-803A-673BFC6B26AD}" type="presOf" srcId="{4FD92617-75C4-2248-9868-4C2F7FD3682E}" destId="{2AECDDB5-3FF6-244E-91BF-FF358066845F}" srcOrd="0" destOrd="0" presId="urn:microsoft.com/office/officeart/2005/8/layout/chart3"/>
    <dgm:cxn modelId="{4AA93DA9-FDB1-FC41-864A-1C14C006124E}" type="presOf" srcId="{9279A9C8-98FE-A24E-80D5-9E28E9AC0D91}" destId="{46BF84AA-3121-874A-9ABF-A395120552FD}" srcOrd="1" destOrd="0" presId="urn:microsoft.com/office/officeart/2005/8/layout/chart3"/>
    <dgm:cxn modelId="{60EAC8AD-A307-A649-9282-EB164339C670}" srcId="{4FD92617-75C4-2248-9868-4C2F7FD3682E}" destId="{AC009110-68A9-4848-8FD0-4058D75238CE}" srcOrd="1" destOrd="0" parTransId="{F082E690-7F34-F149-9E29-25A7B21768D6}" sibTransId="{E5CFC1B9-A2CC-7741-9F9E-B1A2CDFAF04B}"/>
    <dgm:cxn modelId="{450E3AAE-A1EB-4E4E-993B-943D9D1E41C3}" type="presOf" srcId="{59ABECF1-48BF-9949-8175-48D0181C6491}" destId="{E7EB62F7-1FAA-F44E-84CA-F045A45A4A05}" srcOrd="0" destOrd="0" presId="urn:microsoft.com/office/officeart/2005/8/layout/chart3"/>
    <dgm:cxn modelId="{AF359BC5-DEB7-924F-A42A-CC1CB88FA161}" srcId="{4FD92617-75C4-2248-9868-4C2F7FD3682E}" destId="{59ABECF1-48BF-9949-8175-48D0181C6491}" srcOrd="2" destOrd="0" parTransId="{2A2ACF85-0F09-D544-A811-DD1956A6425E}" sibTransId="{41A4B88D-52E4-814D-8EC1-5F8CCBC9138C}"/>
    <dgm:cxn modelId="{B395DFFB-95BD-E542-A4F8-C1F7ED125ED2}" type="presOf" srcId="{AC009110-68A9-4848-8FD0-4058D75238CE}" destId="{AE0C3D5A-B775-5C49-8A88-5579E2D681F2}" srcOrd="0" destOrd="0" presId="urn:microsoft.com/office/officeart/2005/8/layout/chart3"/>
    <dgm:cxn modelId="{C7BA2D1B-F880-204A-881F-F8D90F3DF88F}" type="presParOf" srcId="{2AECDDB5-3FF6-244E-91BF-FF358066845F}" destId="{9E52AC71-302E-5E4D-8C80-9670387F58F5}" srcOrd="0" destOrd="0" presId="urn:microsoft.com/office/officeart/2005/8/layout/chart3"/>
    <dgm:cxn modelId="{A213BF06-9A0F-F245-ABD3-AA64F5D5F0D6}" type="presParOf" srcId="{2AECDDB5-3FF6-244E-91BF-FF358066845F}" destId="{46BF84AA-3121-874A-9ABF-A395120552FD}" srcOrd="1" destOrd="0" presId="urn:microsoft.com/office/officeart/2005/8/layout/chart3"/>
    <dgm:cxn modelId="{3C63F568-EB37-6A4F-997D-9AC273CCA1DE}" type="presParOf" srcId="{2AECDDB5-3FF6-244E-91BF-FF358066845F}" destId="{AE0C3D5A-B775-5C49-8A88-5579E2D681F2}" srcOrd="2" destOrd="0" presId="urn:microsoft.com/office/officeart/2005/8/layout/chart3"/>
    <dgm:cxn modelId="{41849227-FCFF-9144-ABC8-DBBDD2F7B094}" type="presParOf" srcId="{2AECDDB5-3FF6-244E-91BF-FF358066845F}" destId="{019183DB-B5F5-184B-BFC9-F76C83AC856E}" srcOrd="3" destOrd="0" presId="urn:microsoft.com/office/officeart/2005/8/layout/chart3"/>
    <dgm:cxn modelId="{C00AF789-FF8A-3B4F-9870-02CFFB4E1C44}" type="presParOf" srcId="{2AECDDB5-3FF6-244E-91BF-FF358066845F}" destId="{E7EB62F7-1FAA-F44E-84CA-F045A45A4A05}" srcOrd="4" destOrd="0" presId="urn:microsoft.com/office/officeart/2005/8/layout/chart3"/>
    <dgm:cxn modelId="{3AEA54BE-63FC-7246-8CCB-3B0716DD24D1}" type="presParOf" srcId="{2AECDDB5-3FF6-244E-91BF-FF358066845F}" destId="{F98A7E11-E795-D04F-9C6B-4E056951D308}" srcOrd="5" destOrd="0" presId="urn:microsoft.com/office/officeart/2005/8/layout/char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52AC71-302E-5E4D-8C80-9670387F58F5}">
      <dsp:nvSpPr>
        <dsp:cNvPr id="0" name=""/>
        <dsp:cNvSpPr/>
      </dsp:nvSpPr>
      <dsp:spPr>
        <a:xfrm>
          <a:off x="667749" y="202238"/>
          <a:ext cx="1805748" cy="1805748"/>
        </a:xfrm>
        <a:prstGeom prst="pie">
          <a:avLst>
            <a:gd name="adj1" fmla="val 16200000"/>
            <a:gd name="adj2" fmla="val 18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nl-NL" sz="1500" b="1" kern="1200" dirty="0"/>
            <a:t>CAW</a:t>
          </a:r>
        </a:p>
      </dsp:txBody>
      <dsp:txXfrm>
        <a:off x="1649517" y="535442"/>
        <a:ext cx="612664" cy="601916"/>
      </dsp:txXfrm>
    </dsp:sp>
    <dsp:sp modelId="{AE0C3D5A-B775-5C49-8A88-5579E2D681F2}">
      <dsp:nvSpPr>
        <dsp:cNvPr id="0" name=""/>
        <dsp:cNvSpPr/>
      </dsp:nvSpPr>
      <dsp:spPr>
        <a:xfrm>
          <a:off x="662859" y="198847"/>
          <a:ext cx="1805748" cy="1805748"/>
        </a:xfrm>
        <a:prstGeom prst="pie">
          <a:avLst>
            <a:gd name="adj1" fmla="val 1800000"/>
            <a:gd name="adj2" fmla="val 90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nl-NL" sz="1500" b="1" kern="1200" dirty="0"/>
            <a:t>DMW</a:t>
          </a:r>
        </a:p>
      </dsp:txBody>
      <dsp:txXfrm>
        <a:off x="1157290" y="1338188"/>
        <a:ext cx="816886" cy="558922"/>
      </dsp:txXfrm>
    </dsp:sp>
    <dsp:sp modelId="{E7EB62F7-1FAA-F44E-84CA-F045A45A4A05}">
      <dsp:nvSpPr>
        <dsp:cNvPr id="0" name=""/>
        <dsp:cNvSpPr/>
      </dsp:nvSpPr>
      <dsp:spPr>
        <a:xfrm>
          <a:off x="662859" y="198847"/>
          <a:ext cx="1805748" cy="1805748"/>
        </a:xfrm>
        <a:prstGeom prst="pie">
          <a:avLst>
            <a:gd name="adj1" fmla="val 90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nl-NL" sz="1500" b="1" kern="1200" dirty="0"/>
            <a:t>OCMW</a:t>
          </a:r>
        </a:p>
      </dsp:txBody>
      <dsp:txXfrm>
        <a:off x="856332" y="553547"/>
        <a:ext cx="612664" cy="601916"/>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5D92D8-269F-5F44-A9C8-E1ECBB2B0DB9}" type="datetimeFigureOut">
              <a:rPr lang="nl-NL" smtClean="0"/>
              <a:t>23-5-2018</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FF4506-31EF-324D-96C6-57E1DF657DFA}" type="slidenum">
              <a:rPr lang="nl-NL" smtClean="0"/>
              <a:t>‹nr.›</a:t>
            </a:fld>
            <a:endParaRPr lang="nl-NL"/>
          </a:p>
        </p:txBody>
      </p:sp>
    </p:spTree>
    <p:extLst>
      <p:ext uri="{BB962C8B-B14F-4D97-AF65-F5344CB8AC3E}">
        <p14:creationId xmlns:p14="http://schemas.microsoft.com/office/powerpoint/2010/main" val="1279890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050366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93172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u="sng" dirty="0"/>
              <a:t>26 basis SV (pg</a:t>
            </a:r>
            <a:r>
              <a:rPr lang="nl-BE" sz="1200" u="sng" baseline="0" dirty="0"/>
              <a:t> 5 </a:t>
            </a:r>
            <a:r>
              <a:rPr lang="nl-BE" sz="1200" u="sng" baseline="0" dirty="0" err="1"/>
              <a:t>eindnota</a:t>
            </a:r>
            <a:r>
              <a:rPr lang="nl-BE" sz="1200" u="sng" baseline="0" dirty="0"/>
              <a:t>) </a:t>
            </a:r>
            <a:endParaRPr lang="nl-BE" sz="1200" u="sng" dirty="0"/>
          </a:p>
          <a:p>
            <a:pPr marL="171450" indent="-171450">
              <a:buFont typeface="Arial" panose="020B0604020202020204" pitchFamily="34" charset="0"/>
              <a:buChar char="•"/>
            </a:pPr>
            <a:r>
              <a:rPr lang="nl-BE" sz="1200" u="none" dirty="0"/>
              <a:t>Focus SV</a:t>
            </a:r>
            <a:r>
              <a:rPr lang="nl-BE" sz="1200" u="none" baseline="0" dirty="0"/>
              <a:t> </a:t>
            </a:r>
          </a:p>
          <a:p>
            <a:pPr marL="628650" lvl="1" indent="-171450">
              <a:buFont typeface="Arial" panose="020B0604020202020204" pitchFamily="34" charset="0"/>
              <a:buChar char="•"/>
            </a:pPr>
            <a:r>
              <a:rPr lang="nl-BE" sz="1200" u="none" baseline="0" dirty="0"/>
              <a:t>sociale bijstand </a:t>
            </a:r>
            <a:r>
              <a:rPr lang="nl-BE" sz="1200" b="1" u="none" baseline="0" dirty="0"/>
              <a:t>(</a:t>
            </a:r>
            <a:r>
              <a:rPr lang="nl-BE" sz="1200" b="1" u="none" baseline="0" dirty="0">
                <a:solidFill>
                  <a:srgbClr val="FF0000"/>
                </a:solidFill>
              </a:rPr>
              <a:t>sociaal tarief EGW, sociaal tarief internet en telefonie,  </a:t>
            </a:r>
            <a:r>
              <a:rPr lang="nl-BE" sz="1200" b="1" u="none" baseline="0" dirty="0" err="1">
                <a:solidFill>
                  <a:srgbClr val="FF0000"/>
                </a:solidFill>
              </a:rPr>
              <a:t>kortingsbon</a:t>
            </a:r>
            <a:r>
              <a:rPr lang="nl-BE" sz="1200" b="1" u="none" baseline="0" dirty="0">
                <a:solidFill>
                  <a:srgbClr val="FF0000"/>
                </a:solidFill>
              </a:rPr>
              <a:t> </a:t>
            </a:r>
            <a:r>
              <a:rPr lang="nl-BE" sz="1200" b="1" u="none" baseline="0" dirty="0" err="1">
                <a:solidFill>
                  <a:srgbClr val="FF0000"/>
                </a:solidFill>
              </a:rPr>
              <a:t>eandis</a:t>
            </a:r>
            <a:r>
              <a:rPr lang="nl-BE" sz="1200" u="none" baseline="0" dirty="0"/>
              <a:t>)</a:t>
            </a:r>
          </a:p>
          <a:p>
            <a:pPr marL="628650" lvl="1" indent="-171450">
              <a:buFont typeface="Arial" panose="020B0604020202020204" pitchFamily="34" charset="0"/>
              <a:buChar char="•"/>
            </a:pPr>
            <a:r>
              <a:rPr lang="nl-BE" sz="1200" u="none" baseline="0" dirty="0"/>
              <a:t> VT (</a:t>
            </a:r>
            <a:r>
              <a:rPr lang="nl-BE" sz="1200" b="1" u="none" baseline="0" dirty="0" err="1"/>
              <a:t>UiTPAS</a:t>
            </a:r>
            <a:r>
              <a:rPr lang="nl-BE" sz="1200" b="1" u="none" baseline="0" dirty="0"/>
              <a:t>, huisvuilzakken, ontheffing provinciebelastingen, lijn)</a:t>
            </a:r>
            <a:r>
              <a:rPr lang="nl-BE" sz="1200" u="none" baseline="0" dirty="0"/>
              <a:t>  </a:t>
            </a:r>
          </a:p>
          <a:p>
            <a:pPr marL="628650" lvl="1" indent="-171450">
              <a:buFont typeface="Arial" panose="020B0604020202020204" pitchFamily="34" charset="0"/>
              <a:buChar char="•"/>
            </a:pPr>
            <a:r>
              <a:rPr lang="nl-BE" sz="1200" u="none" baseline="0" dirty="0"/>
              <a:t>en voordelen gekoppeld aan primaire levensdomeinen </a:t>
            </a:r>
            <a:r>
              <a:rPr lang="nl-BE" sz="1200" b="1" u="none" baseline="0" dirty="0"/>
              <a:t>( zoals wonen, vrije tijd: huurpremie, huursubsidie, GMD)</a:t>
            </a:r>
          </a:p>
          <a:p>
            <a:pPr marL="0" indent="0">
              <a:buFont typeface="Arial" panose="020B0604020202020204" pitchFamily="34" charset="0"/>
              <a:buNone/>
            </a:pPr>
            <a:endParaRPr lang="nl-BE" sz="1200" b="1" u="none" baseline="0" dirty="0"/>
          </a:p>
          <a:p>
            <a:pPr marL="0" indent="0">
              <a:buFont typeface="Arial" panose="020B0604020202020204" pitchFamily="34" charset="0"/>
              <a:buNone/>
            </a:pPr>
            <a:r>
              <a:rPr lang="nl-BE" sz="1200" b="0" u="sng" baseline="0" dirty="0"/>
              <a:t>Secundaire SV </a:t>
            </a:r>
          </a:p>
          <a:p>
            <a:pPr marL="171450" indent="-171450">
              <a:buFont typeface="Arial" panose="020B0604020202020204" pitchFamily="34" charset="0"/>
              <a:buChar char="•"/>
            </a:pPr>
            <a:r>
              <a:rPr lang="nl-BE" sz="1200" b="0" u="none" baseline="0" dirty="0"/>
              <a:t>Taxicheques </a:t>
            </a:r>
          </a:p>
          <a:p>
            <a:pPr marL="171450" indent="-171450">
              <a:buFont typeface="Arial" panose="020B0604020202020204" pitchFamily="34" charset="0"/>
              <a:buChar char="•"/>
            </a:pPr>
            <a:r>
              <a:rPr lang="nl-BE" sz="1200" b="0" u="none" baseline="0" dirty="0"/>
              <a:t>Vakantiewerking </a:t>
            </a:r>
          </a:p>
          <a:p>
            <a:pPr marL="171450" indent="-171450">
              <a:buFont typeface="Arial" panose="020B0604020202020204" pitchFamily="34" charset="0"/>
              <a:buChar char="•"/>
            </a:pPr>
            <a:r>
              <a:rPr lang="nl-BE" sz="1200" b="0" u="none" baseline="0" dirty="0"/>
              <a:t>…  </a:t>
            </a:r>
          </a:p>
          <a:p>
            <a:pPr marL="0" indent="0">
              <a:buFont typeface="Arial" panose="020B0604020202020204" pitchFamily="34" charset="0"/>
              <a:buNone/>
            </a:pPr>
            <a:endParaRPr lang="nl-BE" sz="1200" b="0" u="sng" baseline="0" dirty="0"/>
          </a:p>
          <a:p>
            <a:pPr marL="0" indent="0">
              <a:buFont typeface="Arial" panose="020B0604020202020204" pitchFamily="34" charset="0"/>
              <a:buNone/>
            </a:pPr>
            <a:r>
              <a:rPr lang="nl-BE" sz="1200" b="1" u="none" baseline="0" dirty="0"/>
              <a:t> </a:t>
            </a:r>
            <a:r>
              <a:rPr lang="nl-BE" sz="1200" b="1" u="none" dirty="0"/>
              <a:t> </a:t>
            </a:r>
            <a:endParaRPr lang="nl-BE" b="1" u="non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1070534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u="sng" dirty="0"/>
              <a:t>RMW</a:t>
            </a:r>
            <a:r>
              <a:rPr lang="nl-BE" u="sng" baseline="0" dirty="0"/>
              <a:t> zette in op</a:t>
            </a:r>
          </a:p>
          <a:p>
            <a:pPr marL="171450" indent="-171450">
              <a:buFont typeface="Wingdings" panose="05000000000000000000" pitchFamily="2" charset="2"/>
              <a:buChar char="§"/>
            </a:pPr>
            <a:r>
              <a:rPr lang="nl-BE" baseline="0" dirty="0"/>
              <a:t>Rechtendetectie </a:t>
            </a:r>
          </a:p>
          <a:p>
            <a:pPr marL="171450" indent="-171450">
              <a:buFont typeface="Wingdings" panose="05000000000000000000" pitchFamily="2" charset="2"/>
              <a:buChar char="§"/>
            </a:pPr>
            <a:r>
              <a:rPr lang="nl-BE" baseline="0" dirty="0"/>
              <a:t>Rechtenrealisatie </a:t>
            </a:r>
          </a:p>
          <a:p>
            <a:pPr marL="171450" indent="-171450">
              <a:buFont typeface="Wingdings" panose="05000000000000000000" pitchFamily="2" charset="2"/>
              <a:buChar char="§"/>
            </a:pPr>
            <a:r>
              <a:rPr lang="nl-BE" baseline="0" dirty="0"/>
              <a:t>Nazorg </a:t>
            </a:r>
          </a:p>
          <a:p>
            <a:pPr marL="171450" indent="-171450">
              <a:buFont typeface="Wingdings" panose="05000000000000000000" pitchFamily="2" charset="2"/>
              <a:buChar char="§"/>
            </a:pPr>
            <a:endParaRPr lang="nl-BE" baseline="0" dirty="0"/>
          </a:p>
          <a:p>
            <a:pPr marL="171450" indent="-171450">
              <a:buFont typeface="Wingdings" panose="05000000000000000000" pitchFamily="2" charset="2"/>
              <a:buChar char="§"/>
            </a:pPr>
            <a:r>
              <a:rPr lang="nl-BE" baseline="0" dirty="0"/>
              <a:t>Stijging van 22% van take up van SV </a:t>
            </a:r>
          </a:p>
          <a:p>
            <a:pPr marL="0" indent="0">
              <a:buFont typeface="Wingdings" panose="05000000000000000000" pitchFamily="2" charset="2"/>
              <a:buNone/>
            </a:pPr>
            <a:endParaRPr lang="nl-BE" baseline="0" dirty="0"/>
          </a:p>
          <a:p>
            <a:pPr marL="0" indent="0">
              <a:buFont typeface="Wingdings" panose="05000000000000000000" pitchFamily="2" charset="2"/>
              <a:buNone/>
            </a:pPr>
            <a:endParaRPr lang="nl-BE" baseline="0"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986630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2380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838149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Tx/>
              <a:buNone/>
            </a:pPr>
            <a:endParaRPr lang="nl-NL" sz="1200" kern="1200" dirty="0">
              <a:solidFill>
                <a:schemeClr val="tx1"/>
              </a:solidFill>
              <a:effectLst/>
              <a:latin typeface="+mn-lt"/>
              <a:ea typeface="+mn-ea"/>
              <a:cs typeface="+mn-cs"/>
            </a:endParaRPr>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401809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b="1" dirty="0"/>
              <a:t>Gegevenskruising</a:t>
            </a:r>
            <a:r>
              <a:rPr lang="nl-NL" sz="1200" dirty="0"/>
              <a:t> voor het opsporen van potentieel gerechtigden (bv. bij winterpremie en stookoliepremie); </a:t>
            </a:r>
            <a:endParaRPr lang="nl-BE" sz="1200" dirty="0"/>
          </a:p>
          <a:p>
            <a:pPr lvl="0"/>
            <a:endParaRPr lang="nl-BE" sz="1200" b="1" u="sng" dirty="0">
              <a:effectLst/>
            </a:endParaRPr>
          </a:p>
          <a:p>
            <a:pPr lvl="0"/>
            <a:endParaRPr lang="nl-BE" sz="1200" b="1" u="sng" dirty="0">
              <a:effectLst/>
            </a:endParaRPr>
          </a:p>
          <a:p>
            <a:pPr lvl="0"/>
            <a:r>
              <a:rPr lang="nl-BE" sz="1200" b="1" u="sng" dirty="0">
                <a:effectLst/>
              </a:rPr>
              <a:t>Hulpbronnen: </a:t>
            </a:r>
          </a:p>
          <a:p>
            <a:pPr lvl="0"/>
            <a:endParaRPr lang="nl-BE" sz="1200" b="1" dirty="0">
              <a:effectLst/>
            </a:endParaRPr>
          </a:p>
          <a:p>
            <a:pPr lvl="0"/>
            <a:r>
              <a:rPr lang="nl-BE" sz="1200" b="0" dirty="0">
                <a:effectLst/>
              </a:rPr>
              <a:t>Een specialist (RMW) inzake rechtenverkenning en –realisatie; </a:t>
            </a:r>
            <a:endParaRPr lang="nl-BE" b="0" dirty="0">
              <a:effectLst/>
            </a:endParaRPr>
          </a:p>
          <a:p>
            <a:pPr lvl="0"/>
            <a:r>
              <a:rPr lang="nl-BE" sz="1200" b="0" dirty="0">
                <a:effectLst/>
              </a:rPr>
              <a:t>Rechtenverkenning –en uitputting via groepswerking / workshops;</a:t>
            </a:r>
            <a:endParaRPr lang="nl-BE" b="0" dirty="0">
              <a:effectLst/>
            </a:endParaRPr>
          </a:p>
          <a:p>
            <a:pPr lvl="0"/>
            <a:r>
              <a:rPr lang="nl-BE" sz="1200" b="0" dirty="0">
                <a:effectLst/>
              </a:rPr>
              <a:t>sociale gidsen; </a:t>
            </a:r>
            <a:endParaRPr lang="nl-BE" b="0" dirty="0">
              <a:effectLst/>
            </a:endParaRPr>
          </a:p>
          <a:p>
            <a:pPr lvl="0"/>
            <a:r>
              <a:rPr lang="nl-BE" sz="1200" b="0" dirty="0">
                <a:effectLst/>
              </a:rPr>
              <a:t>tools: checklist, gegevenskruising… </a:t>
            </a:r>
            <a:endParaRPr lang="nl-BE" b="0" dirty="0">
              <a:effectLst/>
            </a:endParaRPr>
          </a:p>
          <a:p>
            <a:r>
              <a:rPr lang="nl-BE" sz="1200" kern="1200" dirty="0">
                <a:solidFill>
                  <a:schemeClr val="tx1"/>
                </a:solidFill>
                <a:effectLst/>
                <a:latin typeface="+mn-lt"/>
                <a:ea typeface="+mn-ea"/>
                <a:cs typeface="+mn-cs"/>
              </a:rPr>
              <a:t> </a:t>
            </a:r>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85321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Tools bv. rechtenchecklist en</a:t>
            </a:r>
            <a:r>
              <a:rPr lang="nl-BE" baseline="0" dirty="0"/>
              <a:t> infobrochures </a:t>
            </a:r>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196B24-2EE7-4E16-A1A6-BAB71769CAA8}" type="slidenum">
              <a:rPr kumimoji="0" lang="nl-B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nl-B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571325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DE259F-453D-4027-80F9-CBFBC2D10761}" type="slidenum">
              <a:rPr kumimoji="0" lang="nl-B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nl-B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9275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21E0AC-C03F-4C87-929A-3F593E99DC8B}" type="slidenum">
              <a:rPr kumimoji="0" lang="nl-B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nl-B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9535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35</a:t>
            </a:fld>
            <a:endParaRPr lang="nl-NL"/>
          </a:p>
        </p:txBody>
      </p:sp>
    </p:spTree>
    <p:extLst>
      <p:ext uri="{BB962C8B-B14F-4D97-AF65-F5344CB8AC3E}">
        <p14:creationId xmlns:p14="http://schemas.microsoft.com/office/powerpoint/2010/main" val="1783550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36</a:t>
            </a:fld>
            <a:endParaRPr lang="nl-NL"/>
          </a:p>
        </p:txBody>
      </p:sp>
    </p:spTree>
    <p:extLst>
      <p:ext uri="{BB962C8B-B14F-4D97-AF65-F5344CB8AC3E}">
        <p14:creationId xmlns:p14="http://schemas.microsoft.com/office/powerpoint/2010/main" val="19691006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37</a:t>
            </a:fld>
            <a:endParaRPr lang="nl-NL"/>
          </a:p>
        </p:txBody>
      </p:sp>
    </p:spTree>
    <p:extLst>
      <p:ext uri="{BB962C8B-B14F-4D97-AF65-F5344CB8AC3E}">
        <p14:creationId xmlns:p14="http://schemas.microsoft.com/office/powerpoint/2010/main" val="3414010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38</a:t>
            </a:fld>
            <a:endParaRPr lang="nl-NL"/>
          </a:p>
        </p:txBody>
      </p:sp>
    </p:spTree>
    <p:extLst>
      <p:ext uri="{BB962C8B-B14F-4D97-AF65-F5344CB8AC3E}">
        <p14:creationId xmlns:p14="http://schemas.microsoft.com/office/powerpoint/2010/main" val="9497103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39</a:t>
            </a:fld>
            <a:endParaRPr lang="nl-NL"/>
          </a:p>
        </p:txBody>
      </p:sp>
    </p:spTree>
    <p:extLst>
      <p:ext uri="{BB962C8B-B14F-4D97-AF65-F5344CB8AC3E}">
        <p14:creationId xmlns:p14="http://schemas.microsoft.com/office/powerpoint/2010/main" val="33370761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40</a:t>
            </a:fld>
            <a:endParaRPr lang="nl-NL"/>
          </a:p>
        </p:txBody>
      </p:sp>
    </p:spTree>
    <p:extLst>
      <p:ext uri="{BB962C8B-B14F-4D97-AF65-F5344CB8AC3E}">
        <p14:creationId xmlns:p14="http://schemas.microsoft.com/office/powerpoint/2010/main" val="1374039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41</a:t>
            </a:fld>
            <a:endParaRPr lang="nl-NL"/>
          </a:p>
        </p:txBody>
      </p:sp>
    </p:spTree>
    <p:extLst>
      <p:ext uri="{BB962C8B-B14F-4D97-AF65-F5344CB8AC3E}">
        <p14:creationId xmlns:p14="http://schemas.microsoft.com/office/powerpoint/2010/main" val="2875297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42</a:t>
            </a:fld>
            <a:endParaRPr lang="nl-NL"/>
          </a:p>
        </p:txBody>
      </p:sp>
    </p:spTree>
    <p:extLst>
      <p:ext uri="{BB962C8B-B14F-4D97-AF65-F5344CB8AC3E}">
        <p14:creationId xmlns:p14="http://schemas.microsoft.com/office/powerpoint/2010/main" val="1047453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43</a:t>
            </a:fld>
            <a:endParaRPr lang="nl-NL"/>
          </a:p>
        </p:txBody>
      </p:sp>
    </p:spTree>
    <p:extLst>
      <p:ext uri="{BB962C8B-B14F-4D97-AF65-F5344CB8AC3E}">
        <p14:creationId xmlns:p14="http://schemas.microsoft.com/office/powerpoint/2010/main" val="14862070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a:p>
            <a:endParaRPr lang="nl-NL" dirty="0"/>
          </a:p>
        </p:txBody>
      </p:sp>
      <p:sp>
        <p:nvSpPr>
          <p:cNvPr id="4" name="Tijdelijke aanduiding voor dianummer 3"/>
          <p:cNvSpPr>
            <a:spLocks noGrp="1"/>
          </p:cNvSpPr>
          <p:nvPr>
            <p:ph type="sldNum" sz="quarter" idx="10"/>
          </p:nvPr>
        </p:nvSpPr>
        <p:spPr/>
        <p:txBody>
          <a:bodyPr/>
          <a:lstStyle/>
          <a:p>
            <a:fld id="{BDFF4506-31EF-324D-96C6-57E1DF657DFA}" type="slidenum">
              <a:rPr lang="nl-NL" smtClean="0"/>
              <a:t>44</a:t>
            </a:fld>
            <a:endParaRPr lang="nl-NL"/>
          </a:p>
        </p:txBody>
      </p:sp>
    </p:spTree>
    <p:extLst>
      <p:ext uri="{BB962C8B-B14F-4D97-AF65-F5344CB8AC3E}">
        <p14:creationId xmlns:p14="http://schemas.microsoft.com/office/powerpoint/2010/main" val="741006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gif"/><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0" y="2016000"/>
            <a:ext cx="9888000" cy="2088000"/>
          </a:xfrm>
        </p:spPr>
        <p:txBody>
          <a:bodyPr anchor="b" anchorCtr="0">
            <a:noAutofit/>
          </a:bodyPr>
          <a:lstStyle>
            <a:lvl1pPr indent="0" algn="l">
              <a:lnSpc>
                <a:spcPts val="7200"/>
              </a:lnSpc>
              <a:defRPr sz="7200"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p:ph type="subTitle" idx="1"/>
          </p:nvPr>
        </p:nvSpPr>
        <p:spPr>
          <a:xfrm>
            <a:off x="1728000" y="4140000"/>
            <a:ext cx="9888000" cy="1655763"/>
          </a:xfrm>
        </p:spPr>
        <p:txBody>
          <a:bodyPr bIns="0">
            <a:noAutofit/>
          </a:bodyPr>
          <a:lstStyle>
            <a:lvl1pPr marL="0" indent="0" algn="l">
              <a:lnSpc>
                <a:spcPts val="2347"/>
              </a:lnSpc>
              <a:buNone/>
              <a:defRPr sz="2107">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3583914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sp>
        <p:nvSpPr>
          <p:cNvPr id="4" name="Tijdelijke aanduiding voor afbeelding 3"/>
          <p:cNvSpPr>
            <a:spLocks noGrp="1"/>
          </p:cNvSpPr>
          <p:nvPr>
            <p:ph type="pic" sz="quarter" idx="13"/>
          </p:nvPr>
        </p:nvSpPr>
        <p:spPr>
          <a:xfrm>
            <a:off x="384000" y="0"/>
            <a:ext cx="11808000" cy="6858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Tree>
    <p:extLst>
      <p:ext uri="{BB962C8B-B14F-4D97-AF65-F5344CB8AC3E}">
        <p14:creationId xmlns:p14="http://schemas.microsoft.com/office/powerpoint/2010/main" val="485298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12" name="Tijdelijke aanduiding voor afbeelding 11"/>
          <p:cNvSpPr>
            <a:spLocks noGrp="1"/>
          </p:cNvSpPr>
          <p:nvPr>
            <p:ph type="pic" sz="quarter" idx="12"/>
          </p:nvPr>
        </p:nvSpPr>
        <p:spPr>
          <a:xfrm>
            <a:off x="383999" y="0"/>
            <a:ext cx="11808000" cy="6858000"/>
          </a:xfrm>
        </p:spPr>
        <p:txBody>
          <a:bodyP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1" y="2023200"/>
            <a:ext cx="4144065" cy="2073600"/>
          </a:xfrm>
        </p:spPr>
        <p:txBody>
          <a:bodyPr anchor="b" anchorCtr="0">
            <a:noAutofit/>
          </a:bodyPr>
          <a:lstStyle>
            <a:lvl1pPr indent="0" algn="l">
              <a:lnSpc>
                <a:spcPts val="7200"/>
              </a:lnSpc>
              <a:defRPr sz="7200">
                <a:solidFill>
                  <a:schemeClr val="bg1"/>
                </a:solidFill>
              </a:defRPr>
            </a:lvl1pPr>
          </a:lstStyle>
          <a:p>
            <a:r>
              <a:rPr lang="nl-NL"/>
              <a:t>Klik om de stijl te bewerken</a:t>
            </a:r>
            <a:endParaRPr lang="nl-BE" dirty="0"/>
          </a:p>
        </p:txBody>
      </p:sp>
      <p:sp>
        <p:nvSpPr>
          <p:cNvPr id="3" name="Ondertitel 2"/>
          <p:cNvSpPr>
            <a:spLocks noGrp="1"/>
          </p:cNvSpPr>
          <p:nvPr>
            <p:ph type="subTitle" idx="1"/>
          </p:nvPr>
        </p:nvSpPr>
        <p:spPr>
          <a:xfrm>
            <a:off x="1728000" y="4154400"/>
            <a:ext cx="9888000" cy="1656000"/>
          </a:xfrm>
        </p:spPr>
        <p:txBody>
          <a:bodyPr bIns="0">
            <a:noAutofit/>
          </a:bodyPr>
          <a:lstStyle>
            <a:lvl1pPr marL="0" indent="0" algn="l">
              <a:lnSpc>
                <a:spcPts val="2347"/>
              </a:lnSpc>
              <a:buNone/>
              <a:defRPr sz="2133">
                <a:solidFill>
                  <a:schemeClr val="bg1"/>
                </a:solidFill>
                <a:latin typeface="FlandersArtSans-Regular" panose="00000500000000000000" pitchFamily="2"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a:t>Klik om de ondertitelstijl van het model te bewerken</a:t>
            </a:r>
            <a:endParaRPr lang="nl-BE" dirty="0"/>
          </a:p>
        </p:txBody>
      </p:sp>
    </p:spTree>
    <p:extLst>
      <p:ext uri="{BB962C8B-B14F-4D97-AF65-F5344CB8AC3E}">
        <p14:creationId xmlns:p14="http://schemas.microsoft.com/office/powerpoint/2010/main" val="3068062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
        <p:nvSpPr>
          <p:cNvPr id="12" name="Ondertitel 2"/>
          <p:cNvSpPr>
            <a:spLocks noGrp="1"/>
          </p:cNvSpPr>
          <p:nvPr>
            <p:ph type="subTitle" idx="1"/>
          </p:nvPr>
        </p:nvSpPr>
        <p:spPr>
          <a:xfrm>
            <a:off x="6902257" y="4191644"/>
            <a:ext cx="4544679" cy="2112905"/>
          </a:xfrm>
        </p:spPr>
        <p:txBody>
          <a:bodyPr lIns="0" tIns="0" rIns="0" bIns="0">
            <a:noAutofit/>
          </a:bodyPr>
          <a:lstStyle>
            <a:lvl1pPr marL="0" indent="0" algn="l">
              <a:lnSpc>
                <a:spcPts val="3333"/>
              </a:lnSpc>
              <a:spcBef>
                <a:spcPts val="0"/>
              </a:spcBef>
              <a:buNone/>
              <a:defRPr sz="2800">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823054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idx="1"/>
          </p:nvPr>
        </p:nvSpPr>
        <p:spPr>
          <a:xfrm>
            <a:off x="7093528" y="1908000"/>
            <a:ext cx="4522472" cy="3780000"/>
          </a:xfrm>
        </p:spPr>
        <p:txBody>
          <a:bodyPr bIns="0"/>
          <a:lstStyle>
            <a:lvl1pPr>
              <a:spcBef>
                <a:spcPts val="400"/>
              </a:spcBef>
              <a:defRPr sz="2667"/>
            </a:lvl1pPr>
            <a:lvl2pPr>
              <a:spcBef>
                <a:spcPts val="400"/>
              </a:spcBef>
              <a:defRPr sz="2667">
                <a:solidFill>
                  <a:schemeClr val="bg1">
                    <a:lumMod val="50000"/>
                  </a:schemeClr>
                </a:solidFill>
              </a:defRPr>
            </a:lvl2pPr>
            <a:lvl3pPr>
              <a:spcBef>
                <a:spcPts val="400"/>
              </a:spcBef>
              <a:defRPr sz="2133"/>
            </a:lvl3pPr>
            <a:lvl4pPr>
              <a:spcBef>
                <a:spcPts val="400"/>
              </a:spcBef>
              <a:defRPr sz="2133"/>
            </a:lvl4pPr>
            <a:lvl5pPr>
              <a:spcBef>
                <a:spcPts val="400"/>
              </a:spcBef>
              <a:defRPr sz="2133"/>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5" name="Tijdelijke aanduiding voor afbeelding 4"/>
          <p:cNvSpPr>
            <a:spLocks noGrp="1"/>
          </p:cNvSpPr>
          <p:nvPr>
            <p:ph type="pic" sz="quarter" idx="13"/>
          </p:nvPr>
        </p:nvSpPr>
        <p:spPr>
          <a:xfrm>
            <a:off x="1725637" y="1908000"/>
            <a:ext cx="4944000" cy="3780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Tree>
    <p:extLst>
      <p:ext uri="{BB962C8B-B14F-4D97-AF65-F5344CB8AC3E}">
        <p14:creationId xmlns:p14="http://schemas.microsoft.com/office/powerpoint/2010/main" val="3674357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sz="half" idx="1"/>
          </p:nvPr>
        </p:nvSpPr>
        <p:spPr>
          <a:xfrm>
            <a:off x="1728000" y="1908000"/>
            <a:ext cx="4944000" cy="3780000"/>
          </a:xfrm>
        </p:spPr>
        <p:txBody>
          <a:bodyPr bIns="0"/>
          <a:lstStyle>
            <a:lvl1pPr>
              <a:spcBef>
                <a:spcPts val="400"/>
              </a:spcBef>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0" name="Tijdelijke aanduiding voor inhoud 3"/>
          <p:cNvSpPr>
            <a:spLocks noGrp="1"/>
          </p:cNvSpPr>
          <p:nvPr>
            <p:ph sz="half" idx="13"/>
          </p:nvPr>
        </p:nvSpPr>
        <p:spPr>
          <a:xfrm>
            <a:off x="6720000" y="1908000"/>
            <a:ext cx="4896000" cy="3780000"/>
          </a:xfrm>
        </p:spPr>
        <p:txBody>
          <a:bodyPr bIns="0"/>
          <a:lstStyle>
            <a:lvl1pPr>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3645955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8" name="Titel 1"/>
          <p:cNvSpPr>
            <a:spLocks noGrp="1"/>
          </p:cNvSpPr>
          <p:nvPr>
            <p:ph type="title"/>
          </p:nvPr>
        </p:nvSpPr>
        <p:spPr>
          <a:xfrm>
            <a:off x="1728000" y="756000"/>
            <a:ext cx="9888000" cy="1116000"/>
          </a:xfrm>
        </p:spPr>
        <p:txBody>
          <a:bodyPr anchor="t" anchorCtr="0"/>
          <a:lstStyle>
            <a:lvl1pPr>
              <a:defRPr>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9" name="Tijdelijke aanduiding voor inhoud 2"/>
          <p:cNvSpPr>
            <a:spLocks noGrp="1"/>
          </p:cNvSpPr>
          <p:nvPr>
            <p:ph sz="half" idx="1"/>
          </p:nvPr>
        </p:nvSpPr>
        <p:spPr>
          <a:xfrm>
            <a:off x="1728000" y="1915200"/>
            <a:ext cx="9888000" cy="3672000"/>
          </a:xfrm>
        </p:spPr>
        <p:txBody>
          <a:bodyPr bIns="0"/>
          <a:lstStyle>
            <a:lvl1pPr marL="0" indent="0">
              <a:lnSpc>
                <a:spcPct val="90000"/>
              </a:lnSpc>
              <a:buFontTx/>
              <a:buBlip>
                <a:blip r:embed="rId2"/>
              </a:buBlip>
              <a:defRPr sz="2933">
                <a:latin typeface="Calibri" panose="020F0502020204030204" pitchFamily="34" charset="0"/>
                <a:cs typeface="Calibri" panose="020F0502020204030204" pitchFamily="34" charset="0"/>
              </a:defRPr>
            </a:lvl1pPr>
            <a:lvl2pPr>
              <a:lnSpc>
                <a:spcPct val="90000"/>
              </a:lnSpc>
              <a:buSzPct val="75000"/>
              <a:buFontTx/>
              <a:buBlip>
                <a:blip r:embed="rId3"/>
              </a:buBlip>
              <a:defRPr sz="2933">
                <a:solidFill>
                  <a:schemeClr val="bg1">
                    <a:lumMod val="50000"/>
                  </a:schemeClr>
                </a:solidFill>
                <a:latin typeface="Calibri" panose="020F0502020204030204" pitchFamily="34" charset="0"/>
                <a:cs typeface="Calibri" panose="020F0502020204030204" pitchFamily="34" charset="0"/>
              </a:defRPr>
            </a:lvl2pPr>
            <a:lvl3pPr>
              <a:lnSpc>
                <a:spcPct val="90000"/>
              </a:lnSpc>
              <a:buSzPct val="85000"/>
              <a:defRPr>
                <a:latin typeface="Calibri" panose="020F0502020204030204" pitchFamily="34" charset="0"/>
                <a:cs typeface="Calibri" panose="020F0502020204030204" pitchFamily="34" charset="0"/>
              </a:defRPr>
            </a:lvl3pPr>
            <a:lvl4pPr>
              <a:lnSpc>
                <a:spcPct val="90000"/>
              </a:lnSpc>
              <a:defRPr>
                <a:latin typeface="Calibri" panose="020F0502020204030204" pitchFamily="34" charset="0"/>
                <a:cs typeface="Calibri" panose="020F0502020204030204" pitchFamily="34" charset="0"/>
              </a:defRPr>
            </a:lvl4pPr>
            <a:lvl5pPr>
              <a:lnSpc>
                <a:spcPct val="90000"/>
              </a:lnSpc>
              <a:defRPr>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1801170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0" y="2016000"/>
            <a:ext cx="9888000" cy="2088000"/>
          </a:xfrm>
        </p:spPr>
        <p:txBody>
          <a:bodyPr anchor="b" anchorCtr="0">
            <a:noAutofit/>
          </a:bodyPr>
          <a:lstStyle>
            <a:lvl1pPr indent="0" algn="l">
              <a:lnSpc>
                <a:spcPts val="7200"/>
              </a:lnSpc>
              <a:defRPr sz="7200"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p:ph type="subTitle" idx="1"/>
          </p:nvPr>
        </p:nvSpPr>
        <p:spPr>
          <a:xfrm>
            <a:off x="1728000" y="4140000"/>
            <a:ext cx="9888000" cy="1655763"/>
          </a:xfrm>
        </p:spPr>
        <p:txBody>
          <a:bodyPr bIns="0">
            <a:noAutofit/>
          </a:bodyPr>
          <a:lstStyle>
            <a:lvl1pPr marL="0" indent="0" algn="l">
              <a:lnSpc>
                <a:spcPts val="2347"/>
              </a:lnSpc>
              <a:buNone/>
              <a:defRPr sz="2107">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618880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grpSp>
        <p:nvGrpSpPr>
          <p:cNvPr id="4" name="Groep 3">
            <a:extLst>
              <a:ext uri="{FF2B5EF4-FFF2-40B4-BE49-F238E27FC236}">
                <a16:creationId xmlns:a16="http://schemas.microsoft.com/office/drawing/2014/main" id="{A650EAF0-F636-47D7-8DB9-61A8F7CDBED2}"/>
              </a:ext>
            </a:extLst>
          </p:cNvPr>
          <p:cNvGrpSpPr/>
          <p:nvPr userDrawn="1"/>
        </p:nvGrpSpPr>
        <p:grpSpPr>
          <a:xfrm>
            <a:off x="384004" y="286525"/>
            <a:ext cx="8050115" cy="6265475"/>
            <a:chOff x="384004" y="286525"/>
            <a:chExt cx="8050115" cy="6265475"/>
          </a:xfrm>
        </p:grpSpPr>
        <p:sp>
          <p:nvSpPr>
            <p:cNvPr id="12" name="Rechthoek 11"/>
            <p:cNvSpPr>
              <a:spLocks/>
            </p:cNvSpPr>
            <p:nvPr userDrawn="1"/>
          </p:nvSpPr>
          <p:spPr>
            <a:xfrm>
              <a:off x="384004" y="286525"/>
              <a:ext cx="5663998" cy="6265475"/>
            </a:xfrm>
            <a:prstGeom prst="rect">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sp>
          <p:nvSpPr>
            <p:cNvPr id="13" name="Rechthoekige driehoek 12"/>
            <p:cNvSpPr/>
            <p:nvPr userDrawn="1"/>
          </p:nvSpPr>
          <p:spPr>
            <a:xfrm>
              <a:off x="6053444" y="297409"/>
              <a:ext cx="2380675" cy="6254591"/>
            </a:xfrm>
            <a:prstGeom prst="rtTriangle">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grpSp>
      <p:sp>
        <p:nvSpPr>
          <p:cNvPr id="2" name="Titel 1"/>
          <p:cNvSpPr>
            <a:spLocks noGrp="1"/>
          </p:cNvSpPr>
          <p:nvPr userDrawn="1">
            <p:ph type="ctrTitle"/>
          </p:nvPr>
        </p:nvSpPr>
        <p:spPr>
          <a:xfrm>
            <a:off x="1776000" y="2556001"/>
            <a:ext cx="5088000" cy="1943999"/>
          </a:xfrm>
        </p:spPr>
        <p:txBody>
          <a:bodyPr wrap="square" anchor="t" anchorCtr="0">
            <a:noAutofit/>
          </a:bodyPr>
          <a:lstStyle>
            <a:lvl1pPr algn="l">
              <a:lnSpc>
                <a:spcPts val="6933"/>
              </a:lnSpc>
              <a:defRPr sz="6933"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userDrawn="1">
            <p:ph type="subTitle" idx="1"/>
          </p:nvPr>
        </p:nvSpPr>
        <p:spPr>
          <a:xfrm>
            <a:off x="1778103" y="4650972"/>
            <a:ext cx="5088000" cy="1224000"/>
          </a:xfrm>
          <a:prstGeom prst="rect">
            <a:avLst/>
          </a:prstGeom>
        </p:spPr>
        <p:txBody>
          <a:bodyPr bIns="0">
            <a:noAutofit/>
          </a:bodyPr>
          <a:lstStyle>
            <a:lvl1pPr marL="0" indent="0" algn="l">
              <a:lnSpc>
                <a:spcPts val="2347"/>
              </a:lnSpc>
              <a:buNone/>
              <a:defRPr sz="2107"/>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pic>
        <p:nvPicPr>
          <p:cNvPr id="6" name="Afbeelding 5">
            <a:extLst>
              <a:ext uri="{FF2B5EF4-FFF2-40B4-BE49-F238E27FC236}">
                <a16:creationId xmlns:a16="http://schemas.microsoft.com/office/drawing/2014/main" id="{224D6775-6DAB-4407-994B-8946DD1198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59996"/>
          <a:stretch/>
        </p:blipFill>
        <p:spPr>
          <a:xfrm>
            <a:off x="7759198" y="1261655"/>
            <a:ext cx="3952804" cy="3238345"/>
          </a:xfrm>
          <a:prstGeom prst="rect">
            <a:avLst/>
          </a:prstGeom>
        </p:spPr>
      </p:pic>
      <p:pic>
        <p:nvPicPr>
          <p:cNvPr id="10" name="Afbeelding 9">
            <a:extLst>
              <a:ext uri="{FF2B5EF4-FFF2-40B4-BE49-F238E27FC236}">
                <a16:creationId xmlns:a16="http://schemas.microsoft.com/office/drawing/2014/main" id="{DC2942F5-0046-49F1-88B5-724FB2AE816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8645"/>
          <a:stretch/>
        </p:blipFill>
        <p:spPr>
          <a:xfrm>
            <a:off x="8601650" y="4650972"/>
            <a:ext cx="3033377" cy="1620303"/>
          </a:xfrm>
          <a:prstGeom prst="rect">
            <a:avLst/>
          </a:prstGeom>
        </p:spPr>
      </p:pic>
    </p:spTree>
    <p:extLst>
      <p:ext uri="{BB962C8B-B14F-4D97-AF65-F5344CB8AC3E}">
        <p14:creationId xmlns:p14="http://schemas.microsoft.com/office/powerpoint/2010/main" val="2240882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grpSp>
        <p:nvGrpSpPr>
          <p:cNvPr id="4" name="Groep 3">
            <a:extLst>
              <a:ext uri="{FF2B5EF4-FFF2-40B4-BE49-F238E27FC236}">
                <a16:creationId xmlns:a16="http://schemas.microsoft.com/office/drawing/2014/main" id="{A650EAF0-F636-47D7-8DB9-61A8F7CDBED2}"/>
              </a:ext>
            </a:extLst>
          </p:cNvPr>
          <p:cNvGrpSpPr/>
          <p:nvPr userDrawn="1"/>
        </p:nvGrpSpPr>
        <p:grpSpPr>
          <a:xfrm>
            <a:off x="384004" y="286525"/>
            <a:ext cx="8050115" cy="6265475"/>
            <a:chOff x="384004" y="286525"/>
            <a:chExt cx="8050115" cy="6265475"/>
          </a:xfrm>
        </p:grpSpPr>
        <p:sp>
          <p:nvSpPr>
            <p:cNvPr id="12" name="Rechthoek 11"/>
            <p:cNvSpPr>
              <a:spLocks/>
            </p:cNvSpPr>
            <p:nvPr userDrawn="1"/>
          </p:nvSpPr>
          <p:spPr>
            <a:xfrm>
              <a:off x="384004" y="286525"/>
              <a:ext cx="5663998" cy="6265475"/>
            </a:xfrm>
            <a:prstGeom prst="rect">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sp>
          <p:nvSpPr>
            <p:cNvPr id="13" name="Rechthoekige driehoek 12"/>
            <p:cNvSpPr/>
            <p:nvPr userDrawn="1"/>
          </p:nvSpPr>
          <p:spPr>
            <a:xfrm>
              <a:off x="6053444" y="297409"/>
              <a:ext cx="2380675" cy="6254591"/>
            </a:xfrm>
            <a:prstGeom prst="rtTriangle">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grpSp>
      <p:sp>
        <p:nvSpPr>
          <p:cNvPr id="2" name="Titel 1"/>
          <p:cNvSpPr>
            <a:spLocks noGrp="1"/>
          </p:cNvSpPr>
          <p:nvPr userDrawn="1">
            <p:ph type="ctrTitle"/>
          </p:nvPr>
        </p:nvSpPr>
        <p:spPr>
          <a:xfrm>
            <a:off x="1776000" y="2556001"/>
            <a:ext cx="5088000" cy="1943999"/>
          </a:xfrm>
        </p:spPr>
        <p:txBody>
          <a:bodyPr wrap="square" anchor="t" anchorCtr="0">
            <a:noAutofit/>
          </a:bodyPr>
          <a:lstStyle>
            <a:lvl1pPr algn="l">
              <a:lnSpc>
                <a:spcPts val="6933"/>
              </a:lnSpc>
              <a:defRPr sz="6933"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userDrawn="1">
            <p:ph type="subTitle" idx="1"/>
          </p:nvPr>
        </p:nvSpPr>
        <p:spPr>
          <a:xfrm>
            <a:off x="1778103" y="4650972"/>
            <a:ext cx="5088000" cy="1224000"/>
          </a:xfrm>
          <a:prstGeom prst="rect">
            <a:avLst/>
          </a:prstGeom>
        </p:spPr>
        <p:txBody>
          <a:bodyPr bIns="0">
            <a:noAutofit/>
          </a:bodyPr>
          <a:lstStyle>
            <a:lvl1pPr marL="0" indent="0" algn="l">
              <a:lnSpc>
                <a:spcPts val="2347"/>
              </a:lnSpc>
              <a:buNone/>
              <a:defRPr sz="2107"/>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pic>
        <p:nvPicPr>
          <p:cNvPr id="6" name="Afbeelding 5">
            <a:extLst>
              <a:ext uri="{FF2B5EF4-FFF2-40B4-BE49-F238E27FC236}">
                <a16:creationId xmlns:a16="http://schemas.microsoft.com/office/drawing/2014/main" id="{224D6775-6DAB-4407-994B-8946DD1198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59996"/>
          <a:stretch/>
        </p:blipFill>
        <p:spPr>
          <a:xfrm>
            <a:off x="7774696" y="1098926"/>
            <a:ext cx="3952804" cy="3238345"/>
          </a:xfrm>
          <a:prstGeom prst="rect">
            <a:avLst/>
          </a:prstGeom>
        </p:spPr>
      </p:pic>
      <p:pic>
        <p:nvPicPr>
          <p:cNvPr id="10" name="Afbeelding 9">
            <a:extLst>
              <a:ext uri="{FF2B5EF4-FFF2-40B4-BE49-F238E27FC236}">
                <a16:creationId xmlns:a16="http://schemas.microsoft.com/office/drawing/2014/main" id="{DC2942F5-0046-49F1-88B5-724FB2AE816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8645"/>
          <a:stretch/>
        </p:blipFill>
        <p:spPr>
          <a:xfrm>
            <a:off x="8609399" y="4217018"/>
            <a:ext cx="3033377" cy="1620303"/>
          </a:xfrm>
          <a:prstGeom prst="rect">
            <a:avLst/>
          </a:prstGeom>
        </p:spPr>
      </p:pic>
      <p:pic>
        <p:nvPicPr>
          <p:cNvPr id="9" name="Afbeelding 8">
            <a:extLst>
              <a:ext uri="{FF2B5EF4-FFF2-40B4-BE49-F238E27FC236}">
                <a16:creationId xmlns:a16="http://schemas.microsoft.com/office/drawing/2014/main" id="{55C71365-4A6D-4A6A-8FDC-F49C644F2F1D}"/>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687591" y="5820730"/>
            <a:ext cx="1952208" cy="735787"/>
          </a:xfrm>
          <a:prstGeom prst="rect">
            <a:avLst/>
          </a:prstGeom>
        </p:spPr>
      </p:pic>
    </p:spTree>
    <p:extLst>
      <p:ext uri="{BB962C8B-B14F-4D97-AF65-F5344CB8AC3E}">
        <p14:creationId xmlns:p14="http://schemas.microsoft.com/office/powerpoint/2010/main" val="765460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0" y="2016000"/>
            <a:ext cx="9888000" cy="2088000"/>
          </a:xfrm>
        </p:spPr>
        <p:txBody>
          <a:bodyPr anchor="b" anchorCtr="0">
            <a:noAutofit/>
          </a:bodyPr>
          <a:lstStyle>
            <a:lvl1pPr indent="0" algn="l">
              <a:lnSpc>
                <a:spcPts val="7200"/>
              </a:lnSpc>
              <a:defRPr sz="7200"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p:ph type="subTitle" idx="1"/>
          </p:nvPr>
        </p:nvSpPr>
        <p:spPr>
          <a:xfrm>
            <a:off x="1728000" y="4140000"/>
            <a:ext cx="9888000" cy="1655763"/>
          </a:xfrm>
        </p:spPr>
        <p:txBody>
          <a:bodyPr bIns="0">
            <a:noAutofit/>
          </a:bodyPr>
          <a:lstStyle>
            <a:lvl1pPr marL="0" indent="0" algn="l">
              <a:lnSpc>
                <a:spcPts val="2347"/>
              </a:lnSpc>
              <a:buNone/>
              <a:defRPr sz="2107">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2155038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sp>
        <p:nvSpPr>
          <p:cNvPr id="4" name="Tijdelijke aanduiding voor afbeelding 3"/>
          <p:cNvSpPr>
            <a:spLocks noGrp="1"/>
          </p:cNvSpPr>
          <p:nvPr>
            <p:ph type="pic" sz="quarter" idx="13"/>
          </p:nvPr>
        </p:nvSpPr>
        <p:spPr>
          <a:xfrm>
            <a:off x="384000" y="0"/>
            <a:ext cx="11808000" cy="6858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Tree>
    <p:extLst>
      <p:ext uri="{BB962C8B-B14F-4D97-AF65-F5344CB8AC3E}">
        <p14:creationId xmlns:p14="http://schemas.microsoft.com/office/powerpoint/2010/main" val="1586318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12" name="Tijdelijke aanduiding voor afbeelding 11"/>
          <p:cNvSpPr>
            <a:spLocks noGrp="1"/>
          </p:cNvSpPr>
          <p:nvPr>
            <p:ph type="pic" sz="quarter" idx="12"/>
          </p:nvPr>
        </p:nvSpPr>
        <p:spPr>
          <a:xfrm>
            <a:off x="383999" y="0"/>
            <a:ext cx="11808000" cy="6858000"/>
          </a:xfrm>
        </p:spPr>
        <p:txBody>
          <a:bodyP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1" y="2023200"/>
            <a:ext cx="4144065" cy="2073600"/>
          </a:xfrm>
        </p:spPr>
        <p:txBody>
          <a:bodyPr anchor="b" anchorCtr="0">
            <a:noAutofit/>
          </a:bodyPr>
          <a:lstStyle>
            <a:lvl1pPr indent="0" algn="l">
              <a:lnSpc>
                <a:spcPts val="7200"/>
              </a:lnSpc>
              <a:defRPr sz="7200">
                <a:solidFill>
                  <a:schemeClr val="bg1"/>
                </a:solidFill>
              </a:defRPr>
            </a:lvl1pPr>
          </a:lstStyle>
          <a:p>
            <a:r>
              <a:rPr lang="nl-NL"/>
              <a:t>Klik om de stijl te bewerken</a:t>
            </a:r>
            <a:endParaRPr lang="nl-BE" dirty="0"/>
          </a:p>
        </p:txBody>
      </p:sp>
      <p:sp>
        <p:nvSpPr>
          <p:cNvPr id="3" name="Ondertitel 2"/>
          <p:cNvSpPr>
            <a:spLocks noGrp="1"/>
          </p:cNvSpPr>
          <p:nvPr>
            <p:ph type="subTitle" idx="1"/>
          </p:nvPr>
        </p:nvSpPr>
        <p:spPr>
          <a:xfrm>
            <a:off x="1728000" y="4154400"/>
            <a:ext cx="9888000" cy="1656000"/>
          </a:xfrm>
        </p:spPr>
        <p:txBody>
          <a:bodyPr bIns="0">
            <a:noAutofit/>
          </a:bodyPr>
          <a:lstStyle>
            <a:lvl1pPr marL="0" indent="0" algn="l">
              <a:lnSpc>
                <a:spcPts val="2347"/>
              </a:lnSpc>
              <a:buNone/>
              <a:defRPr sz="2133">
                <a:solidFill>
                  <a:schemeClr val="bg1"/>
                </a:solidFill>
                <a:latin typeface="FlandersArtSans-Regular" panose="00000500000000000000" pitchFamily="2"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a:t>Klik om de ondertitelstijl van het model te bewerken</a:t>
            </a:r>
            <a:endParaRPr lang="nl-BE" dirty="0"/>
          </a:p>
        </p:txBody>
      </p:sp>
    </p:spTree>
    <p:extLst>
      <p:ext uri="{BB962C8B-B14F-4D97-AF65-F5344CB8AC3E}">
        <p14:creationId xmlns:p14="http://schemas.microsoft.com/office/powerpoint/2010/main" val="323299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
        <p:nvSpPr>
          <p:cNvPr id="12" name="Ondertitel 2"/>
          <p:cNvSpPr>
            <a:spLocks noGrp="1"/>
          </p:cNvSpPr>
          <p:nvPr>
            <p:ph type="subTitle" idx="1"/>
          </p:nvPr>
        </p:nvSpPr>
        <p:spPr>
          <a:xfrm>
            <a:off x="6902257" y="4191644"/>
            <a:ext cx="4544679" cy="2112905"/>
          </a:xfrm>
        </p:spPr>
        <p:txBody>
          <a:bodyPr lIns="0" tIns="0" rIns="0" bIns="0">
            <a:noAutofit/>
          </a:bodyPr>
          <a:lstStyle>
            <a:lvl1pPr marL="0" indent="0" algn="l">
              <a:lnSpc>
                <a:spcPts val="3333"/>
              </a:lnSpc>
              <a:spcBef>
                <a:spcPts val="0"/>
              </a:spcBef>
              <a:buNone/>
              <a:defRPr sz="2800">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11279975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idx="1"/>
          </p:nvPr>
        </p:nvSpPr>
        <p:spPr>
          <a:xfrm>
            <a:off x="7093528" y="1908000"/>
            <a:ext cx="4522472" cy="3780000"/>
          </a:xfrm>
        </p:spPr>
        <p:txBody>
          <a:bodyPr bIns="0"/>
          <a:lstStyle>
            <a:lvl1pPr>
              <a:spcBef>
                <a:spcPts val="400"/>
              </a:spcBef>
              <a:defRPr sz="2667"/>
            </a:lvl1pPr>
            <a:lvl2pPr>
              <a:spcBef>
                <a:spcPts val="400"/>
              </a:spcBef>
              <a:defRPr sz="2667">
                <a:solidFill>
                  <a:schemeClr val="bg1">
                    <a:lumMod val="50000"/>
                  </a:schemeClr>
                </a:solidFill>
              </a:defRPr>
            </a:lvl2pPr>
            <a:lvl3pPr>
              <a:spcBef>
                <a:spcPts val="400"/>
              </a:spcBef>
              <a:defRPr sz="2133"/>
            </a:lvl3pPr>
            <a:lvl4pPr>
              <a:spcBef>
                <a:spcPts val="400"/>
              </a:spcBef>
              <a:defRPr sz="2133"/>
            </a:lvl4pPr>
            <a:lvl5pPr>
              <a:spcBef>
                <a:spcPts val="400"/>
              </a:spcBef>
              <a:defRPr sz="2133"/>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5" name="Tijdelijke aanduiding voor afbeelding 4"/>
          <p:cNvSpPr>
            <a:spLocks noGrp="1"/>
          </p:cNvSpPr>
          <p:nvPr>
            <p:ph type="pic" sz="quarter" idx="13"/>
          </p:nvPr>
        </p:nvSpPr>
        <p:spPr>
          <a:xfrm>
            <a:off x="1725637" y="1908000"/>
            <a:ext cx="4944000" cy="3780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Tree>
    <p:extLst>
      <p:ext uri="{BB962C8B-B14F-4D97-AF65-F5344CB8AC3E}">
        <p14:creationId xmlns:p14="http://schemas.microsoft.com/office/powerpoint/2010/main" val="13185697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sz="half" idx="1"/>
          </p:nvPr>
        </p:nvSpPr>
        <p:spPr>
          <a:xfrm>
            <a:off x="1728000" y="1908000"/>
            <a:ext cx="4944000" cy="3780000"/>
          </a:xfrm>
        </p:spPr>
        <p:txBody>
          <a:bodyPr bIns="0"/>
          <a:lstStyle>
            <a:lvl1pPr>
              <a:spcBef>
                <a:spcPts val="400"/>
              </a:spcBef>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0" name="Tijdelijke aanduiding voor inhoud 3"/>
          <p:cNvSpPr>
            <a:spLocks noGrp="1"/>
          </p:cNvSpPr>
          <p:nvPr>
            <p:ph sz="half" idx="13"/>
          </p:nvPr>
        </p:nvSpPr>
        <p:spPr>
          <a:xfrm>
            <a:off x="6720000" y="1908000"/>
            <a:ext cx="4896000" cy="3780000"/>
          </a:xfrm>
        </p:spPr>
        <p:txBody>
          <a:bodyPr bIns="0"/>
          <a:lstStyle>
            <a:lvl1pPr>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5599279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8" name="Titel 1"/>
          <p:cNvSpPr>
            <a:spLocks noGrp="1"/>
          </p:cNvSpPr>
          <p:nvPr>
            <p:ph type="title"/>
          </p:nvPr>
        </p:nvSpPr>
        <p:spPr>
          <a:xfrm>
            <a:off x="1728000" y="756000"/>
            <a:ext cx="9888000" cy="1116000"/>
          </a:xfrm>
        </p:spPr>
        <p:txBody>
          <a:bodyPr anchor="t" anchorCtr="0"/>
          <a:lstStyle>
            <a:lvl1pPr>
              <a:defRPr>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9" name="Tijdelijke aanduiding voor inhoud 2"/>
          <p:cNvSpPr>
            <a:spLocks noGrp="1"/>
          </p:cNvSpPr>
          <p:nvPr>
            <p:ph sz="half" idx="1"/>
          </p:nvPr>
        </p:nvSpPr>
        <p:spPr>
          <a:xfrm>
            <a:off x="1728000" y="1915200"/>
            <a:ext cx="9888000" cy="3672000"/>
          </a:xfrm>
        </p:spPr>
        <p:txBody>
          <a:bodyPr bIns="0"/>
          <a:lstStyle>
            <a:lvl1pPr marL="0" indent="0">
              <a:lnSpc>
                <a:spcPct val="90000"/>
              </a:lnSpc>
              <a:buFontTx/>
              <a:buBlip>
                <a:blip r:embed="rId2"/>
              </a:buBlip>
              <a:defRPr sz="2933">
                <a:latin typeface="Calibri" panose="020F0502020204030204" pitchFamily="34" charset="0"/>
                <a:cs typeface="Calibri" panose="020F0502020204030204" pitchFamily="34" charset="0"/>
              </a:defRPr>
            </a:lvl1pPr>
            <a:lvl2pPr>
              <a:lnSpc>
                <a:spcPct val="90000"/>
              </a:lnSpc>
              <a:buSzPct val="75000"/>
              <a:buFontTx/>
              <a:buBlip>
                <a:blip r:embed="rId3"/>
              </a:buBlip>
              <a:defRPr sz="2933">
                <a:solidFill>
                  <a:schemeClr val="bg1">
                    <a:lumMod val="50000"/>
                  </a:schemeClr>
                </a:solidFill>
                <a:latin typeface="Calibri" panose="020F0502020204030204" pitchFamily="34" charset="0"/>
                <a:cs typeface="Calibri" panose="020F0502020204030204" pitchFamily="34" charset="0"/>
              </a:defRPr>
            </a:lvl2pPr>
            <a:lvl3pPr>
              <a:lnSpc>
                <a:spcPct val="90000"/>
              </a:lnSpc>
              <a:buSzPct val="85000"/>
              <a:defRPr>
                <a:latin typeface="Calibri" panose="020F0502020204030204" pitchFamily="34" charset="0"/>
                <a:cs typeface="Calibri" panose="020F0502020204030204" pitchFamily="34" charset="0"/>
              </a:defRPr>
            </a:lvl3pPr>
            <a:lvl4pPr>
              <a:lnSpc>
                <a:spcPct val="90000"/>
              </a:lnSpc>
              <a:defRPr>
                <a:latin typeface="Calibri" panose="020F0502020204030204" pitchFamily="34" charset="0"/>
                <a:cs typeface="Calibri" panose="020F0502020204030204" pitchFamily="34" charset="0"/>
              </a:defRPr>
            </a:lvl4pPr>
            <a:lvl5pPr>
              <a:lnSpc>
                <a:spcPct val="90000"/>
              </a:lnSpc>
              <a:defRPr>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35497237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4972A68E-D719-44DB-A2DE-B50CD2A4076E}" type="datetimeFigureOut">
              <a:rPr lang="nl-BE" smtClean="0"/>
              <a:pPr/>
              <a:t>23/05/2018</a:t>
            </a:fld>
            <a:endParaRPr lang="nl-BE"/>
          </a:p>
        </p:txBody>
      </p:sp>
      <p:sp>
        <p:nvSpPr>
          <p:cNvPr id="4" name="Tijdelijke aanduiding voor voettekst 3"/>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6B11AD78-9CBA-4A7E-AC8B-EC2628C5E20D}" type="slidenum">
              <a:rPr lang="nl-BE" smtClean="0"/>
              <a:pPr/>
              <a:t>‹nr.›</a:t>
            </a:fld>
            <a:endParaRPr lang="nl-BE"/>
          </a:p>
        </p:txBody>
      </p:sp>
      <p:sp>
        <p:nvSpPr>
          <p:cNvPr id="6" name="Titel 5"/>
          <p:cNvSpPr>
            <a:spLocks noGrp="1"/>
          </p:cNvSpPr>
          <p:nvPr>
            <p:ph type="title"/>
          </p:nvPr>
        </p:nvSpPr>
        <p:spPr/>
        <p:txBody>
          <a:bodyPr/>
          <a:lstStyle/>
          <a:p>
            <a:r>
              <a:rPr lang="nl-NL"/>
              <a:t>Klik om de stijl te bewerken</a:t>
            </a:r>
            <a:endParaRPr lang="nl-BE"/>
          </a:p>
        </p:txBody>
      </p:sp>
    </p:spTree>
    <p:extLst>
      <p:ext uri="{BB962C8B-B14F-4D97-AF65-F5344CB8AC3E}">
        <p14:creationId xmlns:p14="http://schemas.microsoft.com/office/powerpoint/2010/main" val="21334043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ussenhoofdstuk_01">
    <p:spTree>
      <p:nvGrpSpPr>
        <p:cNvPr id="1" name=""/>
        <p:cNvGrpSpPr/>
        <p:nvPr/>
      </p:nvGrpSpPr>
      <p:grpSpPr>
        <a:xfrm>
          <a:off x="0" y="0"/>
          <a:ext cx="0" cy="0"/>
          <a:chOff x="0" y="0"/>
          <a:chExt cx="0" cy="0"/>
        </a:xfrm>
      </p:grpSpPr>
      <p:sp>
        <p:nvSpPr>
          <p:cNvPr id="3" name="Tijdelijke aanduiding voor tekst 2"/>
          <p:cNvSpPr>
            <a:spLocks noGrp="1"/>
          </p:cNvSpPr>
          <p:nvPr>
            <p:ph type="body" idx="1"/>
          </p:nvPr>
        </p:nvSpPr>
        <p:spPr>
          <a:xfrm>
            <a:off x="582081" y="4191005"/>
            <a:ext cx="10363200" cy="381003"/>
          </a:xfrm>
        </p:spPr>
        <p:txBody>
          <a:bodyPr anchor="ctr">
            <a:noAutofit/>
          </a:bodyPr>
          <a:lstStyle>
            <a:lvl1pPr marL="0" indent="0">
              <a:buNone/>
              <a:defRPr sz="3467" b="1">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nl-NL" dirty="0"/>
              <a:t>Klik om de modelstijlen te bewerken</a:t>
            </a:r>
          </a:p>
        </p:txBody>
      </p:sp>
      <p:sp>
        <p:nvSpPr>
          <p:cNvPr id="4" name="Tijdelijke aanduiding voor datum 3"/>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BB681E29-D73A-49F9-BDEB-49FA69110F38}" type="slidenum">
              <a:rPr lang="nl-BE" smtClean="0"/>
              <a:pPr/>
              <a:t>‹nr.›</a:t>
            </a:fld>
            <a:endParaRPr lang="nl-BE"/>
          </a:p>
        </p:txBody>
      </p:sp>
      <p:sp>
        <p:nvSpPr>
          <p:cNvPr id="7" name="Titel 6"/>
          <p:cNvSpPr>
            <a:spLocks noGrp="1"/>
          </p:cNvSpPr>
          <p:nvPr>
            <p:ph type="title"/>
          </p:nvPr>
        </p:nvSpPr>
        <p:spPr>
          <a:xfrm>
            <a:off x="609600" y="1"/>
            <a:ext cx="9963181" cy="952483"/>
          </a:xfrm>
          <a:prstGeom prst="rect">
            <a:avLst/>
          </a:prstGeom>
        </p:spPr>
        <p:txBody>
          <a:bodyPr/>
          <a:lstStyle>
            <a:lvl1pPr marL="0" indent="0">
              <a:defRPr/>
            </a:lvl1pPr>
          </a:lstStyle>
          <a:p>
            <a:r>
              <a:rPr lang="nl-NL" dirty="0"/>
              <a:t>Klik om de stijl te bewerken</a:t>
            </a:r>
            <a:endParaRPr lang="nl-BE" dirty="0"/>
          </a:p>
        </p:txBody>
      </p:sp>
      <p:sp>
        <p:nvSpPr>
          <p:cNvPr id="8" name="Tijdelijke aanduiding voor tekst 2"/>
          <p:cNvSpPr>
            <a:spLocks noGrp="1"/>
          </p:cNvSpPr>
          <p:nvPr>
            <p:ph type="body" idx="13"/>
          </p:nvPr>
        </p:nvSpPr>
        <p:spPr>
          <a:xfrm>
            <a:off x="571461" y="4953011"/>
            <a:ext cx="10363200" cy="381003"/>
          </a:xfrm>
        </p:spPr>
        <p:txBody>
          <a:bodyPr anchor="ctr">
            <a:noAutofit/>
          </a:bodyPr>
          <a:lstStyle>
            <a:lvl1pPr marL="0" indent="0">
              <a:buNone/>
              <a:defRPr sz="4000" b="1">
                <a:solidFill>
                  <a:schemeClr val="tx1"/>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nl-NL" dirty="0"/>
              <a:t>Klik om de modelstijlen te bewerken</a:t>
            </a:r>
          </a:p>
        </p:txBody>
      </p:sp>
    </p:spTree>
    <p:extLst>
      <p:ext uri="{BB962C8B-B14F-4D97-AF65-F5344CB8AC3E}">
        <p14:creationId xmlns:p14="http://schemas.microsoft.com/office/powerpoint/2010/main" val="21957547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ussenhoofdstuk_01">
    <p:spTree>
      <p:nvGrpSpPr>
        <p:cNvPr id="1" name=""/>
        <p:cNvGrpSpPr/>
        <p:nvPr/>
      </p:nvGrpSpPr>
      <p:grpSpPr>
        <a:xfrm>
          <a:off x="0" y="0"/>
          <a:ext cx="0" cy="0"/>
          <a:chOff x="0" y="0"/>
          <a:chExt cx="0" cy="0"/>
        </a:xfrm>
      </p:grpSpPr>
      <p:sp>
        <p:nvSpPr>
          <p:cNvPr id="8" name="Tijdelijke aanduiding voor tekst 2"/>
          <p:cNvSpPr>
            <a:spLocks noGrp="1"/>
          </p:cNvSpPr>
          <p:nvPr>
            <p:ph type="body" idx="13"/>
          </p:nvPr>
        </p:nvSpPr>
        <p:spPr>
          <a:xfrm>
            <a:off x="571461" y="4191005"/>
            <a:ext cx="10363200" cy="381003"/>
          </a:xfrm>
        </p:spPr>
        <p:txBody>
          <a:bodyPr anchor="ctr">
            <a:noAutofit/>
          </a:bodyPr>
          <a:lstStyle>
            <a:lvl1pPr marL="0" indent="0">
              <a:buNone/>
              <a:defRPr sz="4000" b="1">
                <a:solidFill>
                  <a:schemeClr val="tx1"/>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nl-NL" dirty="0"/>
              <a:t>Klik om de modelstijlen te bewerken</a:t>
            </a:r>
          </a:p>
        </p:txBody>
      </p:sp>
      <p:sp>
        <p:nvSpPr>
          <p:cNvPr id="3" name="Tijdelijke aanduiding voor tekst 2"/>
          <p:cNvSpPr>
            <a:spLocks noGrp="1"/>
          </p:cNvSpPr>
          <p:nvPr>
            <p:ph type="body" idx="1"/>
          </p:nvPr>
        </p:nvSpPr>
        <p:spPr>
          <a:xfrm>
            <a:off x="605967" y="4987517"/>
            <a:ext cx="10363200" cy="381003"/>
          </a:xfrm>
        </p:spPr>
        <p:txBody>
          <a:bodyPr anchor="ctr">
            <a:noAutofit/>
          </a:bodyPr>
          <a:lstStyle>
            <a:lvl1pPr marL="0" indent="0">
              <a:buNone/>
              <a:defRPr sz="34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nl-NL" dirty="0"/>
              <a:t>Klik om de modelstijlen te bewerken</a:t>
            </a:r>
          </a:p>
        </p:txBody>
      </p:sp>
      <p:sp>
        <p:nvSpPr>
          <p:cNvPr id="4" name="Tijdelijke aanduiding voor datum 3"/>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BB681E29-D73A-49F9-BDEB-49FA69110F38}" type="slidenum">
              <a:rPr lang="nl-BE" smtClean="0"/>
              <a:pPr/>
              <a:t>‹nr.›</a:t>
            </a:fld>
            <a:endParaRPr lang="nl-BE"/>
          </a:p>
        </p:txBody>
      </p:sp>
      <p:sp>
        <p:nvSpPr>
          <p:cNvPr id="7" name="Titel 6"/>
          <p:cNvSpPr>
            <a:spLocks noGrp="1"/>
          </p:cNvSpPr>
          <p:nvPr>
            <p:ph type="title"/>
          </p:nvPr>
        </p:nvSpPr>
        <p:spPr>
          <a:xfrm>
            <a:off x="609600" y="1"/>
            <a:ext cx="9963181" cy="952483"/>
          </a:xfrm>
          <a:prstGeom prst="rect">
            <a:avLst/>
          </a:prstGeom>
        </p:spPr>
        <p:txBody>
          <a:bodyPr/>
          <a:lstStyle>
            <a:lvl1pPr marL="0" indent="0">
              <a:defRPr/>
            </a:lvl1pPr>
          </a:lstStyle>
          <a:p>
            <a:r>
              <a:rPr lang="nl-NL" dirty="0"/>
              <a:t>Klik om de stijl te bewerken</a:t>
            </a:r>
            <a:endParaRPr lang="nl-BE" dirty="0"/>
          </a:p>
        </p:txBody>
      </p:sp>
    </p:spTree>
    <p:extLst>
      <p:ext uri="{BB962C8B-B14F-4D97-AF65-F5344CB8AC3E}">
        <p14:creationId xmlns:p14="http://schemas.microsoft.com/office/powerpoint/2010/main" val="13683074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Vrije Inhoud">
    <p:spTree>
      <p:nvGrpSpPr>
        <p:cNvPr id="1" name=""/>
        <p:cNvGrpSpPr/>
        <p:nvPr/>
      </p:nvGrpSpPr>
      <p:grpSpPr>
        <a:xfrm>
          <a:off x="0" y="0"/>
          <a:ext cx="0" cy="0"/>
          <a:chOff x="0" y="0"/>
          <a:chExt cx="0" cy="0"/>
        </a:xfrm>
      </p:grpSpPr>
      <p:sp>
        <p:nvSpPr>
          <p:cNvPr id="2" name="Titel 1"/>
          <p:cNvSpPr>
            <a:spLocks noGrp="1"/>
          </p:cNvSpPr>
          <p:nvPr>
            <p:ph type="title"/>
          </p:nvPr>
        </p:nvSpPr>
        <p:spPr>
          <a:xfrm>
            <a:off x="609600" y="1"/>
            <a:ext cx="9963181" cy="952483"/>
          </a:xfrm>
          <a:prstGeom prst="rect">
            <a:avLst/>
          </a:prstGeom>
        </p:spPr>
        <p:txBody>
          <a:bodyPr/>
          <a:lstStyle/>
          <a:p>
            <a:r>
              <a:rPr lang="nl-NL"/>
              <a:t>Klik om de stijl te bewerken</a:t>
            </a:r>
            <a:endParaRPr lang="nl-BE"/>
          </a:p>
        </p:txBody>
      </p:sp>
      <p:sp>
        <p:nvSpPr>
          <p:cNvPr id="3" name="Tijdelijke aanduiding voor inhoud 2"/>
          <p:cNvSpPr>
            <a:spLocks noGrp="1"/>
          </p:cNvSpPr>
          <p:nvPr>
            <p:ph idx="1"/>
          </p:nvPr>
        </p:nvSpPr>
        <p:spPr>
          <a:xfrm>
            <a:off x="609600" y="1333486"/>
            <a:ext cx="10972800" cy="479214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BB681E29-D73A-49F9-BDEB-49FA69110F38}" type="slidenum">
              <a:rPr lang="nl-BE" smtClean="0"/>
              <a:pPr/>
              <a:t>‹nr.›</a:t>
            </a:fld>
            <a:endParaRPr lang="nl-BE"/>
          </a:p>
        </p:txBody>
      </p:sp>
    </p:spTree>
    <p:extLst>
      <p:ext uri="{BB962C8B-B14F-4D97-AF65-F5344CB8AC3E}">
        <p14:creationId xmlns:p14="http://schemas.microsoft.com/office/powerpoint/2010/main" val="2523695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gelijking_01">
    <p:spTree>
      <p:nvGrpSpPr>
        <p:cNvPr id="1" name=""/>
        <p:cNvGrpSpPr/>
        <p:nvPr/>
      </p:nvGrpSpPr>
      <p:grpSpPr>
        <a:xfrm>
          <a:off x="0" y="0"/>
          <a:ext cx="0" cy="0"/>
          <a:chOff x="0" y="0"/>
          <a:chExt cx="0" cy="0"/>
        </a:xfrm>
      </p:grpSpPr>
      <p:sp>
        <p:nvSpPr>
          <p:cNvPr id="3" name="Tijdelijke aanduiding voor inhoud 2"/>
          <p:cNvSpPr>
            <a:spLocks noGrp="1"/>
          </p:cNvSpPr>
          <p:nvPr>
            <p:ph sz="half" idx="1"/>
          </p:nvPr>
        </p:nvSpPr>
        <p:spPr>
          <a:xfrm>
            <a:off x="609600" y="1600201"/>
            <a:ext cx="5384800" cy="452543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4" name="Tijdelijke aanduiding voor inhoud 3"/>
          <p:cNvSpPr>
            <a:spLocks noGrp="1"/>
          </p:cNvSpPr>
          <p:nvPr>
            <p:ph sz="half" idx="2"/>
          </p:nvPr>
        </p:nvSpPr>
        <p:spPr>
          <a:xfrm>
            <a:off x="6197600" y="1600201"/>
            <a:ext cx="5384800" cy="452543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5" name="Tijdelijke aanduiding voor datum 4"/>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BB681E29-D73A-49F9-BDEB-49FA69110F38}" type="slidenum">
              <a:rPr lang="nl-BE" smtClean="0"/>
              <a:pPr/>
              <a:t>‹nr.›</a:t>
            </a:fld>
            <a:endParaRPr lang="nl-BE"/>
          </a:p>
        </p:txBody>
      </p:sp>
      <p:sp>
        <p:nvSpPr>
          <p:cNvPr id="8" name="Titel 7"/>
          <p:cNvSpPr>
            <a:spLocks noGrp="1"/>
          </p:cNvSpPr>
          <p:nvPr>
            <p:ph type="title"/>
          </p:nvPr>
        </p:nvSpPr>
        <p:spPr>
          <a:xfrm>
            <a:off x="609600" y="1"/>
            <a:ext cx="9963181" cy="952483"/>
          </a:xfrm>
          <a:prstGeom prst="rect">
            <a:avLst/>
          </a:prstGeom>
        </p:spPr>
        <p:txBody>
          <a:bodyPr/>
          <a:lstStyle/>
          <a:p>
            <a:r>
              <a:rPr lang="nl-NL" dirty="0"/>
              <a:t>Klik om de stijl te bewerken</a:t>
            </a:r>
            <a:endParaRPr lang="nl-BE" dirty="0"/>
          </a:p>
        </p:txBody>
      </p:sp>
    </p:spTree>
    <p:extLst>
      <p:ext uri="{BB962C8B-B14F-4D97-AF65-F5344CB8AC3E}">
        <p14:creationId xmlns:p14="http://schemas.microsoft.com/office/powerpoint/2010/main" val="1313150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Vergelijking_02">
    <p:spTree>
      <p:nvGrpSpPr>
        <p:cNvPr id="1" name=""/>
        <p:cNvGrpSpPr/>
        <p:nvPr/>
      </p:nvGrpSpPr>
      <p:grpSpPr>
        <a:xfrm>
          <a:off x="0" y="0"/>
          <a:ext cx="0" cy="0"/>
          <a:chOff x="0" y="0"/>
          <a:chExt cx="0" cy="0"/>
        </a:xfrm>
      </p:grpSpPr>
      <p:sp>
        <p:nvSpPr>
          <p:cNvPr id="2" name="Titel 1"/>
          <p:cNvSpPr>
            <a:spLocks noGrp="1"/>
          </p:cNvSpPr>
          <p:nvPr>
            <p:ph type="title"/>
          </p:nvPr>
        </p:nvSpPr>
        <p:spPr>
          <a:xfrm>
            <a:off x="609600" y="1"/>
            <a:ext cx="9963181" cy="952483"/>
          </a:xfrm>
          <a:prstGeom prst="rect">
            <a:avLst/>
          </a:prstGeom>
        </p:spPr>
        <p:txBody>
          <a:bodyPr/>
          <a:lstStyle>
            <a:lvl1pPr>
              <a:defRPr/>
            </a:lvl1pPr>
          </a:lstStyle>
          <a:p>
            <a:r>
              <a:rPr lang="nl-NL"/>
              <a:t>Klik om de stijl te bewerken</a:t>
            </a:r>
            <a:endParaRPr lang="nl-BE"/>
          </a:p>
        </p:txBody>
      </p:sp>
      <p:sp>
        <p:nvSpPr>
          <p:cNvPr id="3" name="Tijdelijke aanduiding voor tekst 2"/>
          <p:cNvSpPr>
            <a:spLocks noGrp="1"/>
          </p:cNvSpPr>
          <p:nvPr>
            <p:ph type="body" idx="1"/>
          </p:nvPr>
        </p:nvSpPr>
        <p:spPr>
          <a:xfrm>
            <a:off x="609600" y="1428736"/>
            <a:ext cx="5386917" cy="842448"/>
          </a:xfrm>
        </p:spPr>
        <p:txBody>
          <a:bodyPr anchor="b">
            <a:noAutofit/>
          </a:bodyPr>
          <a:lstStyle>
            <a:lvl1pPr marL="0" indent="0">
              <a:buNone/>
              <a:defRPr sz="2667"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nl-NL" dirty="0"/>
              <a:t>Klik om de modelstijlen te bewerken</a:t>
            </a:r>
          </a:p>
        </p:txBody>
      </p:sp>
      <p:sp>
        <p:nvSpPr>
          <p:cNvPr id="4" name="Tijdelijke aanduiding voor inhoud 3"/>
          <p:cNvSpPr>
            <a:spLocks noGrp="1"/>
          </p:cNvSpPr>
          <p:nvPr>
            <p:ph sz="half" idx="2"/>
          </p:nvPr>
        </p:nvSpPr>
        <p:spPr>
          <a:xfrm>
            <a:off x="609600" y="2285993"/>
            <a:ext cx="5386917" cy="3839641"/>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5" name="Tijdelijke aanduiding voor tekst 4"/>
          <p:cNvSpPr>
            <a:spLocks noGrp="1"/>
          </p:cNvSpPr>
          <p:nvPr>
            <p:ph type="body" sz="quarter" idx="3"/>
          </p:nvPr>
        </p:nvSpPr>
        <p:spPr>
          <a:xfrm>
            <a:off x="6193368" y="1428736"/>
            <a:ext cx="5389033" cy="857256"/>
          </a:xfrm>
        </p:spPr>
        <p:txBody>
          <a:bodyPr anchor="b">
            <a:noAutofit/>
          </a:bodyPr>
          <a:lstStyle>
            <a:lvl1pPr marL="0" indent="0">
              <a:buNone/>
              <a:defRPr sz="2667"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nl-NL" dirty="0"/>
              <a:t>Klik om de modelstijlen te bewerken</a:t>
            </a:r>
          </a:p>
        </p:txBody>
      </p:sp>
      <p:sp>
        <p:nvSpPr>
          <p:cNvPr id="6" name="Tijdelijke aanduiding voor inhoud 5"/>
          <p:cNvSpPr>
            <a:spLocks noGrp="1"/>
          </p:cNvSpPr>
          <p:nvPr>
            <p:ph sz="quarter" idx="4"/>
          </p:nvPr>
        </p:nvSpPr>
        <p:spPr>
          <a:xfrm>
            <a:off x="6193368" y="2285993"/>
            <a:ext cx="5389033" cy="3839641"/>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7" name="Tijdelijke aanduiding voor datum 6"/>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8" name="Tijdelijke aanduiding voor voettekst 7"/>
          <p:cNvSpPr>
            <a:spLocks noGrp="1"/>
          </p:cNvSpPr>
          <p:nvPr>
            <p:ph type="ftr" sz="quarter" idx="11"/>
          </p:nvPr>
        </p:nvSpPr>
        <p:spPr/>
        <p:txBody>
          <a:bodyPr/>
          <a:lstStyle/>
          <a:p>
            <a:endParaRPr lang="nl-BE"/>
          </a:p>
        </p:txBody>
      </p:sp>
      <p:sp>
        <p:nvSpPr>
          <p:cNvPr id="9" name="Tijdelijke aanduiding voor dianummer 8"/>
          <p:cNvSpPr>
            <a:spLocks noGrp="1"/>
          </p:cNvSpPr>
          <p:nvPr>
            <p:ph type="sldNum" sz="quarter" idx="12"/>
          </p:nvPr>
        </p:nvSpPr>
        <p:spPr/>
        <p:txBody>
          <a:bodyPr/>
          <a:lstStyle/>
          <a:p>
            <a:fld id="{BB681E29-D73A-49F9-BDEB-49FA69110F38}" type="slidenum">
              <a:rPr lang="nl-BE" smtClean="0"/>
              <a:pPr/>
              <a:t>‹nr.›</a:t>
            </a:fld>
            <a:endParaRPr lang="nl-BE"/>
          </a:p>
        </p:txBody>
      </p:sp>
    </p:spTree>
    <p:extLst>
      <p:ext uri="{BB962C8B-B14F-4D97-AF65-F5344CB8AC3E}">
        <p14:creationId xmlns:p14="http://schemas.microsoft.com/office/powerpoint/2010/main" val="14593668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oelichting + vrije inhoud (Vertikaal)">
    <p:spTree>
      <p:nvGrpSpPr>
        <p:cNvPr id="1" name=""/>
        <p:cNvGrpSpPr/>
        <p:nvPr/>
      </p:nvGrpSpPr>
      <p:grpSpPr>
        <a:xfrm>
          <a:off x="0" y="0"/>
          <a:ext cx="0" cy="0"/>
          <a:chOff x="0" y="0"/>
          <a:chExt cx="0" cy="0"/>
        </a:xfrm>
      </p:grpSpPr>
      <p:sp>
        <p:nvSpPr>
          <p:cNvPr id="11" name="Tijdelijke aanduiding voor inhoud 10"/>
          <p:cNvSpPr>
            <a:spLocks noGrp="1"/>
          </p:cNvSpPr>
          <p:nvPr>
            <p:ph sz="quarter" idx="14"/>
          </p:nvPr>
        </p:nvSpPr>
        <p:spPr>
          <a:xfrm>
            <a:off x="600501" y="2383809"/>
            <a:ext cx="4030639" cy="3757684"/>
          </a:xfrm>
        </p:spPr>
        <p:txBody>
          <a:bodyPr/>
          <a:lstStyle>
            <a:lvl1pPr marL="237061" indent="-237061">
              <a:defRPr sz="2133"/>
            </a:lvl1pPr>
            <a:lvl2pPr marL="719649" indent="-226478">
              <a:defRPr sz="1867"/>
            </a:lvl2pPr>
            <a:lvl3pPr marL="1073124" indent="-218012" defTabSz="1191654">
              <a:defRPr sz="1867"/>
            </a:lvl3pPr>
            <a:lvl4pPr marL="1437181" indent="-201079">
              <a:defRPr sz="1867"/>
            </a:lvl4pPr>
            <a:lvl5pPr marL="1792773" indent="-190495">
              <a:defRPr sz="1867"/>
            </a:lvl5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3" name="Tijdelijke aanduiding voor inhoud 2"/>
          <p:cNvSpPr>
            <a:spLocks noGrp="1"/>
          </p:cNvSpPr>
          <p:nvPr>
            <p:ph idx="1"/>
          </p:nvPr>
        </p:nvSpPr>
        <p:spPr>
          <a:xfrm>
            <a:off x="4766733" y="1428737"/>
            <a:ext cx="6815667" cy="4696897"/>
          </a:xfrm>
        </p:spPr>
        <p:txBody>
          <a:bodyPr/>
          <a:lstStyle>
            <a:lvl1pPr>
              <a:defRPr sz="3733"/>
            </a:lvl1pPr>
            <a:lvl2pPr>
              <a:defRPr sz="3467"/>
            </a:lvl2pPr>
            <a:lvl3pPr>
              <a:defRPr sz="3200"/>
            </a:lvl3pPr>
            <a:lvl4pPr>
              <a:defRPr sz="2667"/>
            </a:lvl4pPr>
            <a:lvl5pPr>
              <a:defRPr sz="2667"/>
            </a:lvl5pPr>
            <a:lvl6pPr>
              <a:defRPr sz="2667"/>
            </a:lvl6pPr>
            <a:lvl7pPr>
              <a:defRPr sz="2667"/>
            </a:lvl7pPr>
            <a:lvl8pPr>
              <a:defRPr sz="2667"/>
            </a:lvl8pPr>
            <a:lvl9pPr>
              <a:defRPr sz="2667"/>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5" name="Tijdelijke aanduiding voor datum 4"/>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BB681E29-D73A-49F9-BDEB-49FA69110F38}" type="slidenum">
              <a:rPr lang="nl-BE" smtClean="0"/>
              <a:pPr/>
              <a:t>‹nr.›</a:t>
            </a:fld>
            <a:endParaRPr lang="nl-BE"/>
          </a:p>
        </p:txBody>
      </p:sp>
      <p:sp>
        <p:nvSpPr>
          <p:cNvPr id="8" name="Tijdelijke aanduiding voor tekst 2"/>
          <p:cNvSpPr>
            <a:spLocks noGrp="1"/>
          </p:cNvSpPr>
          <p:nvPr>
            <p:ph type="body" idx="13"/>
          </p:nvPr>
        </p:nvSpPr>
        <p:spPr>
          <a:xfrm>
            <a:off x="609600" y="1428736"/>
            <a:ext cx="4002656" cy="842448"/>
          </a:xfrm>
        </p:spPr>
        <p:txBody>
          <a:bodyPr anchor="t">
            <a:noAutofit/>
          </a:bodyPr>
          <a:lstStyle>
            <a:lvl1pPr marL="0" indent="0">
              <a:buNone/>
              <a:defRPr sz="24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nl-NL" dirty="0"/>
              <a:t>Klik om de modelstijlen te bewerken</a:t>
            </a:r>
          </a:p>
        </p:txBody>
      </p:sp>
      <p:sp>
        <p:nvSpPr>
          <p:cNvPr id="9" name="Titel 8"/>
          <p:cNvSpPr>
            <a:spLocks noGrp="1"/>
          </p:cNvSpPr>
          <p:nvPr>
            <p:ph type="title"/>
          </p:nvPr>
        </p:nvSpPr>
        <p:spPr>
          <a:xfrm>
            <a:off x="609600" y="1"/>
            <a:ext cx="9963181" cy="952483"/>
          </a:xfrm>
          <a:prstGeom prst="rect">
            <a:avLst/>
          </a:prstGeom>
        </p:spPr>
        <p:txBody>
          <a:bodyPr/>
          <a:lstStyle/>
          <a:p>
            <a:r>
              <a:rPr lang="nl-NL" dirty="0"/>
              <a:t>Klik om de stijl te bewerken</a:t>
            </a:r>
            <a:endParaRPr lang="nl-BE" dirty="0"/>
          </a:p>
        </p:txBody>
      </p:sp>
    </p:spTree>
    <p:extLst>
      <p:ext uri="{BB962C8B-B14F-4D97-AF65-F5344CB8AC3E}">
        <p14:creationId xmlns:p14="http://schemas.microsoft.com/office/powerpoint/2010/main" val="12132052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Vrije inhoud met toelichting (horizontaal)">
    <p:spTree>
      <p:nvGrpSpPr>
        <p:cNvPr id="1" name=""/>
        <p:cNvGrpSpPr/>
        <p:nvPr/>
      </p:nvGrpSpPr>
      <p:grpSpPr>
        <a:xfrm>
          <a:off x="0" y="0"/>
          <a:ext cx="0" cy="0"/>
          <a:chOff x="0" y="0"/>
          <a:chExt cx="0" cy="0"/>
        </a:xfrm>
      </p:grpSpPr>
      <p:sp>
        <p:nvSpPr>
          <p:cNvPr id="4" name="Tijdelijke aanduiding voor tekst 3"/>
          <p:cNvSpPr>
            <a:spLocks noGrp="1"/>
          </p:cNvSpPr>
          <p:nvPr>
            <p:ph type="body" sz="half" idx="2"/>
          </p:nvPr>
        </p:nvSpPr>
        <p:spPr>
          <a:xfrm>
            <a:off x="2229415" y="5158268"/>
            <a:ext cx="7706264" cy="381003"/>
          </a:xfrm>
        </p:spPr>
        <p:txBody>
          <a:bodyPr anchor="ctr">
            <a:noAutofit/>
          </a:bodyPr>
          <a:lstStyle>
            <a:lvl1pPr marL="0" indent="0">
              <a:buNone/>
              <a:defRPr sz="2400"/>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nl-NL" dirty="0"/>
              <a:t>Klik om de modelstijlen te bewerken</a:t>
            </a:r>
          </a:p>
        </p:txBody>
      </p:sp>
      <p:sp>
        <p:nvSpPr>
          <p:cNvPr id="5" name="Tijdelijke aanduiding voor datum 4"/>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BB681E29-D73A-49F9-BDEB-49FA69110F38}" type="slidenum">
              <a:rPr lang="nl-BE" smtClean="0"/>
              <a:pPr/>
              <a:t>‹nr.›</a:t>
            </a:fld>
            <a:endParaRPr lang="nl-BE"/>
          </a:p>
        </p:txBody>
      </p:sp>
      <p:sp>
        <p:nvSpPr>
          <p:cNvPr id="8" name="Titel 7"/>
          <p:cNvSpPr>
            <a:spLocks noGrp="1"/>
          </p:cNvSpPr>
          <p:nvPr>
            <p:ph type="title"/>
          </p:nvPr>
        </p:nvSpPr>
        <p:spPr>
          <a:xfrm>
            <a:off x="609600" y="1"/>
            <a:ext cx="9963181" cy="952483"/>
          </a:xfrm>
          <a:prstGeom prst="rect">
            <a:avLst/>
          </a:prstGeom>
        </p:spPr>
        <p:txBody>
          <a:bodyPr/>
          <a:lstStyle/>
          <a:p>
            <a:r>
              <a:rPr lang="nl-NL" dirty="0"/>
              <a:t>Klik om de stijl te bewerken</a:t>
            </a:r>
            <a:endParaRPr lang="nl-BE" dirty="0"/>
          </a:p>
        </p:txBody>
      </p:sp>
      <p:sp>
        <p:nvSpPr>
          <p:cNvPr id="10" name="Tijdelijke aanduiding voor tekst 3"/>
          <p:cNvSpPr>
            <a:spLocks noGrp="1"/>
          </p:cNvSpPr>
          <p:nvPr>
            <p:ph type="body" sz="half" idx="13"/>
          </p:nvPr>
        </p:nvSpPr>
        <p:spPr>
          <a:xfrm>
            <a:off x="2229415" y="5715016"/>
            <a:ext cx="7706264" cy="381003"/>
          </a:xfrm>
        </p:spPr>
        <p:txBody>
          <a:bodyPr anchor="ctr">
            <a:noAutofit/>
          </a:bodyPr>
          <a:lstStyle>
            <a:lvl1pPr marL="0" indent="0">
              <a:buNone/>
              <a:defRPr sz="2400">
                <a:solidFill>
                  <a:schemeClr val="bg1">
                    <a:lumMod val="50000"/>
                  </a:schemeClr>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nl-NL" dirty="0"/>
              <a:t>Klik om de modelstijlen te bewerken</a:t>
            </a:r>
          </a:p>
        </p:txBody>
      </p:sp>
      <p:sp>
        <p:nvSpPr>
          <p:cNvPr id="12" name="Tijdelijke aanduiding voor inhoud 11"/>
          <p:cNvSpPr>
            <a:spLocks noGrp="1"/>
          </p:cNvSpPr>
          <p:nvPr>
            <p:ph sz="quarter" idx="14"/>
          </p:nvPr>
        </p:nvSpPr>
        <p:spPr>
          <a:xfrm>
            <a:off x="2242869" y="1495246"/>
            <a:ext cx="7683260" cy="3267255"/>
          </a:xfrm>
        </p:spPr>
        <p:txBody>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41957120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Alleen titel + vrije invulling">
    <p:spTree>
      <p:nvGrpSpPr>
        <p:cNvPr id="1" name=""/>
        <p:cNvGrpSpPr/>
        <p:nvPr/>
      </p:nvGrpSpPr>
      <p:grpSpPr>
        <a:xfrm>
          <a:off x="0" y="0"/>
          <a:ext cx="0" cy="0"/>
          <a:chOff x="0" y="0"/>
          <a:chExt cx="0" cy="0"/>
        </a:xfrm>
      </p:grpSpPr>
      <p:sp>
        <p:nvSpPr>
          <p:cNvPr id="2" name="Titel 1"/>
          <p:cNvSpPr>
            <a:spLocks noGrp="1"/>
          </p:cNvSpPr>
          <p:nvPr>
            <p:ph type="title"/>
          </p:nvPr>
        </p:nvSpPr>
        <p:spPr>
          <a:xfrm>
            <a:off x="609600" y="1"/>
            <a:ext cx="9963181" cy="952483"/>
          </a:xfrm>
          <a:prstGeom prst="rect">
            <a:avLst/>
          </a:prstGeom>
        </p:spPr>
        <p:txBody>
          <a:bodyPr/>
          <a:lstStyle/>
          <a:p>
            <a:r>
              <a:rPr lang="nl-NL"/>
              <a:t>Klik om de stijl te bewerken</a:t>
            </a:r>
            <a:endParaRPr lang="nl-BE"/>
          </a:p>
        </p:txBody>
      </p:sp>
      <p:sp>
        <p:nvSpPr>
          <p:cNvPr id="3" name="Tijdelijke aanduiding voor datum 2"/>
          <p:cNvSpPr>
            <a:spLocks noGrp="1"/>
          </p:cNvSpPr>
          <p:nvPr>
            <p:ph type="dt" sz="half" idx="10"/>
          </p:nvPr>
        </p:nvSpPr>
        <p:spPr/>
        <p:txBody>
          <a:bodyPr/>
          <a:lstStyle/>
          <a:p>
            <a:fld id="{A296112E-F606-4F27-9DED-3EA5467DBDEF}" type="datetimeFigureOut">
              <a:rPr lang="nl-BE" smtClean="0"/>
              <a:pPr/>
              <a:t>23/05/2018</a:t>
            </a:fld>
            <a:endParaRPr lang="nl-BE"/>
          </a:p>
        </p:txBody>
      </p:sp>
      <p:sp>
        <p:nvSpPr>
          <p:cNvPr id="4" name="Tijdelijke aanduiding voor voettekst 3"/>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BB681E29-D73A-49F9-BDEB-49FA69110F38}" type="slidenum">
              <a:rPr lang="nl-BE" smtClean="0"/>
              <a:pPr/>
              <a:t>‹nr.›</a:t>
            </a:fld>
            <a:endParaRPr lang="nl-BE"/>
          </a:p>
        </p:txBody>
      </p:sp>
    </p:spTree>
    <p:extLst>
      <p:ext uri="{BB962C8B-B14F-4D97-AF65-F5344CB8AC3E}">
        <p14:creationId xmlns:p14="http://schemas.microsoft.com/office/powerpoint/2010/main" val="13944749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914400" y="2130426"/>
            <a:ext cx="10363200" cy="1470025"/>
          </a:xfrm>
        </p:spPr>
        <p:txBody>
          <a:bodyPr/>
          <a:lstStyle/>
          <a:p>
            <a:r>
              <a:rPr lang="nl-NL"/>
              <a:t>Klik om de stijl te bewerken</a:t>
            </a:r>
            <a:endParaRPr lang="nl-BE"/>
          </a:p>
        </p:txBody>
      </p:sp>
      <p:sp>
        <p:nvSpPr>
          <p:cNvPr id="3" name="Ondertitel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nl-BE"/>
          </a:p>
        </p:txBody>
      </p:sp>
      <p:sp>
        <p:nvSpPr>
          <p:cNvPr id="4" name="Tijdelijke aanduiding voor datum 3"/>
          <p:cNvSpPr>
            <a:spLocks noGrp="1"/>
          </p:cNvSpPr>
          <p:nvPr>
            <p:ph type="dt" sz="half" idx="10"/>
          </p:nvPr>
        </p:nvSpPr>
        <p:spPr/>
        <p:txBody>
          <a:bodyPr/>
          <a:lstStyle/>
          <a:p>
            <a:fld id="{CB311925-E7E9-4DA1-A914-3E93C9810948}" type="datetimeFigureOut">
              <a:rPr lang="nl-BE" smtClean="0"/>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16428404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p>
            <a:fld id="{CB311925-E7E9-4DA1-A914-3E93C9810948}" type="datetimeFigureOut">
              <a:rPr lang="nl-BE" smtClean="0"/>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36602072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963084" y="4406901"/>
            <a:ext cx="10363200" cy="1362075"/>
          </a:xfrm>
        </p:spPr>
        <p:txBody>
          <a:bodyPr anchor="t"/>
          <a:lstStyle>
            <a:lvl1pPr algn="l">
              <a:defRPr sz="4000" b="1" cap="all"/>
            </a:lvl1pPr>
          </a:lstStyle>
          <a:p>
            <a:r>
              <a:rPr lang="nl-NL"/>
              <a:t>Klik om de stijl te bewerken</a:t>
            </a:r>
            <a:endParaRPr lang="nl-BE"/>
          </a:p>
        </p:txBody>
      </p:sp>
      <p:sp>
        <p:nvSpPr>
          <p:cNvPr id="3" name="Tijdelijke aanduiding voor teks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CB311925-E7E9-4DA1-A914-3E93C9810948}" type="datetimeFigureOut">
              <a:rPr lang="nl-BE" smtClean="0"/>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6078761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p:cNvSpPr>
            <a:spLocks noGrp="1"/>
          </p:cNvSpPr>
          <p:nvPr>
            <p:ph type="dt" sz="half" idx="10"/>
          </p:nvPr>
        </p:nvSpPr>
        <p:spPr/>
        <p:txBody>
          <a:bodyPr/>
          <a:lstStyle/>
          <a:p>
            <a:fld id="{CB311925-E7E9-4DA1-A914-3E93C9810948}" type="datetimeFigureOut">
              <a:rPr lang="nl-BE" smtClean="0"/>
              <a:t>23/05/2018</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23656745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endParaRPr lang="nl-BE"/>
          </a:p>
        </p:txBody>
      </p:sp>
      <p:sp>
        <p:nvSpPr>
          <p:cNvPr id="3" name="Tijdelijke aanduiding voor teks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p:cNvSpPr>
            <a:spLocks noGrp="1"/>
          </p:cNvSpPr>
          <p:nvPr>
            <p:ph type="dt" sz="half" idx="10"/>
          </p:nvPr>
        </p:nvSpPr>
        <p:spPr/>
        <p:txBody>
          <a:bodyPr/>
          <a:lstStyle/>
          <a:p>
            <a:fld id="{CB311925-E7E9-4DA1-A914-3E93C9810948}" type="datetimeFigureOut">
              <a:rPr lang="nl-BE" smtClean="0"/>
              <a:t>23/05/2018</a:t>
            </a:fld>
            <a:endParaRPr lang="nl-BE"/>
          </a:p>
        </p:txBody>
      </p:sp>
      <p:sp>
        <p:nvSpPr>
          <p:cNvPr id="8" name="Tijdelijke aanduiding voor voettekst 7"/>
          <p:cNvSpPr>
            <a:spLocks noGrp="1"/>
          </p:cNvSpPr>
          <p:nvPr>
            <p:ph type="ftr" sz="quarter" idx="11"/>
          </p:nvPr>
        </p:nvSpPr>
        <p:spPr/>
        <p:txBody>
          <a:bodyPr/>
          <a:lstStyle/>
          <a:p>
            <a:endParaRPr lang="nl-BE"/>
          </a:p>
        </p:txBody>
      </p:sp>
      <p:sp>
        <p:nvSpPr>
          <p:cNvPr id="9" name="Tijdelijke aanduiding voor dianummer 8"/>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15271419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datum 2"/>
          <p:cNvSpPr>
            <a:spLocks noGrp="1"/>
          </p:cNvSpPr>
          <p:nvPr>
            <p:ph type="dt" sz="half" idx="10"/>
          </p:nvPr>
        </p:nvSpPr>
        <p:spPr/>
        <p:txBody>
          <a:bodyPr/>
          <a:lstStyle/>
          <a:p>
            <a:fld id="{CB311925-E7E9-4DA1-A914-3E93C9810948}" type="datetimeFigureOut">
              <a:rPr lang="nl-BE" smtClean="0"/>
              <a:t>23/05/2018</a:t>
            </a:fld>
            <a:endParaRPr lang="nl-BE"/>
          </a:p>
        </p:txBody>
      </p:sp>
      <p:sp>
        <p:nvSpPr>
          <p:cNvPr id="4" name="Tijdelijke aanduiding voor voettekst 3"/>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31175035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CB311925-E7E9-4DA1-A914-3E93C9810948}" type="datetimeFigureOut">
              <a:rPr lang="nl-BE" smtClean="0"/>
              <a:t>23/05/2018</a:t>
            </a:fld>
            <a:endParaRPr lang="nl-BE"/>
          </a:p>
        </p:txBody>
      </p:sp>
      <p:sp>
        <p:nvSpPr>
          <p:cNvPr id="3" name="Tijdelijke aanduiding voor voettekst 2"/>
          <p:cNvSpPr>
            <a:spLocks noGrp="1"/>
          </p:cNvSpPr>
          <p:nvPr>
            <p:ph type="ftr" sz="quarter" idx="11"/>
          </p:nvPr>
        </p:nvSpPr>
        <p:spPr/>
        <p:txBody>
          <a:bodyPr/>
          <a:lstStyle/>
          <a:p>
            <a:endParaRPr lang="nl-BE"/>
          </a:p>
        </p:txBody>
      </p:sp>
      <p:sp>
        <p:nvSpPr>
          <p:cNvPr id="4" name="Tijdelijke aanduiding voor dianummer 3"/>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39631159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1" y="273050"/>
            <a:ext cx="4011084" cy="1162050"/>
          </a:xfrm>
        </p:spPr>
        <p:txBody>
          <a:bodyPr anchor="b"/>
          <a:lstStyle>
            <a:lvl1pPr algn="l">
              <a:defRPr sz="2000" b="1"/>
            </a:lvl1pPr>
          </a:lstStyle>
          <a:p>
            <a:r>
              <a:rPr lang="nl-NL"/>
              <a:t>Klik om de stijl te bewerken</a:t>
            </a:r>
            <a:endParaRPr lang="nl-BE"/>
          </a:p>
        </p:txBody>
      </p:sp>
      <p:sp>
        <p:nvSpPr>
          <p:cNvPr id="3" name="Tijdelijke aanduiding voor inhoud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CB311925-E7E9-4DA1-A914-3E93C9810948}" type="datetimeFigureOut">
              <a:rPr lang="nl-BE" smtClean="0"/>
              <a:t>23/05/2018</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20326354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2389717" y="4800600"/>
            <a:ext cx="7315200" cy="566738"/>
          </a:xfrm>
        </p:spPr>
        <p:txBody>
          <a:bodyPr anchor="b"/>
          <a:lstStyle>
            <a:lvl1pPr algn="l">
              <a:defRPr sz="2000" b="1"/>
            </a:lvl1pPr>
          </a:lstStyle>
          <a:p>
            <a:r>
              <a:rPr lang="nl-NL"/>
              <a:t>Klik om de stijl te bewerken</a:t>
            </a:r>
            <a:endParaRPr lang="nl-BE"/>
          </a:p>
        </p:txBody>
      </p:sp>
      <p:sp>
        <p:nvSpPr>
          <p:cNvPr id="3" name="Tijdelijke aanduiding voor afbeelding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CB311925-E7E9-4DA1-A914-3E93C9810948}" type="datetimeFigureOut">
              <a:rPr lang="nl-BE" smtClean="0"/>
              <a:t>23/05/2018</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30458943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p>
            <a:fld id="{CB311925-E7E9-4DA1-A914-3E93C9810948}" type="datetimeFigureOut">
              <a:rPr lang="nl-BE" smtClean="0"/>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203484069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839200" y="274639"/>
            <a:ext cx="2743200" cy="5851525"/>
          </a:xfrm>
        </p:spPr>
        <p:txBody>
          <a:bodyPr vert="eaVert"/>
          <a:lstStyle/>
          <a:p>
            <a:r>
              <a:rPr lang="nl-NL"/>
              <a:t>Klik om de stijl te bewerken</a:t>
            </a:r>
            <a:endParaRPr lang="nl-BE"/>
          </a:p>
        </p:txBody>
      </p:sp>
      <p:sp>
        <p:nvSpPr>
          <p:cNvPr id="3" name="Tijdelijke aanduiding voor verticale tekst 2"/>
          <p:cNvSpPr>
            <a:spLocks noGrp="1"/>
          </p:cNvSpPr>
          <p:nvPr>
            <p:ph type="body" orient="vert" idx="1"/>
          </p:nvPr>
        </p:nvSpPr>
        <p:spPr>
          <a:xfrm>
            <a:off x="609600" y="274639"/>
            <a:ext cx="80264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p>
            <a:fld id="{CB311925-E7E9-4DA1-A914-3E93C9810948}" type="datetimeFigureOut">
              <a:rPr lang="nl-BE" smtClean="0"/>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89431D1F-41BE-40C1-8FE5-5C2425F4D3E3}" type="slidenum">
              <a:rPr lang="nl-BE" smtClean="0"/>
              <a:t>‹nr.›</a:t>
            </a:fld>
            <a:endParaRPr lang="nl-BE"/>
          </a:p>
        </p:txBody>
      </p:sp>
    </p:spTree>
    <p:extLst>
      <p:ext uri="{BB962C8B-B14F-4D97-AF65-F5344CB8AC3E}">
        <p14:creationId xmlns:p14="http://schemas.microsoft.com/office/powerpoint/2010/main" val="9455228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pic>
        <p:nvPicPr>
          <p:cNvPr id="174086" name="Picture 6" descr="powerpointbal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88914"/>
            <a:ext cx="4260851" cy="6264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94880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voettekst 3"/>
          <p:cNvSpPr>
            <a:spLocks noGrp="1"/>
          </p:cNvSpPr>
          <p:nvPr>
            <p:ph type="ftr" sz="quarter" idx="10"/>
          </p:nvPr>
        </p:nvSpPr>
        <p:spPr/>
        <p:txBody>
          <a:bodyPr/>
          <a:lstStyle>
            <a:lvl1pPr>
              <a:defRPr/>
            </a:lvl1pPr>
          </a:lstStyle>
          <a:p>
            <a:r>
              <a:rPr lang="nl-NL" altLang="nl-BE"/>
              <a:t>Dienst</a:t>
            </a:r>
          </a:p>
        </p:txBody>
      </p:sp>
      <p:sp>
        <p:nvSpPr>
          <p:cNvPr id="5" name="Tijdelijke aanduiding voor dianummer 4"/>
          <p:cNvSpPr>
            <a:spLocks noGrp="1"/>
          </p:cNvSpPr>
          <p:nvPr>
            <p:ph type="sldNum" sz="quarter" idx="11"/>
          </p:nvPr>
        </p:nvSpPr>
        <p:spPr/>
        <p:txBody>
          <a:bodyPr/>
          <a:lstStyle>
            <a:lvl1pPr>
              <a:defRPr/>
            </a:lvl1pPr>
          </a:lstStyle>
          <a:p>
            <a:fld id="{B2AAE3F8-5695-4B0A-B96F-16DD9FC620D2}" type="slidenum">
              <a:rPr lang="nl-NL" altLang="nl-BE"/>
              <a:pPr/>
              <a:t>‹nr.›</a:t>
            </a:fld>
            <a:endParaRPr lang="nl-NL" altLang="nl-BE"/>
          </a:p>
        </p:txBody>
      </p:sp>
      <p:sp>
        <p:nvSpPr>
          <p:cNvPr id="6" name="Tijdelijke aanduiding voor datum 5"/>
          <p:cNvSpPr>
            <a:spLocks noGrp="1"/>
          </p:cNvSpPr>
          <p:nvPr>
            <p:ph type="dt" sz="half" idx="12"/>
          </p:nvPr>
        </p:nvSpPr>
        <p:spPr/>
        <p:txBody>
          <a:bodyPr/>
          <a:lstStyle>
            <a:lvl1pPr>
              <a:defRPr/>
            </a:lvl1pPr>
          </a:lstStyle>
          <a:p>
            <a:fld id="{FEA09A1E-24D9-47B3-A226-1FD8CA4DDE38}" type="datetime3">
              <a:rPr lang="nl-NL" altLang="nl-BE"/>
              <a:pPr/>
              <a:t>23/5/18</a:t>
            </a:fld>
            <a:endParaRPr lang="nl-NL" altLang="nl-BE"/>
          </a:p>
        </p:txBody>
      </p:sp>
    </p:spTree>
    <p:extLst>
      <p:ext uri="{BB962C8B-B14F-4D97-AF65-F5344CB8AC3E}">
        <p14:creationId xmlns:p14="http://schemas.microsoft.com/office/powerpoint/2010/main" val="1261571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963084" y="4406901"/>
            <a:ext cx="10363200" cy="707886"/>
          </a:xfrm>
        </p:spPr>
        <p:txBody>
          <a:bodyPr/>
          <a:lstStyle>
            <a:lvl1pPr algn="l">
              <a:defRPr sz="4000" b="1" cap="all"/>
            </a:lvl1pPr>
          </a:lstStyle>
          <a:p>
            <a:r>
              <a:rPr lang="nl-NL"/>
              <a:t>Klik om de stijl te bewerken</a:t>
            </a:r>
            <a:endParaRPr lang="nl-BE"/>
          </a:p>
        </p:txBody>
      </p:sp>
      <p:sp>
        <p:nvSpPr>
          <p:cNvPr id="3" name="Tijdelijke aanduiding voor tekst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a:t>Klik om de modelstijlen te bewerken</a:t>
            </a:r>
          </a:p>
        </p:txBody>
      </p:sp>
      <p:sp>
        <p:nvSpPr>
          <p:cNvPr id="4" name="Tijdelijke aanduiding voor voettekst 3"/>
          <p:cNvSpPr>
            <a:spLocks noGrp="1"/>
          </p:cNvSpPr>
          <p:nvPr>
            <p:ph type="ftr" sz="quarter" idx="10"/>
          </p:nvPr>
        </p:nvSpPr>
        <p:spPr/>
        <p:txBody>
          <a:bodyPr/>
          <a:lstStyle>
            <a:lvl1pPr>
              <a:defRPr/>
            </a:lvl1pPr>
          </a:lstStyle>
          <a:p>
            <a:r>
              <a:rPr lang="nl-NL" altLang="nl-BE"/>
              <a:t>Dienst</a:t>
            </a:r>
          </a:p>
        </p:txBody>
      </p:sp>
      <p:sp>
        <p:nvSpPr>
          <p:cNvPr id="5" name="Tijdelijke aanduiding voor dianummer 4"/>
          <p:cNvSpPr>
            <a:spLocks noGrp="1"/>
          </p:cNvSpPr>
          <p:nvPr>
            <p:ph type="sldNum" sz="quarter" idx="11"/>
          </p:nvPr>
        </p:nvSpPr>
        <p:spPr/>
        <p:txBody>
          <a:bodyPr/>
          <a:lstStyle>
            <a:lvl1pPr>
              <a:defRPr/>
            </a:lvl1pPr>
          </a:lstStyle>
          <a:p>
            <a:fld id="{5376D6C0-9919-4188-9109-E9B6600AF2CD}" type="slidenum">
              <a:rPr lang="nl-NL" altLang="nl-BE"/>
              <a:pPr/>
              <a:t>‹nr.›</a:t>
            </a:fld>
            <a:endParaRPr lang="nl-NL" altLang="nl-BE"/>
          </a:p>
        </p:txBody>
      </p:sp>
      <p:sp>
        <p:nvSpPr>
          <p:cNvPr id="6" name="Tijdelijke aanduiding voor datum 5"/>
          <p:cNvSpPr>
            <a:spLocks noGrp="1"/>
          </p:cNvSpPr>
          <p:nvPr>
            <p:ph type="dt" sz="half" idx="12"/>
          </p:nvPr>
        </p:nvSpPr>
        <p:spPr/>
        <p:txBody>
          <a:bodyPr/>
          <a:lstStyle>
            <a:lvl1pPr>
              <a:defRPr/>
            </a:lvl1pPr>
          </a:lstStyle>
          <a:p>
            <a:fld id="{C88B1269-CAD6-4D43-AAD3-0B6459969B8A}" type="datetime3">
              <a:rPr lang="nl-NL" altLang="nl-BE"/>
              <a:pPr/>
              <a:t>23/5/18</a:t>
            </a:fld>
            <a:endParaRPr lang="nl-NL" altLang="nl-BE"/>
          </a:p>
        </p:txBody>
      </p:sp>
    </p:spTree>
    <p:extLst>
      <p:ext uri="{BB962C8B-B14F-4D97-AF65-F5344CB8AC3E}">
        <p14:creationId xmlns:p14="http://schemas.microsoft.com/office/powerpoint/2010/main" val="16512505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sz="half" idx="1"/>
          </p:nvPr>
        </p:nvSpPr>
        <p:spPr>
          <a:xfrm>
            <a:off x="2063751" y="1557338"/>
            <a:ext cx="4705349"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p:cNvSpPr>
            <a:spLocks noGrp="1"/>
          </p:cNvSpPr>
          <p:nvPr>
            <p:ph sz="half" idx="2"/>
          </p:nvPr>
        </p:nvSpPr>
        <p:spPr>
          <a:xfrm>
            <a:off x="6972301" y="1557338"/>
            <a:ext cx="4705351" cy="4608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voettekst 4"/>
          <p:cNvSpPr>
            <a:spLocks noGrp="1"/>
          </p:cNvSpPr>
          <p:nvPr>
            <p:ph type="ftr" sz="quarter" idx="10"/>
          </p:nvPr>
        </p:nvSpPr>
        <p:spPr/>
        <p:txBody>
          <a:bodyPr/>
          <a:lstStyle>
            <a:lvl1pPr>
              <a:defRPr/>
            </a:lvl1pPr>
          </a:lstStyle>
          <a:p>
            <a:r>
              <a:rPr lang="nl-NL" altLang="nl-BE"/>
              <a:t>Dienst</a:t>
            </a:r>
          </a:p>
        </p:txBody>
      </p:sp>
      <p:sp>
        <p:nvSpPr>
          <p:cNvPr id="6" name="Tijdelijke aanduiding voor dianummer 5"/>
          <p:cNvSpPr>
            <a:spLocks noGrp="1"/>
          </p:cNvSpPr>
          <p:nvPr>
            <p:ph type="sldNum" sz="quarter" idx="11"/>
          </p:nvPr>
        </p:nvSpPr>
        <p:spPr/>
        <p:txBody>
          <a:bodyPr/>
          <a:lstStyle>
            <a:lvl1pPr>
              <a:defRPr/>
            </a:lvl1pPr>
          </a:lstStyle>
          <a:p>
            <a:fld id="{7B481C3E-282B-4C7A-81B7-14BD25202639}" type="slidenum">
              <a:rPr lang="nl-NL" altLang="nl-BE"/>
              <a:pPr/>
              <a:t>‹nr.›</a:t>
            </a:fld>
            <a:endParaRPr lang="nl-NL" altLang="nl-BE"/>
          </a:p>
        </p:txBody>
      </p:sp>
      <p:sp>
        <p:nvSpPr>
          <p:cNvPr id="7" name="Tijdelijke aanduiding voor datum 6"/>
          <p:cNvSpPr>
            <a:spLocks noGrp="1"/>
          </p:cNvSpPr>
          <p:nvPr>
            <p:ph type="dt" sz="half" idx="12"/>
          </p:nvPr>
        </p:nvSpPr>
        <p:spPr/>
        <p:txBody>
          <a:bodyPr/>
          <a:lstStyle>
            <a:lvl1pPr>
              <a:defRPr/>
            </a:lvl1pPr>
          </a:lstStyle>
          <a:p>
            <a:fld id="{CFD9DCAB-F804-4B8F-AA73-4117CE1C42E4}" type="datetime3">
              <a:rPr lang="nl-NL" altLang="nl-BE"/>
              <a:pPr/>
              <a:t>23/5/18</a:t>
            </a:fld>
            <a:endParaRPr lang="nl-NL" altLang="nl-BE"/>
          </a:p>
        </p:txBody>
      </p:sp>
    </p:spTree>
    <p:extLst>
      <p:ext uri="{BB962C8B-B14F-4D97-AF65-F5344CB8AC3E}">
        <p14:creationId xmlns:p14="http://schemas.microsoft.com/office/powerpoint/2010/main" val="33425246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8"/>
            <a:ext cx="10972800" cy="646331"/>
          </a:xfrm>
        </p:spPr>
        <p:txBody>
          <a:bodyPr/>
          <a:lstStyle>
            <a:lvl1pPr>
              <a:defRPr/>
            </a:lvl1pPr>
          </a:lstStyle>
          <a:p>
            <a:r>
              <a:rPr lang="nl-NL"/>
              <a:t>Klik om de stijl te bewerken</a:t>
            </a:r>
            <a:endParaRPr lang="nl-BE"/>
          </a:p>
        </p:txBody>
      </p:sp>
      <p:sp>
        <p:nvSpPr>
          <p:cNvPr id="3" name="Tijdelijke aanduiding voor teks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voettekst 6"/>
          <p:cNvSpPr>
            <a:spLocks noGrp="1"/>
          </p:cNvSpPr>
          <p:nvPr>
            <p:ph type="ftr" sz="quarter" idx="10"/>
          </p:nvPr>
        </p:nvSpPr>
        <p:spPr/>
        <p:txBody>
          <a:bodyPr/>
          <a:lstStyle>
            <a:lvl1pPr>
              <a:defRPr/>
            </a:lvl1pPr>
          </a:lstStyle>
          <a:p>
            <a:r>
              <a:rPr lang="nl-NL" altLang="nl-BE"/>
              <a:t>Dienst</a:t>
            </a:r>
          </a:p>
        </p:txBody>
      </p:sp>
      <p:sp>
        <p:nvSpPr>
          <p:cNvPr id="8" name="Tijdelijke aanduiding voor dianummer 7"/>
          <p:cNvSpPr>
            <a:spLocks noGrp="1"/>
          </p:cNvSpPr>
          <p:nvPr>
            <p:ph type="sldNum" sz="quarter" idx="11"/>
          </p:nvPr>
        </p:nvSpPr>
        <p:spPr/>
        <p:txBody>
          <a:bodyPr/>
          <a:lstStyle>
            <a:lvl1pPr>
              <a:defRPr/>
            </a:lvl1pPr>
          </a:lstStyle>
          <a:p>
            <a:fld id="{D3F66353-C944-4269-970B-95ACA6D7D4BE}" type="slidenum">
              <a:rPr lang="nl-NL" altLang="nl-BE"/>
              <a:pPr/>
              <a:t>‹nr.›</a:t>
            </a:fld>
            <a:endParaRPr lang="nl-NL" altLang="nl-BE"/>
          </a:p>
        </p:txBody>
      </p:sp>
      <p:sp>
        <p:nvSpPr>
          <p:cNvPr id="9" name="Tijdelijke aanduiding voor datum 8"/>
          <p:cNvSpPr>
            <a:spLocks noGrp="1"/>
          </p:cNvSpPr>
          <p:nvPr>
            <p:ph type="dt" sz="half" idx="12"/>
          </p:nvPr>
        </p:nvSpPr>
        <p:spPr/>
        <p:txBody>
          <a:bodyPr/>
          <a:lstStyle>
            <a:lvl1pPr>
              <a:defRPr/>
            </a:lvl1pPr>
          </a:lstStyle>
          <a:p>
            <a:fld id="{F958F54D-6AF8-40EF-A2AD-7F64EA17F894}" type="datetime3">
              <a:rPr lang="nl-NL" altLang="nl-BE"/>
              <a:pPr/>
              <a:t>23/5/18</a:t>
            </a:fld>
            <a:endParaRPr lang="nl-NL" altLang="nl-BE"/>
          </a:p>
        </p:txBody>
      </p:sp>
    </p:spTree>
    <p:extLst>
      <p:ext uri="{BB962C8B-B14F-4D97-AF65-F5344CB8AC3E}">
        <p14:creationId xmlns:p14="http://schemas.microsoft.com/office/powerpoint/2010/main" val="33023689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oettekst 2"/>
          <p:cNvSpPr>
            <a:spLocks noGrp="1"/>
          </p:cNvSpPr>
          <p:nvPr>
            <p:ph type="ftr" sz="quarter" idx="10"/>
          </p:nvPr>
        </p:nvSpPr>
        <p:spPr/>
        <p:txBody>
          <a:bodyPr/>
          <a:lstStyle>
            <a:lvl1pPr>
              <a:defRPr/>
            </a:lvl1pPr>
          </a:lstStyle>
          <a:p>
            <a:r>
              <a:rPr lang="nl-NL" altLang="nl-BE"/>
              <a:t>Dienst</a:t>
            </a:r>
          </a:p>
        </p:txBody>
      </p:sp>
      <p:sp>
        <p:nvSpPr>
          <p:cNvPr id="4" name="Tijdelijke aanduiding voor dianummer 3"/>
          <p:cNvSpPr>
            <a:spLocks noGrp="1"/>
          </p:cNvSpPr>
          <p:nvPr>
            <p:ph type="sldNum" sz="quarter" idx="11"/>
          </p:nvPr>
        </p:nvSpPr>
        <p:spPr/>
        <p:txBody>
          <a:bodyPr/>
          <a:lstStyle>
            <a:lvl1pPr>
              <a:defRPr/>
            </a:lvl1pPr>
          </a:lstStyle>
          <a:p>
            <a:fld id="{8FA8E440-1611-471D-BD83-35D0A733723C}" type="slidenum">
              <a:rPr lang="nl-NL" altLang="nl-BE"/>
              <a:pPr/>
              <a:t>‹nr.›</a:t>
            </a:fld>
            <a:endParaRPr lang="nl-NL" altLang="nl-BE"/>
          </a:p>
        </p:txBody>
      </p:sp>
      <p:sp>
        <p:nvSpPr>
          <p:cNvPr id="5" name="Tijdelijke aanduiding voor datum 4"/>
          <p:cNvSpPr>
            <a:spLocks noGrp="1"/>
          </p:cNvSpPr>
          <p:nvPr>
            <p:ph type="dt" sz="half" idx="12"/>
          </p:nvPr>
        </p:nvSpPr>
        <p:spPr/>
        <p:txBody>
          <a:bodyPr/>
          <a:lstStyle>
            <a:lvl1pPr>
              <a:defRPr/>
            </a:lvl1pPr>
          </a:lstStyle>
          <a:p>
            <a:fld id="{7E0DA16E-E83B-4A2E-BF36-0B9148032338}" type="datetime3">
              <a:rPr lang="nl-NL" altLang="nl-BE"/>
              <a:pPr/>
              <a:t>23/5/18</a:t>
            </a:fld>
            <a:endParaRPr lang="nl-NL" altLang="nl-BE"/>
          </a:p>
        </p:txBody>
      </p:sp>
    </p:spTree>
    <p:extLst>
      <p:ext uri="{BB962C8B-B14F-4D97-AF65-F5344CB8AC3E}">
        <p14:creationId xmlns:p14="http://schemas.microsoft.com/office/powerpoint/2010/main" val="6756959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voettekst 1"/>
          <p:cNvSpPr>
            <a:spLocks noGrp="1"/>
          </p:cNvSpPr>
          <p:nvPr>
            <p:ph type="ftr" sz="quarter" idx="10"/>
          </p:nvPr>
        </p:nvSpPr>
        <p:spPr/>
        <p:txBody>
          <a:bodyPr/>
          <a:lstStyle>
            <a:lvl1pPr>
              <a:defRPr/>
            </a:lvl1pPr>
          </a:lstStyle>
          <a:p>
            <a:r>
              <a:rPr lang="nl-NL" altLang="nl-BE"/>
              <a:t>Dienst</a:t>
            </a:r>
          </a:p>
        </p:txBody>
      </p:sp>
      <p:sp>
        <p:nvSpPr>
          <p:cNvPr id="3" name="Tijdelijke aanduiding voor dianummer 2"/>
          <p:cNvSpPr>
            <a:spLocks noGrp="1"/>
          </p:cNvSpPr>
          <p:nvPr>
            <p:ph type="sldNum" sz="quarter" idx="11"/>
          </p:nvPr>
        </p:nvSpPr>
        <p:spPr/>
        <p:txBody>
          <a:bodyPr/>
          <a:lstStyle>
            <a:lvl1pPr>
              <a:defRPr/>
            </a:lvl1pPr>
          </a:lstStyle>
          <a:p>
            <a:fld id="{70C97C04-459A-4956-A5E2-2420E53BED6A}" type="slidenum">
              <a:rPr lang="nl-NL" altLang="nl-BE"/>
              <a:pPr/>
              <a:t>‹nr.›</a:t>
            </a:fld>
            <a:endParaRPr lang="nl-NL" altLang="nl-BE"/>
          </a:p>
        </p:txBody>
      </p:sp>
      <p:sp>
        <p:nvSpPr>
          <p:cNvPr id="4" name="Tijdelijke aanduiding voor datum 3"/>
          <p:cNvSpPr>
            <a:spLocks noGrp="1"/>
          </p:cNvSpPr>
          <p:nvPr>
            <p:ph type="dt" sz="half" idx="12"/>
          </p:nvPr>
        </p:nvSpPr>
        <p:spPr/>
        <p:txBody>
          <a:bodyPr/>
          <a:lstStyle>
            <a:lvl1pPr>
              <a:defRPr/>
            </a:lvl1pPr>
          </a:lstStyle>
          <a:p>
            <a:fld id="{83211234-CFA6-4226-B956-4E5DA20864E2}" type="datetime3">
              <a:rPr lang="nl-NL" altLang="nl-BE"/>
              <a:pPr/>
              <a:t>23/5/18</a:t>
            </a:fld>
            <a:endParaRPr lang="nl-NL" altLang="nl-BE"/>
          </a:p>
        </p:txBody>
      </p:sp>
    </p:spTree>
    <p:extLst>
      <p:ext uri="{BB962C8B-B14F-4D97-AF65-F5344CB8AC3E}">
        <p14:creationId xmlns:p14="http://schemas.microsoft.com/office/powerpoint/2010/main" val="67397277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1" y="727214"/>
            <a:ext cx="4011084" cy="707886"/>
          </a:xfrm>
        </p:spPr>
        <p:txBody>
          <a:bodyPr anchor="b"/>
          <a:lstStyle>
            <a:lvl1pPr algn="l">
              <a:defRPr sz="2000" b="1"/>
            </a:lvl1pPr>
          </a:lstStyle>
          <a:p>
            <a:r>
              <a:rPr lang="nl-NL"/>
              <a:t>Klik om de stijl te bewerken</a:t>
            </a:r>
            <a:endParaRPr lang="nl-BE"/>
          </a:p>
        </p:txBody>
      </p:sp>
      <p:sp>
        <p:nvSpPr>
          <p:cNvPr id="3" name="Tijdelijke aanduiding voor inhoud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voettekst 4"/>
          <p:cNvSpPr>
            <a:spLocks noGrp="1"/>
          </p:cNvSpPr>
          <p:nvPr>
            <p:ph type="ftr" sz="quarter" idx="10"/>
          </p:nvPr>
        </p:nvSpPr>
        <p:spPr/>
        <p:txBody>
          <a:bodyPr/>
          <a:lstStyle>
            <a:lvl1pPr>
              <a:defRPr/>
            </a:lvl1pPr>
          </a:lstStyle>
          <a:p>
            <a:r>
              <a:rPr lang="nl-NL" altLang="nl-BE"/>
              <a:t>Dienst</a:t>
            </a:r>
          </a:p>
        </p:txBody>
      </p:sp>
      <p:sp>
        <p:nvSpPr>
          <p:cNvPr id="6" name="Tijdelijke aanduiding voor dianummer 5"/>
          <p:cNvSpPr>
            <a:spLocks noGrp="1"/>
          </p:cNvSpPr>
          <p:nvPr>
            <p:ph type="sldNum" sz="quarter" idx="11"/>
          </p:nvPr>
        </p:nvSpPr>
        <p:spPr/>
        <p:txBody>
          <a:bodyPr/>
          <a:lstStyle>
            <a:lvl1pPr>
              <a:defRPr/>
            </a:lvl1pPr>
          </a:lstStyle>
          <a:p>
            <a:fld id="{624C7E9A-72D3-4F4D-99FF-6D19D9AB487B}" type="slidenum">
              <a:rPr lang="nl-NL" altLang="nl-BE"/>
              <a:pPr/>
              <a:t>‹nr.›</a:t>
            </a:fld>
            <a:endParaRPr lang="nl-NL" altLang="nl-BE"/>
          </a:p>
        </p:txBody>
      </p:sp>
      <p:sp>
        <p:nvSpPr>
          <p:cNvPr id="7" name="Tijdelijke aanduiding voor datum 6"/>
          <p:cNvSpPr>
            <a:spLocks noGrp="1"/>
          </p:cNvSpPr>
          <p:nvPr>
            <p:ph type="dt" sz="half" idx="12"/>
          </p:nvPr>
        </p:nvSpPr>
        <p:spPr/>
        <p:txBody>
          <a:bodyPr/>
          <a:lstStyle>
            <a:lvl1pPr>
              <a:defRPr/>
            </a:lvl1pPr>
          </a:lstStyle>
          <a:p>
            <a:fld id="{901ABB9D-5DE1-46DD-AA9A-775B2C445052}" type="datetime3">
              <a:rPr lang="nl-NL" altLang="nl-BE"/>
              <a:pPr/>
              <a:t>23/5/18</a:t>
            </a:fld>
            <a:endParaRPr lang="nl-NL" altLang="nl-BE"/>
          </a:p>
        </p:txBody>
      </p:sp>
    </p:spTree>
    <p:extLst>
      <p:ext uri="{BB962C8B-B14F-4D97-AF65-F5344CB8AC3E}">
        <p14:creationId xmlns:p14="http://schemas.microsoft.com/office/powerpoint/2010/main" val="24636533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2389717" y="4967228"/>
            <a:ext cx="7315200" cy="400110"/>
          </a:xfrm>
        </p:spPr>
        <p:txBody>
          <a:bodyPr anchor="b"/>
          <a:lstStyle>
            <a:lvl1pPr algn="l">
              <a:defRPr sz="2000" b="1"/>
            </a:lvl1pPr>
          </a:lstStyle>
          <a:p>
            <a:r>
              <a:rPr lang="nl-NL"/>
              <a:t>Klik om de stijl te bewerken</a:t>
            </a:r>
            <a:endParaRPr lang="nl-BE"/>
          </a:p>
        </p:txBody>
      </p:sp>
      <p:sp>
        <p:nvSpPr>
          <p:cNvPr id="3" name="Tijdelijke aanduiding voor afbeelding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nl-BE"/>
          </a:p>
        </p:txBody>
      </p:sp>
      <p:sp>
        <p:nvSpPr>
          <p:cNvPr id="4" name="Tijdelijke aanduiding voor teks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voettekst 4"/>
          <p:cNvSpPr>
            <a:spLocks noGrp="1"/>
          </p:cNvSpPr>
          <p:nvPr>
            <p:ph type="ftr" sz="quarter" idx="10"/>
          </p:nvPr>
        </p:nvSpPr>
        <p:spPr/>
        <p:txBody>
          <a:bodyPr/>
          <a:lstStyle>
            <a:lvl1pPr>
              <a:defRPr/>
            </a:lvl1pPr>
          </a:lstStyle>
          <a:p>
            <a:r>
              <a:rPr lang="nl-NL" altLang="nl-BE"/>
              <a:t>Dienst</a:t>
            </a:r>
          </a:p>
        </p:txBody>
      </p:sp>
      <p:sp>
        <p:nvSpPr>
          <p:cNvPr id="6" name="Tijdelijke aanduiding voor dianummer 5"/>
          <p:cNvSpPr>
            <a:spLocks noGrp="1"/>
          </p:cNvSpPr>
          <p:nvPr>
            <p:ph type="sldNum" sz="quarter" idx="11"/>
          </p:nvPr>
        </p:nvSpPr>
        <p:spPr/>
        <p:txBody>
          <a:bodyPr/>
          <a:lstStyle>
            <a:lvl1pPr>
              <a:defRPr/>
            </a:lvl1pPr>
          </a:lstStyle>
          <a:p>
            <a:fld id="{1D8C72F3-55B0-43A7-982B-AE607258094B}" type="slidenum">
              <a:rPr lang="nl-NL" altLang="nl-BE"/>
              <a:pPr/>
              <a:t>‹nr.›</a:t>
            </a:fld>
            <a:endParaRPr lang="nl-NL" altLang="nl-BE"/>
          </a:p>
        </p:txBody>
      </p:sp>
      <p:sp>
        <p:nvSpPr>
          <p:cNvPr id="7" name="Tijdelijke aanduiding voor datum 6"/>
          <p:cNvSpPr>
            <a:spLocks noGrp="1"/>
          </p:cNvSpPr>
          <p:nvPr>
            <p:ph type="dt" sz="half" idx="12"/>
          </p:nvPr>
        </p:nvSpPr>
        <p:spPr/>
        <p:txBody>
          <a:bodyPr/>
          <a:lstStyle>
            <a:lvl1pPr>
              <a:defRPr/>
            </a:lvl1pPr>
          </a:lstStyle>
          <a:p>
            <a:fld id="{2727ABB4-BB16-42EF-8082-8D8B8C508419}" type="datetime3">
              <a:rPr lang="nl-NL" altLang="nl-BE"/>
              <a:pPr/>
              <a:t>23/5/18</a:t>
            </a:fld>
            <a:endParaRPr lang="nl-NL" altLang="nl-BE"/>
          </a:p>
        </p:txBody>
      </p:sp>
    </p:spTree>
    <p:extLst>
      <p:ext uri="{BB962C8B-B14F-4D97-AF65-F5344CB8AC3E}">
        <p14:creationId xmlns:p14="http://schemas.microsoft.com/office/powerpoint/2010/main" val="118916867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voettekst 3"/>
          <p:cNvSpPr>
            <a:spLocks noGrp="1"/>
          </p:cNvSpPr>
          <p:nvPr>
            <p:ph type="ftr" sz="quarter" idx="10"/>
          </p:nvPr>
        </p:nvSpPr>
        <p:spPr/>
        <p:txBody>
          <a:bodyPr/>
          <a:lstStyle>
            <a:lvl1pPr>
              <a:defRPr/>
            </a:lvl1pPr>
          </a:lstStyle>
          <a:p>
            <a:r>
              <a:rPr lang="nl-NL" altLang="nl-BE"/>
              <a:t>Dienst</a:t>
            </a:r>
          </a:p>
        </p:txBody>
      </p:sp>
      <p:sp>
        <p:nvSpPr>
          <p:cNvPr id="5" name="Tijdelijke aanduiding voor dianummer 4"/>
          <p:cNvSpPr>
            <a:spLocks noGrp="1"/>
          </p:cNvSpPr>
          <p:nvPr>
            <p:ph type="sldNum" sz="quarter" idx="11"/>
          </p:nvPr>
        </p:nvSpPr>
        <p:spPr/>
        <p:txBody>
          <a:bodyPr/>
          <a:lstStyle>
            <a:lvl1pPr>
              <a:defRPr/>
            </a:lvl1pPr>
          </a:lstStyle>
          <a:p>
            <a:fld id="{B92976BF-7805-44A4-9A96-5F7795ABB730}" type="slidenum">
              <a:rPr lang="nl-NL" altLang="nl-BE"/>
              <a:pPr/>
              <a:t>‹nr.›</a:t>
            </a:fld>
            <a:endParaRPr lang="nl-NL" altLang="nl-BE"/>
          </a:p>
        </p:txBody>
      </p:sp>
      <p:sp>
        <p:nvSpPr>
          <p:cNvPr id="6" name="Tijdelijke aanduiding voor datum 5"/>
          <p:cNvSpPr>
            <a:spLocks noGrp="1"/>
          </p:cNvSpPr>
          <p:nvPr>
            <p:ph type="dt" sz="half" idx="12"/>
          </p:nvPr>
        </p:nvSpPr>
        <p:spPr/>
        <p:txBody>
          <a:bodyPr/>
          <a:lstStyle>
            <a:lvl1pPr>
              <a:defRPr/>
            </a:lvl1pPr>
          </a:lstStyle>
          <a:p>
            <a:fld id="{373DF460-D8C3-4EC6-991C-B5BCD45E9F64}" type="datetime3">
              <a:rPr lang="nl-NL" altLang="nl-BE"/>
              <a:pPr/>
              <a:t>23/5/18</a:t>
            </a:fld>
            <a:endParaRPr lang="nl-NL" altLang="nl-BE"/>
          </a:p>
        </p:txBody>
      </p:sp>
    </p:spTree>
    <p:extLst>
      <p:ext uri="{BB962C8B-B14F-4D97-AF65-F5344CB8AC3E}">
        <p14:creationId xmlns:p14="http://schemas.microsoft.com/office/powerpoint/2010/main" val="69498154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10467539" y="188914"/>
            <a:ext cx="1292662" cy="5976937"/>
          </a:xfrm>
        </p:spPr>
        <p:txBody>
          <a:bodyPr vert="eaVert"/>
          <a:lstStyle/>
          <a:p>
            <a:r>
              <a:rPr lang="nl-NL"/>
              <a:t>Klik om de stijl te bewerken</a:t>
            </a:r>
            <a:endParaRPr lang="nl-BE"/>
          </a:p>
        </p:txBody>
      </p:sp>
      <p:sp>
        <p:nvSpPr>
          <p:cNvPr id="3" name="Tijdelijke aanduiding voor verticale tekst 2"/>
          <p:cNvSpPr>
            <a:spLocks noGrp="1"/>
          </p:cNvSpPr>
          <p:nvPr>
            <p:ph type="body" orient="vert" idx="1"/>
          </p:nvPr>
        </p:nvSpPr>
        <p:spPr>
          <a:xfrm>
            <a:off x="2063751" y="188914"/>
            <a:ext cx="7069667" cy="5976937"/>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voettekst 3"/>
          <p:cNvSpPr>
            <a:spLocks noGrp="1"/>
          </p:cNvSpPr>
          <p:nvPr>
            <p:ph type="ftr" sz="quarter" idx="10"/>
          </p:nvPr>
        </p:nvSpPr>
        <p:spPr/>
        <p:txBody>
          <a:bodyPr/>
          <a:lstStyle>
            <a:lvl1pPr>
              <a:defRPr/>
            </a:lvl1pPr>
          </a:lstStyle>
          <a:p>
            <a:r>
              <a:rPr lang="nl-NL" altLang="nl-BE"/>
              <a:t>Dienst</a:t>
            </a:r>
          </a:p>
        </p:txBody>
      </p:sp>
      <p:sp>
        <p:nvSpPr>
          <p:cNvPr id="5" name="Tijdelijke aanduiding voor dianummer 4"/>
          <p:cNvSpPr>
            <a:spLocks noGrp="1"/>
          </p:cNvSpPr>
          <p:nvPr>
            <p:ph type="sldNum" sz="quarter" idx="11"/>
          </p:nvPr>
        </p:nvSpPr>
        <p:spPr/>
        <p:txBody>
          <a:bodyPr/>
          <a:lstStyle>
            <a:lvl1pPr>
              <a:defRPr/>
            </a:lvl1pPr>
          </a:lstStyle>
          <a:p>
            <a:fld id="{9EDC4574-8CAA-484C-9652-3AFF43CC2B6B}" type="slidenum">
              <a:rPr lang="nl-NL" altLang="nl-BE"/>
              <a:pPr/>
              <a:t>‹nr.›</a:t>
            </a:fld>
            <a:endParaRPr lang="nl-NL" altLang="nl-BE"/>
          </a:p>
        </p:txBody>
      </p:sp>
      <p:sp>
        <p:nvSpPr>
          <p:cNvPr id="6" name="Tijdelijke aanduiding voor datum 5"/>
          <p:cNvSpPr>
            <a:spLocks noGrp="1"/>
          </p:cNvSpPr>
          <p:nvPr>
            <p:ph type="dt" sz="half" idx="12"/>
          </p:nvPr>
        </p:nvSpPr>
        <p:spPr/>
        <p:txBody>
          <a:bodyPr/>
          <a:lstStyle>
            <a:lvl1pPr>
              <a:defRPr/>
            </a:lvl1pPr>
          </a:lstStyle>
          <a:p>
            <a:fld id="{36F8500F-213B-48C5-88EB-57210411493D}" type="datetime3">
              <a:rPr lang="nl-NL" altLang="nl-BE"/>
              <a:pPr/>
              <a:t>23/5/18</a:t>
            </a:fld>
            <a:endParaRPr lang="nl-NL" altLang="nl-BE"/>
          </a:p>
        </p:txBody>
      </p:sp>
    </p:spTree>
    <p:extLst>
      <p:ext uri="{BB962C8B-B14F-4D97-AF65-F5344CB8AC3E}">
        <p14:creationId xmlns:p14="http://schemas.microsoft.com/office/powerpoint/2010/main" val="40679164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1_Titeldia">
    <p:spTree>
      <p:nvGrpSpPr>
        <p:cNvPr id="1" name=""/>
        <p:cNvGrpSpPr/>
        <p:nvPr/>
      </p:nvGrpSpPr>
      <p:grpSpPr>
        <a:xfrm>
          <a:off x="0" y="0"/>
          <a:ext cx="0" cy="0"/>
          <a:chOff x="0" y="0"/>
          <a:chExt cx="0" cy="0"/>
        </a:xfrm>
      </p:grpSpPr>
      <p:sp>
        <p:nvSpPr>
          <p:cNvPr id="2" name="Titel 1"/>
          <p:cNvSpPr>
            <a:spLocks noGrp="1"/>
          </p:cNvSpPr>
          <p:nvPr>
            <p:ph type="ctrTitle"/>
          </p:nvPr>
        </p:nvSpPr>
        <p:spPr>
          <a:xfrm>
            <a:off x="914400" y="2130426"/>
            <a:ext cx="10363200" cy="646331"/>
          </a:xfrm>
        </p:spPr>
        <p:txBody>
          <a:bodyPr/>
          <a:lstStyle/>
          <a:p>
            <a:r>
              <a:rPr lang="nl-NL"/>
              <a:t>Klik om de stijl te bewerken</a:t>
            </a:r>
            <a:endParaRPr lang="nl-BE"/>
          </a:p>
        </p:txBody>
      </p:sp>
      <p:sp>
        <p:nvSpPr>
          <p:cNvPr id="3" name="Ondertitel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nl-BE"/>
          </a:p>
        </p:txBody>
      </p:sp>
      <p:sp>
        <p:nvSpPr>
          <p:cNvPr id="4" name="Tijdelijke aanduiding voor datum 3"/>
          <p:cNvSpPr>
            <a:spLocks noGrp="1"/>
          </p:cNvSpPr>
          <p:nvPr>
            <p:ph type="dt" sz="half" idx="10"/>
          </p:nvPr>
        </p:nvSpPr>
        <p:spPr/>
        <p:txBody>
          <a:bodyPr/>
          <a:lstStyle/>
          <a:p>
            <a:fld id="{8EE7ACE3-FA0B-4070-9E73-3AA53D4FFF1C}" type="datetimeFigureOut">
              <a:rPr lang="nl-BE" smtClean="0"/>
              <a:t>23/05/2018</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CB596806-7C18-4AFC-9091-5DEAF9092D4E}" type="slidenum">
              <a:rPr lang="nl-BE" smtClean="0"/>
              <a:t>‹nr.›</a:t>
            </a:fld>
            <a:endParaRPr lang="nl-BE"/>
          </a:p>
        </p:txBody>
      </p:sp>
    </p:spTree>
    <p:extLst>
      <p:ext uri="{BB962C8B-B14F-4D97-AF65-F5344CB8AC3E}">
        <p14:creationId xmlns:p14="http://schemas.microsoft.com/office/powerpoint/2010/main" val="2324580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gif"/></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13"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image" Target="../media/image3.pn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png"/><Relationship Id="rId5" Type="http://schemas.openxmlformats.org/officeDocument/2006/relationships/slideLayout" Target="../slideLayouts/slideLayout15.xml"/><Relationship Id="rId10" Type="http://schemas.openxmlformats.org/officeDocument/2006/relationships/image" Target="../media/image6.png"/><Relationship Id="rId4" Type="http://schemas.openxmlformats.org/officeDocument/2006/relationships/slideLayout" Target="../slideLayouts/slideLayout14.xml"/><Relationship Id="rId9" Type="http://schemas.openxmlformats.org/officeDocument/2006/relationships/image" Target="../media/image1.gif"/><Relationship Id="rId1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6.xml"/><Relationship Id="rId1" Type="http://schemas.openxmlformats.org/officeDocument/2006/relationships/slideLayout" Target="../slideLayouts/slideLayout18.xml"/><Relationship Id="rId4" Type="http://schemas.openxmlformats.org/officeDocument/2006/relationships/image" Target="../media/image8.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10" Type="http://schemas.openxmlformats.org/officeDocument/2006/relationships/image" Target="../media/image9.png"/><Relationship Id="rId4" Type="http://schemas.openxmlformats.org/officeDocument/2006/relationships/slideLayout" Target="../slideLayouts/slideLayout22.xml"/><Relationship Id="rId9"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heme" Target="../theme/theme9.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image" Target="../media/image11.wmf"/><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image" Target="../media/image10.w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1728000" y="1916140"/>
            <a:ext cx="9888000" cy="36720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
        <p:nvSpPr>
          <p:cNvPr id="4" name="Tijdelijke aanduiding voor datum 3"/>
          <p:cNvSpPr>
            <a:spLocks noGrp="1"/>
          </p:cNvSpPr>
          <p:nvPr>
            <p:ph type="dt" sz="half" idx="2"/>
          </p:nvPr>
        </p:nvSpPr>
        <p:spPr>
          <a:xfrm>
            <a:off x="4067833" y="6336000"/>
            <a:ext cx="1200000" cy="360000"/>
          </a:xfrm>
          <a:prstGeom prst="rect">
            <a:avLst/>
          </a:prstGeom>
        </p:spPr>
        <p:txBody>
          <a:bodyPr vert="horz" lIns="91440" tIns="45720" rIns="91440" bIns="45720" rtlCol="0" anchor="ctr"/>
          <a:lstStyle>
            <a:lvl1pPr algn="l">
              <a:defRPr sz="1200">
                <a:solidFill>
                  <a:schemeClr val="bg1">
                    <a:lumMod val="50000"/>
                  </a:schemeClr>
                </a:solidFill>
                <a:latin typeface="FlandersArtSans-Regular" panose="00000500000000000000" pitchFamily="2" charset="0"/>
              </a:defRPr>
            </a:lvl1pPr>
          </a:lstStyle>
          <a:p>
            <a:pPr defTabSz="1219170"/>
            <a:fld id="{FD6BEBD5-99F3-4C1B-B5AF-C9279F4847C2}" type="datetimeFigureOut">
              <a:rPr lang="nl-BE" smtClean="0">
                <a:solidFill>
                  <a:prstClr val="white">
                    <a:lumMod val="50000"/>
                  </a:prstClr>
                </a:solidFill>
              </a:rPr>
              <a:pPr defTabSz="1219170"/>
              <a:t>23/05/2018</a:t>
            </a:fld>
            <a:endParaRPr lang="nl-BE" dirty="0">
              <a:solidFill>
                <a:prstClr val="white">
                  <a:lumMod val="50000"/>
                </a:prstClr>
              </a:solidFill>
            </a:endParaRPr>
          </a:p>
        </p:txBody>
      </p:sp>
      <p:sp>
        <p:nvSpPr>
          <p:cNvPr id="5" name="Tijdelijke aanduiding voor voettekst 4"/>
          <p:cNvSpPr>
            <a:spLocks noGrp="1"/>
          </p:cNvSpPr>
          <p:nvPr>
            <p:ph type="ftr" sz="quarter" idx="3"/>
          </p:nvPr>
        </p:nvSpPr>
        <p:spPr>
          <a:xfrm>
            <a:off x="5324524" y="6336000"/>
            <a:ext cx="2520000" cy="360000"/>
          </a:xfrm>
          <a:prstGeom prst="rect">
            <a:avLst/>
          </a:prstGeom>
        </p:spPr>
        <p:txBody>
          <a:bodyPr vert="horz" lIns="91440" tIns="45720" rIns="91440" bIns="45720" rtlCol="0" anchor="ctr"/>
          <a:lstStyle>
            <a:lvl1pPr algn="ctr">
              <a:defRPr sz="1200">
                <a:solidFill>
                  <a:schemeClr val="bg1">
                    <a:lumMod val="50000"/>
                  </a:schemeClr>
                </a:solidFill>
                <a:latin typeface="FlandersArtSans-Regular" panose="00000500000000000000" pitchFamily="2" charset="0"/>
              </a:defRPr>
            </a:lvl1pPr>
          </a:lstStyle>
          <a:p>
            <a:pPr defTabSz="1219170"/>
            <a:endParaRPr lang="nl-BE" dirty="0">
              <a:solidFill>
                <a:prstClr val="white">
                  <a:lumMod val="50000"/>
                </a:prstClr>
              </a:solidFill>
            </a:endParaRPr>
          </a:p>
        </p:txBody>
      </p:sp>
      <p:sp>
        <p:nvSpPr>
          <p:cNvPr id="6" name="Tijdelijke aanduiding voor dianummer 5"/>
          <p:cNvSpPr>
            <a:spLocks noGrp="1"/>
          </p:cNvSpPr>
          <p:nvPr>
            <p:ph type="sldNum" sz="quarter" idx="4"/>
          </p:nvPr>
        </p:nvSpPr>
        <p:spPr>
          <a:xfrm>
            <a:off x="7926148" y="6336000"/>
            <a:ext cx="720000" cy="360000"/>
          </a:xfrm>
          <a:prstGeom prst="rect">
            <a:avLst/>
          </a:prstGeom>
        </p:spPr>
        <p:txBody>
          <a:bodyPr vert="horz" lIns="91440" tIns="45720" rIns="91440" bIns="45720" rtlCol="0" anchor="ctr"/>
          <a:lstStyle>
            <a:lvl1pPr algn="r">
              <a:defRPr sz="1200">
                <a:solidFill>
                  <a:schemeClr val="bg1">
                    <a:lumMod val="50000"/>
                  </a:schemeClr>
                </a:solidFill>
                <a:latin typeface="FlandersArtSans-Regular" panose="00000500000000000000" pitchFamily="2" charset="0"/>
              </a:defRPr>
            </a:lvl1pPr>
          </a:lstStyle>
          <a:p>
            <a:pPr defTabSz="1219170"/>
            <a:fld id="{492AD3B4-D906-4191-84FB-4FE613E48036}" type="slidenum">
              <a:rPr lang="nl-BE" smtClean="0">
                <a:solidFill>
                  <a:prstClr val="white">
                    <a:lumMod val="50000"/>
                  </a:prstClr>
                </a:solidFill>
              </a:rPr>
              <a:pPr defTabSz="1219170"/>
              <a:t>‹nr.›</a:t>
            </a:fld>
            <a:endParaRPr lang="nl-BE" dirty="0">
              <a:solidFill>
                <a:prstClr val="white">
                  <a:lumMod val="50000"/>
                </a:prstClr>
              </a:solidFill>
            </a:endParaRPr>
          </a:p>
        </p:txBody>
      </p:sp>
      <p:sp>
        <p:nvSpPr>
          <p:cNvPr id="7" name="Rechthoek 6"/>
          <p:cNvSpPr/>
          <p:nvPr userDrawn="1"/>
        </p:nvSpPr>
        <p:spPr>
          <a:xfrm>
            <a:off x="0" y="0"/>
            <a:ext cx="384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BE" sz="2400" b="0" i="0" u="none" strike="noStrike" kern="1200" cap="none" spc="0" normalizeH="0" baseline="0" noProof="0">
              <a:ln>
                <a:noFill/>
              </a:ln>
              <a:solidFill>
                <a:prstClr val="white"/>
              </a:solidFill>
              <a:effectLst/>
              <a:uLnTx/>
              <a:uFillTx/>
              <a:latin typeface="Calibri"/>
              <a:ea typeface="+mn-ea"/>
              <a:cs typeface="+mn-cs"/>
            </a:endParaRPr>
          </a:p>
        </p:txBody>
      </p:sp>
      <p:pic>
        <p:nvPicPr>
          <p:cNvPr id="9" name="Afbeelding 8">
            <a:extLst>
              <a:ext uri="{FF2B5EF4-FFF2-40B4-BE49-F238E27FC236}">
                <a16:creationId xmlns:a16="http://schemas.microsoft.com/office/drawing/2014/main" id="{7F15820D-5AC6-4C07-A9B5-3CA33D2AC3C6}"/>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664641" y="5960213"/>
            <a:ext cx="2739401" cy="897787"/>
          </a:xfrm>
          <a:prstGeom prst="rect">
            <a:avLst/>
          </a:prstGeom>
        </p:spPr>
      </p:pic>
    </p:spTree>
    <p:extLst>
      <p:ext uri="{BB962C8B-B14F-4D97-AF65-F5344CB8AC3E}">
        <p14:creationId xmlns:p14="http://schemas.microsoft.com/office/powerpoint/2010/main" val="15153484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8" r:id="rId7"/>
  </p:sldLayoutIdLst>
  <p:txStyles>
    <p:title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p:titleStyle>
    <p:bodyStyle>
      <a:lvl1pPr marL="383990" indent="-383990" algn="l" defTabSz="1219170" rtl="0" eaLnBrk="1" latinLnBrk="0" hangingPunct="1">
        <a:lnSpc>
          <a:spcPct val="90000"/>
        </a:lnSpc>
        <a:spcBef>
          <a:spcPts val="400"/>
        </a:spcBef>
        <a:buSzPct val="90000"/>
        <a:buFontTx/>
        <a:buBlip>
          <a:blip r:embed="rId10"/>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0000"/>
        <a:buFontTx/>
        <a:buBlip>
          <a:blip r:embed="rId11"/>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90000"/>
        <a:buFontTx/>
        <a:buBlip>
          <a:blip r:embed="rId12"/>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13"/>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10"/>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1728000" y="1916140"/>
            <a:ext cx="9888000" cy="36720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
        <p:nvSpPr>
          <p:cNvPr id="4" name="Tijdelijke aanduiding voor datum 3"/>
          <p:cNvSpPr>
            <a:spLocks noGrp="1"/>
          </p:cNvSpPr>
          <p:nvPr>
            <p:ph type="dt" sz="half" idx="2"/>
          </p:nvPr>
        </p:nvSpPr>
        <p:spPr>
          <a:xfrm>
            <a:off x="4067833" y="6336000"/>
            <a:ext cx="1200000" cy="360000"/>
          </a:xfrm>
          <a:prstGeom prst="rect">
            <a:avLst/>
          </a:prstGeom>
        </p:spPr>
        <p:txBody>
          <a:bodyPr vert="horz" lIns="91440" tIns="45720" rIns="91440" bIns="45720" rtlCol="0" anchor="ctr"/>
          <a:lstStyle>
            <a:lvl1pPr algn="l">
              <a:defRPr sz="1200">
                <a:solidFill>
                  <a:schemeClr val="bg1">
                    <a:lumMod val="50000"/>
                  </a:schemeClr>
                </a:solidFill>
                <a:latin typeface="FlandersArtSans-Regular" panose="00000500000000000000" pitchFamily="2" charset="0"/>
              </a:defRPr>
            </a:lvl1pPr>
          </a:lstStyle>
          <a:p>
            <a:pPr defTabSz="1219170"/>
            <a:fld id="{FD6BEBD5-99F3-4C1B-B5AF-C9279F4847C2}" type="datetimeFigureOut">
              <a:rPr lang="nl-BE" smtClean="0">
                <a:solidFill>
                  <a:prstClr val="white">
                    <a:lumMod val="50000"/>
                  </a:prstClr>
                </a:solidFill>
              </a:rPr>
              <a:pPr defTabSz="1219170"/>
              <a:t>23/05/2018</a:t>
            </a:fld>
            <a:endParaRPr lang="nl-BE" dirty="0">
              <a:solidFill>
                <a:prstClr val="white">
                  <a:lumMod val="50000"/>
                </a:prstClr>
              </a:solidFill>
            </a:endParaRPr>
          </a:p>
        </p:txBody>
      </p:sp>
      <p:sp>
        <p:nvSpPr>
          <p:cNvPr id="5" name="Tijdelijke aanduiding voor voettekst 4"/>
          <p:cNvSpPr>
            <a:spLocks noGrp="1"/>
          </p:cNvSpPr>
          <p:nvPr>
            <p:ph type="ftr" sz="quarter" idx="3"/>
          </p:nvPr>
        </p:nvSpPr>
        <p:spPr>
          <a:xfrm>
            <a:off x="5324524" y="6336000"/>
            <a:ext cx="2520000" cy="360000"/>
          </a:xfrm>
          <a:prstGeom prst="rect">
            <a:avLst/>
          </a:prstGeom>
        </p:spPr>
        <p:txBody>
          <a:bodyPr vert="horz" lIns="91440" tIns="45720" rIns="91440" bIns="45720" rtlCol="0" anchor="ctr"/>
          <a:lstStyle>
            <a:lvl1pPr algn="ctr">
              <a:defRPr sz="1200">
                <a:solidFill>
                  <a:schemeClr val="bg1">
                    <a:lumMod val="50000"/>
                  </a:schemeClr>
                </a:solidFill>
                <a:latin typeface="FlandersArtSans-Regular" panose="00000500000000000000" pitchFamily="2" charset="0"/>
              </a:defRPr>
            </a:lvl1pPr>
          </a:lstStyle>
          <a:p>
            <a:pPr defTabSz="1219170"/>
            <a:endParaRPr lang="nl-BE" dirty="0">
              <a:solidFill>
                <a:prstClr val="white">
                  <a:lumMod val="50000"/>
                </a:prstClr>
              </a:solidFill>
            </a:endParaRPr>
          </a:p>
        </p:txBody>
      </p:sp>
      <p:sp>
        <p:nvSpPr>
          <p:cNvPr id="6" name="Tijdelijke aanduiding voor dianummer 5"/>
          <p:cNvSpPr>
            <a:spLocks noGrp="1"/>
          </p:cNvSpPr>
          <p:nvPr>
            <p:ph type="sldNum" sz="quarter" idx="4"/>
          </p:nvPr>
        </p:nvSpPr>
        <p:spPr>
          <a:xfrm>
            <a:off x="7926148" y="6336000"/>
            <a:ext cx="720000" cy="360000"/>
          </a:xfrm>
          <a:prstGeom prst="rect">
            <a:avLst/>
          </a:prstGeom>
        </p:spPr>
        <p:txBody>
          <a:bodyPr vert="horz" lIns="91440" tIns="45720" rIns="91440" bIns="45720" rtlCol="0" anchor="ctr"/>
          <a:lstStyle>
            <a:lvl1pPr algn="r">
              <a:defRPr sz="1200">
                <a:solidFill>
                  <a:schemeClr val="bg1">
                    <a:lumMod val="50000"/>
                  </a:schemeClr>
                </a:solidFill>
                <a:latin typeface="FlandersArtSans-Regular" panose="00000500000000000000" pitchFamily="2" charset="0"/>
              </a:defRPr>
            </a:lvl1pPr>
          </a:lstStyle>
          <a:p>
            <a:pPr defTabSz="1219170"/>
            <a:fld id="{492AD3B4-D906-4191-84FB-4FE613E48036}" type="slidenum">
              <a:rPr lang="nl-BE" smtClean="0">
                <a:solidFill>
                  <a:prstClr val="white">
                    <a:lumMod val="50000"/>
                  </a:prstClr>
                </a:solidFill>
              </a:rPr>
              <a:pPr defTabSz="1219170"/>
              <a:t>‹nr.›</a:t>
            </a:fld>
            <a:endParaRPr lang="nl-BE" dirty="0">
              <a:solidFill>
                <a:prstClr val="white">
                  <a:lumMod val="50000"/>
                </a:prstClr>
              </a:solidFill>
            </a:endParaRPr>
          </a:p>
        </p:txBody>
      </p:sp>
      <p:sp>
        <p:nvSpPr>
          <p:cNvPr id="7" name="Rechthoek 6"/>
          <p:cNvSpPr/>
          <p:nvPr userDrawn="1"/>
        </p:nvSpPr>
        <p:spPr>
          <a:xfrm>
            <a:off x="0" y="0"/>
            <a:ext cx="384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BE" sz="24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08538393"/>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p:titleStyle>
    <p:bodyStyle>
      <a:lvl1pPr marL="383990" indent="-38399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0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90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7" name="Tijdelijke aanduiding voor datum 3"/>
          <p:cNvSpPr>
            <a:spLocks noGrp="1"/>
          </p:cNvSpPr>
          <p:nvPr>
            <p:ph type="dt" sz="half" idx="2"/>
          </p:nvPr>
        </p:nvSpPr>
        <p:spPr>
          <a:xfrm>
            <a:off x="4067833" y="6339600"/>
            <a:ext cx="1200000" cy="360000"/>
          </a:xfrm>
          <a:prstGeom prst="rect">
            <a:avLst/>
          </a:prstGeom>
        </p:spPr>
        <p:txBody>
          <a:bodyPr vert="horz" lIns="91440" tIns="45720" rIns="91440" bIns="45720" rtlCol="0" anchor="ctr"/>
          <a:lstStyle>
            <a:lvl1pPr algn="l">
              <a:defRPr sz="1600">
                <a:solidFill>
                  <a:schemeClr val="tx1">
                    <a:tint val="75000"/>
                  </a:schemeClr>
                </a:solidFill>
                <a:latin typeface="Calibri" panose="020F0502020204030204" pitchFamily="34" charset="0"/>
                <a:cs typeface="Calibri" panose="020F0502020204030204" pitchFamily="34" charset="0"/>
              </a:defRPr>
            </a:lvl1pPr>
          </a:lstStyle>
          <a:p>
            <a:pPr defTabSz="1219170"/>
            <a:fld id="{FD6BEBD5-99F3-4C1B-B5AF-C9279F4847C2}" type="datetimeFigureOut">
              <a:rPr lang="nl-BE" smtClean="0">
                <a:solidFill>
                  <a:srgbClr val="373636">
                    <a:tint val="75000"/>
                  </a:srgbClr>
                </a:solidFill>
              </a:rPr>
              <a:pPr defTabSz="1219170"/>
              <a:t>23/05/2018</a:t>
            </a:fld>
            <a:endParaRPr lang="nl-BE" dirty="0">
              <a:solidFill>
                <a:srgbClr val="373636">
                  <a:tint val="75000"/>
                </a:srgbClr>
              </a:solidFill>
            </a:endParaRPr>
          </a:p>
        </p:txBody>
      </p:sp>
      <p:sp>
        <p:nvSpPr>
          <p:cNvPr id="8" name="Tijdelijke aanduiding voor voettekst 4"/>
          <p:cNvSpPr>
            <a:spLocks noGrp="1"/>
          </p:cNvSpPr>
          <p:nvPr>
            <p:ph type="ftr" sz="quarter" idx="3"/>
          </p:nvPr>
        </p:nvSpPr>
        <p:spPr>
          <a:xfrm>
            <a:off x="5324524" y="6339600"/>
            <a:ext cx="2520000" cy="360000"/>
          </a:xfrm>
          <a:prstGeom prst="rect">
            <a:avLst/>
          </a:prstGeom>
        </p:spPr>
        <p:txBody>
          <a:bodyPr vert="horz" lIns="91440" tIns="45720" rIns="91440" bIns="45720" rtlCol="0" anchor="ctr"/>
          <a:lstStyle>
            <a:lvl1pPr algn="ctr">
              <a:defRPr sz="1600">
                <a:solidFill>
                  <a:schemeClr val="tx1">
                    <a:tint val="75000"/>
                  </a:schemeClr>
                </a:solidFill>
                <a:latin typeface="Calibri" panose="020F0502020204030204" pitchFamily="34" charset="0"/>
                <a:cs typeface="Calibri" panose="020F0502020204030204" pitchFamily="34" charset="0"/>
              </a:defRPr>
            </a:lvl1pPr>
          </a:lstStyle>
          <a:p>
            <a:pPr defTabSz="1219170"/>
            <a:endParaRPr lang="nl-BE" dirty="0">
              <a:solidFill>
                <a:srgbClr val="373636">
                  <a:tint val="75000"/>
                </a:srgbClr>
              </a:solidFill>
            </a:endParaRPr>
          </a:p>
        </p:txBody>
      </p:sp>
      <p:sp>
        <p:nvSpPr>
          <p:cNvPr id="9" name="Tijdelijke aanduiding voor dianummer 5"/>
          <p:cNvSpPr>
            <a:spLocks noGrp="1"/>
          </p:cNvSpPr>
          <p:nvPr>
            <p:ph type="sldNum" sz="quarter" idx="4"/>
          </p:nvPr>
        </p:nvSpPr>
        <p:spPr>
          <a:xfrm>
            <a:off x="7926148" y="6339600"/>
            <a:ext cx="720000" cy="360000"/>
          </a:xfrm>
          <a:prstGeom prst="rect">
            <a:avLst/>
          </a:prstGeom>
        </p:spPr>
        <p:txBody>
          <a:bodyPr vert="horz" lIns="91440" tIns="45720" rIns="91440" bIns="45720" rtlCol="0" anchor="ctr"/>
          <a:lstStyle>
            <a:lvl1pPr algn="r">
              <a:defRPr sz="1467">
                <a:solidFill>
                  <a:schemeClr val="tx1">
                    <a:tint val="75000"/>
                  </a:schemeClr>
                </a:solidFill>
                <a:latin typeface="Calibri" panose="020F0502020204030204" pitchFamily="34" charset="0"/>
                <a:cs typeface="Calibri" panose="020F0502020204030204" pitchFamily="34" charset="0"/>
              </a:defRPr>
            </a:lvl1pPr>
          </a:lstStyle>
          <a:p>
            <a:pPr defTabSz="1219170"/>
            <a:fld id="{492AD3B4-D906-4191-84FB-4FE613E48036}" type="slidenum">
              <a:rPr lang="nl-BE" smtClean="0">
                <a:solidFill>
                  <a:srgbClr val="373636">
                    <a:tint val="75000"/>
                  </a:srgbClr>
                </a:solidFill>
              </a:rPr>
              <a:pPr defTabSz="1219170"/>
              <a:t>‹nr.›</a:t>
            </a:fld>
            <a:endParaRPr lang="nl-BE" dirty="0">
              <a:solidFill>
                <a:srgbClr val="373636">
                  <a:tint val="75000"/>
                </a:srgbClr>
              </a:solidFill>
            </a:endParaRPr>
          </a:p>
        </p:txBody>
      </p:sp>
      <p:sp>
        <p:nvSpPr>
          <p:cNvPr id="10" name="Tijdelijke aanduiding voor tekst 2"/>
          <p:cNvSpPr>
            <a:spLocks noGrp="1"/>
          </p:cNvSpPr>
          <p:nvPr>
            <p:ph type="body" idx="1"/>
          </p:nvPr>
        </p:nvSpPr>
        <p:spPr>
          <a:xfrm>
            <a:off x="1728000" y="1915200"/>
            <a:ext cx="9926400" cy="43524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Tree>
    <p:extLst>
      <p:ext uri="{BB962C8B-B14F-4D97-AF65-F5344CB8AC3E}">
        <p14:creationId xmlns:p14="http://schemas.microsoft.com/office/powerpoint/2010/main" val="4239556114"/>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1219170" rtl="0" eaLnBrk="1" latinLnBrk="0" hangingPunct="1">
        <a:lnSpc>
          <a:spcPts val="5067"/>
        </a:lnSpc>
        <a:spcBef>
          <a:spcPct val="0"/>
        </a:spcBef>
        <a:buNone/>
        <a:defRPr sz="4933" kern="1200">
          <a:solidFill>
            <a:schemeClr val="tx1"/>
          </a:solidFill>
          <a:latin typeface="Calibri" panose="020F0502020204030204" pitchFamily="34" charset="0"/>
          <a:ea typeface="+mj-ea"/>
          <a:cs typeface="Calibri" panose="020F0502020204030204" pitchFamily="34" charset="0"/>
        </a:defRPr>
      </a:lvl1pPr>
    </p:titleStyle>
    <p:bodyStyle>
      <a:lvl1pPr marL="383990" marR="0" indent="-383990" algn="l" defTabSz="1219170" rtl="0" eaLnBrk="1" fontAlgn="auto" latinLnBrk="0" hangingPunct="1">
        <a:lnSpc>
          <a:spcPct val="90000"/>
        </a:lnSpc>
        <a:spcBef>
          <a:spcPts val="400"/>
        </a:spcBef>
        <a:spcAft>
          <a:spcPts val="0"/>
        </a:spcAft>
        <a:buClrTx/>
        <a:buSzPct val="90000"/>
        <a:buFontTx/>
        <a:buBlip>
          <a:blip r:embed="rId3"/>
        </a:buBlip>
        <a:tabLst/>
        <a:defRPr sz="2933" kern="1200" spc="0" baseline="0">
          <a:solidFill>
            <a:schemeClr val="tx1"/>
          </a:solidFill>
          <a:latin typeface="Calibri" panose="020F0502020204030204" pitchFamily="34" charset="0"/>
          <a:ea typeface="+mn-ea"/>
          <a:cs typeface="Calibri" panose="020F0502020204030204" pitchFamily="34" charset="0"/>
        </a:defRPr>
      </a:lvl1pPr>
      <a:lvl2pPr marL="767981" marR="0" indent="-383990" algn="l" defTabSz="1219170" rtl="0" eaLnBrk="1" fontAlgn="auto" latinLnBrk="0" hangingPunct="1">
        <a:lnSpc>
          <a:spcPct val="90000"/>
        </a:lnSpc>
        <a:spcBef>
          <a:spcPts val="400"/>
        </a:spcBef>
        <a:spcAft>
          <a:spcPts val="0"/>
        </a:spcAft>
        <a:buClrTx/>
        <a:buSzPct val="75000"/>
        <a:buFontTx/>
        <a:buBlip>
          <a:blip r:embed="rId4"/>
        </a:buBlip>
        <a:tabLst/>
        <a:defRPr sz="2933" kern="1200" spc="0" baseline="0">
          <a:solidFill>
            <a:srgbClr val="9B9B9B"/>
          </a:solidFill>
          <a:latin typeface="Calibri" panose="020F0502020204030204" pitchFamily="34" charset="0"/>
          <a:ea typeface="+mn-ea"/>
          <a:cs typeface="Calibri" panose="020F0502020204030204" pitchFamily="34" charset="0"/>
        </a:defRPr>
      </a:lvl2pPr>
      <a:lvl3pPr marL="1151971" marR="0" indent="-383990" algn="l" defTabSz="1219170" rtl="0" eaLnBrk="1" fontAlgn="auto" latinLnBrk="0" hangingPunct="1">
        <a:lnSpc>
          <a:spcPct val="90000"/>
        </a:lnSpc>
        <a:spcBef>
          <a:spcPts val="400"/>
        </a:spcBef>
        <a:spcAft>
          <a:spcPts val="0"/>
        </a:spcAft>
        <a:buClrTx/>
        <a:buSzPct val="85000"/>
        <a:buFontTx/>
        <a:buBlip>
          <a:blip r:embed="rId5"/>
        </a:buBlip>
        <a:tabLst/>
        <a:defRPr sz="2667" kern="1200" spc="0" baseline="0">
          <a:solidFill>
            <a:schemeClr val="tx1"/>
          </a:solidFill>
          <a:latin typeface="Calibri" panose="020F0502020204030204" pitchFamily="34" charset="0"/>
          <a:ea typeface="+mn-ea"/>
          <a:cs typeface="Calibri" panose="020F0502020204030204" pitchFamily="34" charset="0"/>
        </a:defRPr>
      </a:lvl3pPr>
      <a:lvl4pPr marL="1535962" marR="0" indent="-383990" algn="l" defTabSz="1219170" rtl="0" eaLnBrk="1" fontAlgn="auto" latinLnBrk="0" hangingPunct="1">
        <a:lnSpc>
          <a:spcPct val="90000"/>
        </a:lnSpc>
        <a:spcBef>
          <a:spcPts val="400"/>
        </a:spcBef>
        <a:spcAft>
          <a:spcPts val="0"/>
        </a:spcAft>
        <a:buClrTx/>
        <a:buSzPct val="75000"/>
        <a:buFontTx/>
        <a:buBlip>
          <a:blip r:embed="rId6"/>
        </a:buBlip>
        <a:tabLst/>
        <a:defRPr sz="2667" kern="1200" spc="0" baseline="0">
          <a:solidFill>
            <a:schemeClr val="tx1"/>
          </a:solidFill>
          <a:latin typeface="Calibri" panose="020F0502020204030204" pitchFamily="34" charset="0"/>
          <a:ea typeface="+mn-ea"/>
          <a:cs typeface="Calibri" panose="020F0502020204030204" pitchFamily="34" charset="0"/>
        </a:defRPr>
      </a:lvl4pPr>
      <a:lvl5pPr marL="1919952" marR="0" indent="-383990" algn="l" defTabSz="1219170" rtl="0" eaLnBrk="1" fontAlgn="auto" latinLnBrk="0" hangingPunct="1">
        <a:lnSpc>
          <a:spcPct val="90000"/>
        </a:lnSpc>
        <a:spcBef>
          <a:spcPts val="400"/>
        </a:spcBef>
        <a:spcAft>
          <a:spcPts val="0"/>
        </a:spcAft>
        <a:buClrTx/>
        <a:buSzPct val="90000"/>
        <a:buFontTx/>
        <a:buBlip>
          <a:blip r:embed="rId3"/>
        </a:buBlip>
        <a:tabLst/>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7" name="Tijdelijke aanduiding voor datum 3"/>
          <p:cNvSpPr>
            <a:spLocks noGrp="1"/>
          </p:cNvSpPr>
          <p:nvPr>
            <p:ph type="dt" sz="half" idx="2"/>
          </p:nvPr>
        </p:nvSpPr>
        <p:spPr>
          <a:xfrm>
            <a:off x="4067833" y="6339600"/>
            <a:ext cx="1200000" cy="360000"/>
          </a:xfrm>
          <a:prstGeom prst="rect">
            <a:avLst/>
          </a:prstGeom>
        </p:spPr>
        <p:txBody>
          <a:bodyPr vert="horz" lIns="91440" tIns="45720" rIns="91440" bIns="45720" rtlCol="0" anchor="ctr"/>
          <a:lstStyle>
            <a:lvl1pPr algn="l">
              <a:defRPr sz="1600">
                <a:solidFill>
                  <a:schemeClr val="tx1">
                    <a:tint val="75000"/>
                  </a:schemeClr>
                </a:solidFill>
                <a:latin typeface="Calibri" panose="020F0502020204030204" pitchFamily="34" charset="0"/>
                <a:cs typeface="Calibri" panose="020F0502020204030204" pitchFamily="34" charset="0"/>
              </a:defRPr>
            </a:lvl1pPr>
          </a:lstStyle>
          <a:p>
            <a:pPr defTabSz="1219170"/>
            <a:fld id="{FD6BEBD5-99F3-4C1B-B5AF-C9279F4847C2}" type="datetimeFigureOut">
              <a:rPr lang="nl-BE" smtClean="0">
                <a:solidFill>
                  <a:srgbClr val="373636">
                    <a:tint val="75000"/>
                  </a:srgbClr>
                </a:solidFill>
              </a:rPr>
              <a:pPr defTabSz="1219170"/>
              <a:t>23/05/2018</a:t>
            </a:fld>
            <a:endParaRPr lang="nl-BE" dirty="0">
              <a:solidFill>
                <a:srgbClr val="373636">
                  <a:tint val="75000"/>
                </a:srgbClr>
              </a:solidFill>
            </a:endParaRPr>
          </a:p>
        </p:txBody>
      </p:sp>
      <p:sp>
        <p:nvSpPr>
          <p:cNvPr id="8" name="Tijdelijke aanduiding voor voettekst 4"/>
          <p:cNvSpPr>
            <a:spLocks noGrp="1"/>
          </p:cNvSpPr>
          <p:nvPr>
            <p:ph type="ftr" sz="quarter" idx="3"/>
          </p:nvPr>
        </p:nvSpPr>
        <p:spPr>
          <a:xfrm>
            <a:off x="5324524" y="6339600"/>
            <a:ext cx="2520000" cy="360000"/>
          </a:xfrm>
          <a:prstGeom prst="rect">
            <a:avLst/>
          </a:prstGeom>
        </p:spPr>
        <p:txBody>
          <a:bodyPr vert="horz" lIns="91440" tIns="45720" rIns="91440" bIns="45720" rtlCol="0" anchor="ctr"/>
          <a:lstStyle>
            <a:lvl1pPr algn="ctr">
              <a:defRPr sz="1600">
                <a:solidFill>
                  <a:schemeClr val="tx1">
                    <a:tint val="75000"/>
                  </a:schemeClr>
                </a:solidFill>
                <a:latin typeface="Calibri" panose="020F0502020204030204" pitchFamily="34" charset="0"/>
                <a:cs typeface="Calibri" panose="020F0502020204030204" pitchFamily="34" charset="0"/>
              </a:defRPr>
            </a:lvl1pPr>
          </a:lstStyle>
          <a:p>
            <a:pPr defTabSz="1219170"/>
            <a:endParaRPr lang="nl-BE" dirty="0">
              <a:solidFill>
                <a:srgbClr val="373636">
                  <a:tint val="75000"/>
                </a:srgbClr>
              </a:solidFill>
            </a:endParaRPr>
          </a:p>
        </p:txBody>
      </p:sp>
      <p:sp>
        <p:nvSpPr>
          <p:cNvPr id="9" name="Tijdelijke aanduiding voor dianummer 5"/>
          <p:cNvSpPr>
            <a:spLocks noGrp="1"/>
          </p:cNvSpPr>
          <p:nvPr>
            <p:ph type="sldNum" sz="quarter" idx="4"/>
          </p:nvPr>
        </p:nvSpPr>
        <p:spPr>
          <a:xfrm>
            <a:off x="7926148" y="6339600"/>
            <a:ext cx="720000" cy="360000"/>
          </a:xfrm>
          <a:prstGeom prst="rect">
            <a:avLst/>
          </a:prstGeom>
        </p:spPr>
        <p:txBody>
          <a:bodyPr vert="horz" lIns="91440" tIns="45720" rIns="91440" bIns="45720" rtlCol="0" anchor="ctr"/>
          <a:lstStyle>
            <a:lvl1pPr algn="r">
              <a:defRPr sz="1467">
                <a:solidFill>
                  <a:schemeClr val="tx1">
                    <a:tint val="75000"/>
                  </a:schemeClr>
                </a:solidFill>
                <a:latin typeface="Calibri" panose="020F0502020204030204" pitchFamily="34" charset="0"/>
                <a:cs typeface="Calibri" panose="020F0502020204030204" pitchFamily="34" charset="0"/>
              </a:defRPr>
            </a:lvl1pPr>
          </a:lstStyle>
          <a:p>
            <a:pPr defTabSz="1219170"/>
            <a:fld id="{492AD3B4-D906-4191-84FB-4FE613E48036}" type="slidenum">
              <a:rPr lang="nl-BE" smtClean="0">
                <a:solidFill>
                  <a:srgbClr val="373636">
                    <a:tint val="75000"/>
                  </a:srgbClr>
                </a:solidFill>
              </a:rPr>
              <a:pPr defTabSz="1219170"/>
              <a:t>‹nr.›</a:t>
            </a:fld>
            <a:endParaRPr lang="nl-BE" dirty="0">
              <a:solidFill>
                <a:srgbClr val="373636">
                  <a:tint val="75000"/>
                </a:srgbClr>
              </a:solidFill>
            </a:endParaRPr>
          </a:p>
        </p:txBody>
      </p:sp>
      <p:sp>
        <p:nvSpPr>
          <p:cNvPr id="10" name="Tijdelijke aanduiding voor tekst 2"/>
          <p:cNvSpPr>
            <a:spLocks noGrp="1"/>
          </p:cNvSpPr>
          <p:nvPr>
            <p:ph type="body" idx="1"/>
          </p:nvPr>
        </p:nvSpPr>
        <p:spPr>
          <a:xfrm>
            <a:off x="1728000" y="1915200"/>
            <a:ext cx="9926400" cy="43524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Tree>
    <p:extLst>
      <p:ext uri="{BB962C8B-B14F-4D97-AF65-F5344CB8AC3E}">
        <p14:creationId xmlns:p14="http://schemas.microsoft.com/office/powerpoint/2010/main" val="1396671217"/>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1219170" rtl="0" eaLnBrk="1" latinLnBrk="0" hangingPunct="1">
        <a:lnSpc>
          <a:spcPts val="5067"/>
        </a:lnSpc>
        <a:spcBef>
          <a:spcPct val="0"/>
        </a:spcBef>
        <a:buNone/>
        <a:defRPr sz="4933" kern="1200">
          <a:solidFill>
            <a:schemeClr val="tx1"/>
          </a:solidFill>
          <a:latin typeface="Calibri" panose="020F0502020204030204" pitchFamily="34" charset="0"/>
          <a:ea typeface="+mj-ea"/>
          <a:cs typeface="Calibri" panose="020F0502020204030204" pitchFamily="34" charset="0"/>
        </a:defRPr>
      </a:lvl1pPr>
    </p:titleStyle>
    <p:bodyStyle>
      <a:lvl1pPr marL="383990" marR="0" indent="-383990" algn="l" defTabSz="1219170" rtl="0" eaLnBrk="1" fontAlgn="auto" latinLnBrk="0" hangingPunct="1">
        <a:lnSpc>
          <a:spcPct val="90000"/>
        </a:lnSpc>
        <a:spcBef>
          <a:spcPts val="400"/>
        </a:spcBef>
        <a:spcAft>
          <a:spcPts val="0"/>
        </a:spcAft>
        <a:buClrTx/>
        <a:buSzPct val="90000"/>
        <a:buFontTx/>
        <a:buBlip>
          <a:blip r:embed="rId3"/>
        </a:buBlip>
        <a:tabLst/>
        <a:defRPr sz="2933" kern="1200" spc="0" baseline="0">
          <a:solidFill>
            <a:schemeClr val="tx1"/>
          </a:solidFill>
          <a:latin typeface="Calibri" panose="020F0502020204030204" pitchFamily="34" charset="0"/>
          <a:ea typeface="+mn-ea"/>
          <a:cs typeface="Calibri" panose="020F0502020204030204" pitchFamily="34" charset="0"/>
        </a:defRPr>
      </a:lvl1pPr>
      <a:lvl2pPr marL="767981" marR="0" indent="-383990" algn="l" defTabSz="1219170" rtl="0" eaLnBrk="1" fontAlgn="auto" latinLnBrk="0" hangingPunct="1">
        <a:lnSpc>
          <a:spcPct val="90000"/>
        </a:lnSpc>
        <a:spcBef>
          <a:spcPts val="400"/>
        </a:spcBef>
        <a:spcAft>
          <a:spcPts val="0"/>
        </a:spcAft>
        <a:buClrTx/>
        <a:buSzPct val="75000"/>
        <a:buFontTx/>
        <a:buBlip>
          <a:blip r:embed="rId4"/>
        </a:buBlip>
        <a:tabLst/>
        <a:defRPr sz="2933" kern="1200" spc="0" baseline="0">
          <a:solidFill>
            <a:srgbClr val="9B9B9B"/>
          </a:solidFill>
          <a:latin typeface="Calibri" panose="020F0502020204030204" pitchFamily="34" charset="0"/>
          <a:ea typeface="+mn-ea"/>
          <a:cs typeface="Calibri" panose="020F0502020204030204" pitchFamily="34" charset="0"/>
        </a:defRPr>
      </a:lvl2pPr>
      <a:lvl3pPr marL="1151971" marR="0" indent="-383990" algn="l" defTabSz="1219170" rtl="0" eaLnBrk="1" fontAlgn="auto" latinLnBrk="0" hangingPunct="1">
        <a:lnSpc>
          <a:spcPct val="90000"/>
        </a:lnSpc>
        <a:spcBef>
          <a:spcPts val="400"/>
        </a:spcBef>
        <a:spcAft>
          <a:spcPts val="0"/>
        </a:spcAft>
        <a:buClrTx/>
        <a:buSzPct val="85000"/>
        <a:buFontTx/>
        <a:buBlip>
          <a:blip r:embed="rId5"/>
        </a:buBlip>
        <a:tabLst/>
        <a:defRPr sz="2667" kern="1200" spc="0" baseline="0">
          <a:solidFill>
            <a:schemeClr val="tx1"/>
          </a:solidFill>
          <a:latin typeface="Calibri" panose="020F0502020204030204" pitchFamily="34" charset="0"/>
          <a:ea typeface="+mn-ea"/>
          <a:cs typeface="Calibri" panose="020F0502020204030204" pitchFamily="34" charset="0"/>
        </a:defRPr>
      </a:lvl3pPr>
      <a:lvl4pPr marL="1535962" marR="0" indent="-383990" algn="l" defTabSz="1219170" rtl="0" eaLnBrk="1" fontAlgn="auto" latinLnBrk="0" hangingPunct="1">
        <a:lnSpc>
          <a:spcPct val="90000"/>
        </a:lnSpc>
        <a:spcBef>
          <a:spcPts val="400"/>
        </a:spcBef>
        <a:spcAft>
          <a:spcPts val="0"/>
        </a:spcAft>
        <a:buClrTx/>
        <a:buSzPct val="75000"/>
        <a:buFontTx/>
        <a:buBlip>
          <a:blip r:embed="rId6"/>
        </a:buBlip>
        <a:tabLst/>
        <a:defRPr sz="2667" kern="1200" spc="0" baseline="0">
          <a:solidFill>
            <a:schemeClr val="tx1"/>
          </a:solidFill>
          <a:latin typeface="Calibri" panose="020F0502020204030204" pitchFamily="34" charset="0"/>
          <a:ea typeface="+mn-ea"/>
          <a:cs typeface="Calibri" panose="020F0502020204030204" pitchFamily="34" charset="0"/>
        </a:defRPr>
      </a:lvl4pPr>
      <a:lvl5pPr marL="1919952" marR="0" indent="-383990" algn="l" defTabSz="1219170" rtl="0" eaLnBrk="1" fontAlgn="auto" latinLnBrk="0" hangingPunct="1">
        <a:lnSpc>
          <a:spcPct val="90000"/>
        </a:lnSpc>
        <a:spcBef>
          <a:spcPts val="400"/>
        </a:spcBef>
        <a:spcAft>
          <a:spcPts val="0"/>
        </a:spcAft>
        <a:buClrTx/>
        <a:buSzPct val="90000"/>
        <a:buFontTx/>
        <a:buBlip>
          <a:blip r:embed="rId3"/>
        </a:buBlip>
        <a:tabLst/>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1728000" y="1916140"/>
            <a:ext cx="9888000" cy="36720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
        <p:nvSpPr>
          <p:cNvPr id="4" name="Tijdelijke aanduiding voor datum 3"/>
          <p:cNvSpPr>
            <a:spLocks noGrp="1"/>
          </p:cNvSpPr>
          <p:nvPr>
            <p:ph type="dt" sz="half" idx="2"/>
          </p:nvPr>
        </p:nvSpPr>
        <p:spPr>
          <a:xfrm>
            <a:off x="4067833" y="6336000"/>
            <a:ext cx="1200000" cy="360000"/>
          </a:xfrm>
          <a:prstGeom prst="rect">
            <a:avLst/>
          </a:prstGeom>
        </p:spPr>
        <p:txBody>
          <a:bodyPr vert="horz" lIns="91440" tIns="45720" rIns="91440" bIns="45720" rtlCol="0" anchor="ctr"/>
          <a:lstStyle>
            <a:lvl1pPr algn="l">
              <a:defRPr sz="1200">
                <a:solidFill>
                  <a:schemeClr val="bg1">
                    <a:lumMod val="50000"/>
                  </a:schemeClr>
                </a:solidFill>
                <a:latin typeface="FlandersArtSans-Regular" panose="00000500000000000000" pitchFamily="2" charset="0"/>
              </a:defRPr>
            </a:lvl1pPr>
          </a:lstStyle>
          <a:p>
            <a:pPr defTabSz="1219170"/>
            <a:fld id="{FD6BEBD5-99F3-4C1B-B5AF-C9279F4847C2}" type="datetimeFigureOut">
              <a:rPr lang="nl-BE" smtClean="0">
                <a:solidFill>
                  <a:prstClr val="white">
                    <a:lumMod val="50000"/>
                  </a:prstClr>
                </a:solidFill>
              </a:rPr>
              <a:pPr defTabSz="1219170"/>
              <a:t>23/05/2018</a:t>
            </a:fld>
            <a:endParaRPr lang="nl-BE" dirty="0">
              <a:solidFill>
                <a:prstClr val="white">
                  <a:lumMod val="50000"/>
                </a:prstClr>
              </a:solidFill>
            </a:endParaRPr>
          </a:p>
        </p:txBody>
      </p:sp>
      <p:sp>
        <p:nvSpPr>
          <p:cNvPr id="5" name="Tijdelijke aanduiding voor voettekst 4"/>
          <p:cNvSpPr>
            <a:spLocks noGrp="1"/>
          </p:cNvSpPr>
          <p:nvPr>
            <p:ph type="ftr" sz="quarter" idx="3"/>
          </p:nvPr>
        </p:nvSpPr>
        <p:spPr>
          <a:xfrm>
            <a:off x="5324524" y="6336000"/>
            <a:ext cx="2520000" cy="360000"/>
          </a:xfrm>
          <a:prstGeom prst="rect">
            <a:avLst/>
          </a:prstGeom>
        </p:spPr>
        <p:txBody>
          <a:bodyPr vert="horz" lIns="91440" tIns="45720" rIns="91440" bIns="45720" rtlCol="0" anchor="ctr"/>
          <a:lstStyle>
            <a:lvl1pPr algn="ctr">
              <a:defRPr sz="1200">
                <a:solidFill>
                  <a:schemeClr val="bg1">
                    <a:lumMod val="50000"/>
                  </a:schemeClr>
                </a:solidFill>
                <a:latin typeface="FlandersArtSans-Regular" panose="00000500000000000000" pitchFamily="2" charset="0"/>
              </a:defRPr>
            </a:lvl1pPr>
          </a:lstStyle>
          <a:p>
            <a:pPr defTabSz="1219170"/>
            <a:endParaRPr lang="nl-BE" dirty="0">
              <a:solidFill>
                <a:prstClr val="white">
                  <a:lumMod val="50000"/>
                </a:prstClr>
              </a:solidFill>
            </a:endParaRPr>
          </a:p>
        </p:txBody>
      </p:sp>
      <p:sp>
        <p:nvSpPr>
          <p:cNvPr id="6" name="Tijdelijke aanduiding voor dianummer 5"/>
          <p:cNvSpPr>
            <a:spLocks noGrp="1"/>
          </p:cNvSpPr>
          <p:nvPr>
            <p:ph type="sldNum" sz="quarter" idx="4"/>
          </p:nvPr>
        </p:nvSpPr>
        <p:spPr>
          <a:xfrm>
            <a:off x="7926148" y="6336000"/>
            <a:ext cx="720000" cy="360000"/>
          </a:xfrm>
          <a:prstGeom prst="rect">
            <a:avLst/>
          </a:prstGeom>
        </p:spPr>
        <p:txBody>
          <a:bodyPr vert="horz" lIns="91440" tIns="45720" rIns="91440" bIns="45720" rtlCol="0" anchor="ctr"/>
          <a:lstStyle>
            <a:lvl1pPr algn="r">
              <a:defRPr sz="1200">
                <a:solidFill>
                  <a:schemeClr val="bg1">
                    <a:lumMod val="50000"/>
                  </a:schemeClr>
                </a:solidFill>
                <a:latin typeface="FlandersArtSans-Regular" panose="00000500000000000000" pitchFamily="2" charset="0"/>
              </a:defRPr>
            </a:lvl1pPr>
          </a:lstStyle>
          <a:p>
            <a:pPr defTabSz="1219170"/>
            <a:fld id="{492AD3B4-D906-4191-84FB-4FE613E48036}" type="slidenum">
              <a:rPr lang="nl-BE" smtClean="0">
                <a:solidFill>
                  <a:prstClr val="white">
                    <a:lumMod val="50000"/>
                  </a:prstClr>
                </a:solidFill>
              </a:rPr>
              <a:pPr defTabSz="1219170"/>
              <a:t>‹nr.›</a:t>
            </a:fld>
            <a:endParaRPr lang="nl-BE" dirty="0">
              <a:solidFill>
                <a:prstClr val="white">
                  <a:lumMod val="50000"/>
                </a:prstClr>
              </a:solidFill>
            </a:endParaRPr>
          </a:p>
        </p:txBody>
      </p:sp>
      <p:sp>
        <p:nvSpPr>
          <p:cNvPr id="7" name="Rechthoek 6"/>
          <p:cNvSpPr/>
          <p:nvPr userDrawn="1"/>
        </p:nvSpPr>
        <p:spPr>
          <a:xfrm>
            <a:off x="0" y="0"/>
            <a:ext cx="384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BE" sz="2400" b="0" i="0" u="none" strike="noStrike" kern="1200" cap="none" spc="0" normalizeH="0" baseline="0" noProof="0">
              <a:ln>
                <a:noFill/>
              </a:ln>
              <a:solidFill>
                <a:prstClr val="white"/>
              </a:solidFill>
              <a:effectLst/>
              <a:uLnTx/>
              <a:uFillTx/>
              <a:latin typeface="Calibri"/>
              <a:ea typeface="+mn-ea"/>
              <a:cs typeface="+mn-cs"/>
            </a:endParaRPr>
          </a:p>
        </p:txBody>
      </p:sp>
      <p:pic>
        <p:nvPicPr>
          <p:cNvPr id="9" name="Afbeelding 8">
            <a:extLst>
              <a:ext uri="{FF2B5EF4-FFF2-40B4-BE49-F238E27FC236}">
                <a16:creationId xmlns:a16="http://schemas.microsoft.com/office/drawing/2014/main" id="{7F15820D-5AC6-4C07-A9B5-3CA33D2AC3C6}"/>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664641" y="5960213"/>
            <a:ext cx="2739401" cy="897787"/>
          </a:xfrm>
          <a:prstGeom prst="rect">
            <a:avLst/>
          </a:prstGeom>
        </p:spPr>
      </p:pic>
      <p:pic>
        <p:nvPicPr>
          <p:cNvPr id="10" name="Afbeelding 9">
            <a:extLst>
              <a:ext uri="{FF2B5EF4-FFF2-40B4-BE49-F238E27FC236}">
                <a16:creationId xmlns:a16="http://schemas.microsoft.com/office/drawing/2014/main" id="{4D1AD071-73F6-4394-8545-1A74DC0110B5}"/>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9780579" y="5960212"/>
            <a:ext cx="1952208" cy="735787"/>
          </a:xfrm>
          <a:prstGeom prst="rect">
            <a:avLst/>
          </a:prstGeom>
        </p:spPr>
      </p:pic>
    </p:spTree>
    <p:extLst>
      <p:ext uri="{BB962C8B-B14F-4D97-AF65-F5344CB8AC3E}">
        <p14:creationId xmlns:p14="http://schemas.microsoft.com/office/powerpoint/2010/main" val="221903807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Lst>
  <p:txStyles>
    <p:title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p:titleStyle>
    <p:bodyStyle>
      <a:lvl1pPr marL="383990" indent="-383990" algn="l" defTabSz="1219170" rtl="0" eaLnBrk="1" latinLnBrk="0" hangingPunct="1">
        <a:lnSpc>
          <a:spcPct val="90000"/>
        </a:lnSpc>
        <a:spcBef>
          <a:spcPts val="400"/>
        </a:spcBef>
        <a:buSzPct val="90000"/>
        <a:buFontTx/>
        <a:buBlip>
          <a:blip r:embed="rId11"/>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0000"/>
        <a:buFontTx/>
        <a:buBlip>
          <a:blip r:embed="rId12"/>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90000"/>
        <a:buFontTx/>
        <a:buBlip>
          <a:blip r:embed="rId13"/>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14"/>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11"/>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jdelijke aanduiding voor datum 3"/>
          <p:cNvSpPr>
            <a:spLocks noGrp="1"/>
          </p:cNvSpPr>
          <p:nvPr>
            <p:ph type="dt" sz="half" idx="2"/>
          </p:nvPr>
        </p:nvSpPr>
        <p:spPr>
          <a:xfrm>
            <a:off x="609600" y="6356351"/>
            <a:ext cx="2844800" cy="366183"/>
          </a:xfrm>
          <a:prstGeom prst="rect">
            <a:avLst/>
          </a:prstGeom>
        </p:spPr>
        <p:txBody>
          <a:bodyPr vert="horz" lIns="91440" tIns="45720" rIns="91440" bIns="45720" rtlCol="0" anchor="ctr"/>
          <a:lstStyle>
            <a:lvl1pPr algn="l">
              <a:defRPr sz="1600">
                <a:solidFill>
                  <a:schemeClr val="tx1">
                    <a:tint val="75000"/>
                  </a:schemeClr>
                </a:solidFill>
              </a:defRPr>
            </a:lvl1pPr>
          </a:lstStyle>
          <a:p>
            <a:fld id="{4972A68E-D719-44DB-A2DE-B50CD2A4076E}" type="datetimeFigureOut">
              <a:rPr lang="nl-BE" smtClean="0"/>
              <a:pPr/>
              <a:t>23/05/2018</a:t>
            </a:fld>
            <a:endParaRPr lang="nl-BE"/>
          </a:p>
        </p:txBody>
      </p:sp>
      <p:sp>
        <p:nvSpPr>
          <p:cNvPr id="5" name="Tijdelijke aanduiding voor voettekst 4"/>
          <p:cNvSpPr>
            <a:spLocks noGrp="1"/>
          </p:cNvSpPr>
          <p:nvPr>
            <p:ph type="ftr" sz="quarter" idx="3"/>
          </p:nvPr>
        </p:nvSpPr>
        <p:spPr>
          <a:xfrm>
            <a:off x="4165600" y="6356351"/>
            <a:ext cx="3860800" cy="36618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nl-BE" dirty="0"/>
          </a:p>
        </p:txBody>
      </p:sp>
      <p:sp>
        <p:nvSpPr>
          <p:cNvPr id="6" name="Tijdelijke aanduiding voor dianummer 5"/>
          <p:cNvSpPr>
            <a:spLocks noGrp="1"/>
          </p:cNvSpPr>
          <p:nvPr>
            <p:ph type="sldNum" sz="quarter" idx="4"/>
          </p:nvPr>
        </p:nvSpPr>
        <p:spPr>
          <a:xfrm>
            <a:off x="8737600" y="6356351"/>
            <a:ext cx="2844800" cy="366183"/>
          </a:xfrm>
          <a:prstGeom prst="rect">
            <a:avLst/>
          </a:prstGeom>
        </p:spPr>
        <p:txBody>
          <a:bodyPr vert="horz" lIns="91440" tIns="45720" rIns="91440" bIns="45720" rtlCol="0" anchor="ctr"/>
          <a:lstStyle>
            <a:lvl1pPr algn="r">
              <a:defRPr sz="1600">
                <a:solidFill>
                  <a:schemeClr val="tx1">
                    <a:tint val="75000"/>
                  </a:schemeClr>
                </a:solidFill>
              </a:defRPr>
            </a:lvl1pPr>
          </a:lstStyle>
          <a:p>
            <a:fld id="{6B11AD78-9CBA-4A7E-AC8B-EC2628C5E20D}" type="slidenum">
              <a:rPr lang="nl-BE" smtClean="0"/>
              <a:pPr/>
              <a:t>‹nr.›</a:t>
            </a:fld>
            <a:endParaRPr lang="nl-BE"/>
          </a:p>
        </p:txBody>
      </p:sp>
      <p:pic>
        <p:nvPicPr>
          <p:cNvPr id="7" name="Picture 8" descr="CM-button-quadri_zwartebaseline"/>
          <p:cNvPicPr>
            <a:picLocks noChangeAspect="1" noChangeArrowheads="1"/>
          </p:cNvPicPr>
          <p:nvPr userDrawn="1"/>
        </p:nvPicPr>
        <p:blipFill>
          <a:blip r:embed="rId3" cstate="print"/>
          <a:stretch>
            <a:fillRect/>
          </a:stretch>
        </p:blipFill>
        <p:spPr bwMode="auto">
          <a:xfrm>
            <a:off x="3769784" y="1693160"/>
            <a:ext cx="4652432" cy="3926605"/>
          </a:xfrm>
          <a:prstGeom prst="rect">
            <a:avLst/>
          </a:prstGeom>
          <a:noFill/>
          <a:ln w="9525">
            <a:noFill/>
            <a:miter lim="800000"/>
            <a:headEnd/>
            <a:tailEnd/>
          </a:ln>
        </p:spPr>
      </p:pic>
      <p:pic>
        <p:nvPicPr>
          <p:cNvPr id="9" name="Afbeelding 8" descr="CMPowerpoint_balk_254x20mm.png"/>
          <p:cNvPicPr>
            <a:picLocks noChangeAspect="1"/>
          </p:cNvPicPr>
          <p:nvPr userDrawn="1"/>
        </p:nvPicPr>
        <p:blipFill>
          <a:blip r:embed="rId4" cstate="print"/>
          <a:stretch>
            <a:fillRect/>
          </a:stretch>
        </p:blipFill>
        <p:spPr>
          <a:xfrm>
            <a:off x="1565" y="-24"/>
            <a:ext cx="12190477" cy="955877"/>
          </a:xfrm>
          <a:prstGeom prst="rect">
            <a:avLst/>
          </a:prstGeom>
        </p:spPr>
      </p:pic>
      <p:sp>
        <p:nvSpPr>
          <p:cNvPr id="2" name="Tijdelijke aanduiding voor titel 1"/>
          <p:cNvSpPr>
            <a:spLocks noGrp="1"/>
          </p:cNvSpPr>
          <p:nvPr>
            <p:ph type="title"/>
          </p:nvPr>
        </p:nvSpPr>
        <p:spPr>
          <a:xfrm>
            <a:off x="609600" y="-24"/>
            <a:ext cx="11201440" cy="944629"/>
          </a:xfrm>
          <a:prstGeom prst="rect">
            <a:avLst/>
          </a:prstGeom>
        </p:spPr>
        <p:txBody>
          <a:bodyPr vert="horz" lIns="91440" tIns="45720" rIns="91440" bIns="45720" rtlCol="0" anchor="ctr">
            <a:normAutofit/>
          </a:bodyPr>
          <a:lstStyle/>
          <a:p>
            <a:r>
              <a:rPr lang="nl-NL" dirty="0"/>
              <a:t>Klik om de stijl te bewerken</a:t>
            </a:r>
            <a:endParaRPr lang="nl-BE" dirty="0"/>
          </a:p>
        </p:txBody>
      </p:sp>
    </p:spTree>
    <p:extLst>
      <p:ext uri="{BB962C8B-B14F-4D97-AF65-F5344CB8AC3E}">
        <p14:creationId xmlns:p14="http://schemas.microsoft.com/office/powerpoint/2010/main" val="581136650"/>
      </p:ext>
    </p:extLst>
  </p:cSld>
  <p:clrMap bg1="lt1" tx1="dk1" bg2="lt2" tx2="dk2" accent1="accent1" accent2="accent2" accent3="accent3" accent4="accent4" accent5="accent5" accent6="accent6" hlink="hlink" folHlink="folHlink"/>
  <p:sldLayoutIdLst>
    <p:sldLayoutId id="2147483688" r:id="rId1"/>
  </p:sldLayoutIdLst>
  <p:txStyles>
    <p:titleStyle>
      <a:lvl1pPr marL="0" indent="0" algn="l" defTabSz="1219170" rtl="0" eaLnBrk="1" latinLnBrk="0" hangingPunct="1">
        <a:spcBef>
          <a:spcPct val="0"/>
        </a:spcBef>
        <a:buNone/>
        <a:defRPr sz="4000" b="1" kern="1200">
          <a:solidFill>
            <a:schemeClr val="bg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Afbeelding 9" descr="CMPowerpoint_balk_254x30mm_metlogo_150dpi.png"/>
          <p:cNvPicPr>
            <a:picLocks noChangeAspect="1"/>
          </p:cNvPicPr>
          <p:nvPr userDrawn="1"/>
        </p:nvPicPr>
        <p:blipFill>
          <a:blip r:embed="rId10" cstate="print"/>
          <a:stretch>
            <a:fillRect/>
          </a:stretch>
        </p:blipFill>
        <p:spPr>
          <a:xfrm>
            <a:off x="1008" y="-23"/>
            <a:ext cx="12190993" cy="1438537"/>
          </a:xfrm>
          <a:prstGeom prst="rect">
            <a:avLst/>
          </a:prstGeom>
        </p:spPr>
      </p:pic>
      <p:sp>
        <p:nvSpPr>
          <p:cNvPr id="3" name="Tijdelijke aanduiding voor tekst 2"/>
          <p:cNvSpPr>
            <a:spLocks noGrp="1"/>
          </p:cNvSpPr>
          <p:nvPr>
            <p:ph type="body" idx="1"/>
          </p:nvPr>
        </p:nvSpPr>
        <p:spPr>
          <a:xfrm>
            <a:off x="609600" y="1600201"/>
            <a:ext cx="10972800" cy="4525433"/>
          </a:xfrm>
          <a:prstGeom prst="rect">
            <a:avLst/>
          </a:prstGeom>
        </p:spPr>
        <p:txBody>
          <a:bodyPr vert="horz" lIns="91440" tIns="45720" rIns="9144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4" name="Tijdelijke aanduiding voor datum 3"/>
          <p:cNvSpPr>
            <a:spLocks noGrp="1"/>
          </p:cNvSpPr>
          <p:nvPr>
            <p:ph type="dt" sz="half" idx="2"/>
          </p:nvPr>
        </p:nvSpPr>
        <p:spPr>
          <a:xfrm>
            <a:off x="609600" y="6356351"/>
            <a:ext cx="2844800" cy="366183"/>
          </a:xfrm>
          <a:prstGeom prst="rect">
            <a:avLst/>
          </a:prstGeom>
        </p:spPr>
        <p:txBody>
          <a:bodyPr vert="horz" lIns="91440" tIns="45720" rIns="91440" bIns="45720" rtlCol="0" anchor="ctr"/>
          <a:lstStyle>
            <a:lvl1pPr algn="l">
              <a:defRPr sz="1333">
                <a:solidFill>
                  <a:schemeClr val="tx1">
                    <a:tint val="75000"/>
                  </a:schemeClr>
                </a:solidFill>
              </a:defRPr>
            </a:lvl1pPr>
          </a:lstStyle>
          <a:p>
            <a:fld id="{A296112E-F606-4F27-9DED-3EA5467DBDEF}" type="datetimeFigureOut">
              <a:rPr lang="nl-BE" smtClean="0"/>
              <a:pPr/>
              <a:t>23/05/2018</a:t>
            </a:fld>
            <a:endParaRPr lang="nl-BE" dirty="0"/>
          </a:p>
        </p:txBody>
      </p:sp>
      <p:sp>
        <p:nvSpPr>
          <p:cNvPr id="5" name="Tijdelijke aanduiding voor voettekst 4"/>
          <p:cNvSpPr>
            <a:spLocks noGrp="1"/>
          </p:cNvSpPr>
          <p:nvPr>
            <p:ph type="ftr" sz="quarter" idx="3"/>
          </p:nvPr>
        </p:nvSpPr>
        <p:spPr>
          <a:xfrm>
            <a:off x="4165600" y="6356351"/>
            <a:ext cx="3860800" cy="366183"/>
          </a:xfrm>
          <a:prstGeom prst="rect">
            <a:avLst/>
          </a:prstGeom>
        </p:spPr>
        <p:txBody>
          <a:bodyPr vert="horz" lIns="91440" tIns="45720" rIns="91440" bIns="45720" rtlCol="0" anchor="ctr"/>
          <a:lstStyle>
            <a:lvl1pPr algn="ctr">
              <a:defRPr sz="1333">
                <a:solidFill>
                  <a:schemeClr val="tx1">
                    <a:tint val="75000"/>
                  </a:schemeClr>
                </a:solidFill>
              </a:defRPr>
            </a:lvl1pPr>
          </a:lstStyle>
          <a:p>
            <a:endParaRPr lang="nl-BE" dirty="0"/>
          </a:p>
        </p:txBody>
      </p:sp>
      <p:sp>
        <p:nvSpPr>
          <p:cNvPr id="6" name="Tijdelijke aanduiding voor dianummer 5"/>
          <p:cNvSpPr>
            <a:spLocks noGrp="1"/>
          </p:cNvSpPr>
          <p:nvPr>
            <p:ph type="sldNum" sz="quarter" idx="4"/>
          </p:nvPr>
        </p:nvSpPr>
        <p:spPr>
          <a:xfrm>
            <a:off x="8737600" y="6356351"/>
            <a:ext cx="2844800" cy="366183"/>
          </a:xfrm>
          <a:prstGeom prst="rect">
            <a:avLst/>
          </a:prstGeom>
        </p:spPr>
        <p:txBody>
          <a:bodyPr vert="horz" lIns="91440" tIns="45720" rIns="91440" bIns="45720" rtlCol="0" anchor="ctr"/>
          <a:lstStyle>
            <a:lvl1pPr algn="r">
              <a:defRPr sz="1333">
                <a:solidFill>
                  <a:schemeClr val="tx1">
                    <a:tint val="75000"/>
                  </a:schemeClr>
                </a:solidFill>
              </a:defRPr>
            </a:lvl1pPr>
          </a:lstStyle>
          <a:p>
            <a:fld id="{BB681E29-D73A-49F9-BDEB-49FA69110F38}" type="slidenum">
              <a:rPr lang="nl-BE" smtClean="0"/>
              <a:pPr/>
              <a:t>‹nr.›</a:t>
            </a:fld>
            <a:endParaRPr lang="nl-BE" dirty="0"/>
          </a:p>
        </p:txBody>
      </p:sp>
      <p:sp>
        <p:nvSpPr>
          <p:cNvPr id="9" name="Tijdelijke aanduiding voor titel 1"/>
          <p:cNvSpPr>
            <a:spLocks noGrp="1"/>
          </p:cNvSpPr>
          <p:nvPr>
            <p:ph type="title"/>
          </p:nvPr>
        </p:nvSpPr>
        <p:spPr>
          <a:xfrm>
            <a:off x="609600" y="-24"/>
            <a:ext cx="11201440" cy="944629"/>
          </a:xfrm>
          <a:prstGeom prst="rect">
            <a:avLst/>
          </a:prstGeom>
        </p:spPr>
        <p:txBody>
          <a:bodyPr vert="horz" lIns="91440" tIns="45720" rIns="91440" bIns="45720" rtlCol="0" anchor="ctr">
            <a:normAutofit/>
          </a:bodyPr>
          <a:lstStyle/>
          <a:p>
            <a:r>
              <a:rPr lang="nl-NL" dirty="0"/>
              <a:t>Klik om de stijl te bewerken</a:t>
            </a:r>
            <a:endParaRPr lang="nl-BE" dirty="0"/>
          </a:p>
        </p:txBody>
      </p:sp>
    </p:spTree>
    <p:extLst>
      <p:ext uri="{BB962C8B-B14F-4D97-AF65-F5344CB8AC3E}">
        <p14:creationId xmlns:p14="http://schemas.microsoft.com/office/powerpoint/2010/main" val="237775040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Lst>
  <p:txStyles>
    <p:titleStyle>
      <a:lvl1pPr algn="l" defTabSz="1219170" rtl="0" eaLnBrk="1" latinLnBrk="0" hangingPunct="1">
        <a:spcBef>
          <a:spcPct val="0"/>
        </a:spcBef>
        <a:buNone/>
        <a:defRPr sz="4000" b="1" kern="1200">
          <a:solidFill>
            <a:schemeClr val="bg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1pPr>
      <a:lvl2pPr marL="990575" indent="-380990" algn="l" defTabSz="1219170" rtl="0" eaLnBrk="1" latinLnBrk="0" hangingPunct="1">
        <a:spcBef>
          <a:spcPct val="20000"/>
        </a:spcBef>
        <a:buFont typeface="Courier New" pitchFamily="49" charset="0"/>
        <a:buChar char="o"/>
        <a:defRPr sz="3467"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933" kern="1200">
          <a:solidFill>
            <a:schemeClr val="tx1"/>
          </a:solidFill>
          <a:latin typeface="+mn-lt"/>
          <a:ea typeface="+mn-ea"/>
          <a:cs typeface="+mn-cs"/>
        </a:defRPr>
      </a:lvl3pPr>
      <a:lvl4pPr marL="2133547" indent="-304792" algn="l" defTabSz="1219170" rtl="0" eaLnBrk="1" latinLnBrk="0" hangingPunct="1">
        <a:spcBef>
          <a:spcPct val="20000"/>
        </a:spcBef>
        <a:buFont typeface="Courier New" pitchFamily="49" charset="0"/>
        <a:buChar char="o"/>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nl-NL"/>
              <a:t>Klik om de stijl te bewerken</a:t>
            </a:r>
            <a:endParaRPr lang="nl-BE"/>
          </a:p>
        </p:txBody>
      </p:sp>
      <p:sp>
        <p:nvSpPr>
          <p:cNvPr id="3" name="Tijdelijke aanduiding voor tekst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311925-E7E9-4DA1-A914-3E93C9810948}" type="datetimeFigureOut">
              <a:rPr lang="nl-BE" smtClean="0"/>
              <a:t>23/05/2018</a:t>
            </a:fld>
            <a:endParaRPr lang="nl-BE"/>
          </a:p>
        </p:txBody>
      </p:sp>
      <p:sp>
        <p:nvSpPr>
          <p:cNvPr id="5" name="Tijdelijke aanduiding voor voettekst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431D1F-41BE-40C1-8FE5-5C2425F4D3E3}" type="slidenum">
              <a:rPr lang="nl-BE" smtClean="0"/>
              <a:t>‹nr.›</a:t>
            </a:fld>
            <a:endParaRPr lang="nl-BE"/>
          </a:p>
        </p:txBody>
      </p:sp>
    </p:spTree>
    <p:extLst>
      <p:ext uri="{BB962C8B-B14F-4D97-AF65-F5344CB8AC3E}">
        <p14:creationId xmlns:p14="http://schemas.microsoft.com/office/powerpoint/2010/main" val="133360023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3060" name="Rectangle 4"/>
          <p:cNvSpPr>
            <a:spLocks noGrp="1" noChangeArrowheads="1"/>
          </p:cNvSpPr>
          <p:nvPr>
            <p:ph type="title"/>
          </p:nvPr>
        </p:nvSpPr>
        <p:spPr bwMode="auto">
          <a:xfrm>
            <a:off x="2832101" y="188913"/>
            <a:ext cx="89281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lvl="0"/>
            <a:r>
              <a:rPr lang="nl-BE" altLang="nl-BE"/>
              <a:t>Vul hier je titel in</a:t>
            </a:r>
            <a:endParaRPr lang="nl-NL" altLang="nl-BE"/>
          </a:p>
        </p:txBody>
      </p:sp>
      <p:sp>
        <p:nvSpPr>
          <p:cNvPr id="173062" name="Rectangle 6"/>
          <p:cNvSpPr>
            <a:spLocks noGrp="1" noChangeArrowheads="1"/>
          </p:cNvSpPr>
          <p:nvPr>
            <p:ph type="ftr" sz="quarter" idx="3"/>
          </p:nvPr>
        </p:nvSpPr>
        <p:spPr bwMode="auto">
          <a:xfrm>
            <a:off x="3695700" y="6308726"/>
            <a:ext cx="5088467" cy="404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9900"/>
                </a:solidFill>
              </a:defRPr>
            </a:lvl1pPr>
          </a:lstStyle>
          <a:p>
            <a:r>
              <a:rPr lang="nl-NL" altLang="nl-BE"/>
              <a:t>Dienst</a:t>
            </a:r>
          </a:p>
        </p:txBody>
      </p:sp>
      <p:sp>
        <p:nvSpPr>
          <p:cNvPr id="173063" name="Rectangle 7"/>
          <p:cNvSpPr>
            <a:spLocks noGrp="1" noChangeArrowheads="1"/>
          </p:cNvSpPr>
          <p:nvPr>
            <p:ph type="sldNum" sz="quarter" idx="4"/>
          </p:nvPr>
        </p:nvSpPr>
        <p:spPr bwMode="auto">
          <a:xfrm>
            <a:off x="9552518" y="6308726"/>
            <a:ext cx="2171700" cy="404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9900"/>
                </a:solidFill>
              </a:defRPr>
            </a:lvl1pPr>
          </a:lstStyle>
          <a:p>
            <a:fld id="{8D3E9804-8B68-4D4C-9F72-727E79CB8041}" type="slidenum">
              <a:rPr lang="nl-NL" altLang="nl-BE"/>
              <a:pPr/>
              <a:t>‹nr.›</a:t>
            </a:fld>
            <a:endParaRPr lang="nl-NL" altLang="nl-BE"/>
          </a:p>
        </p:txBody>
      </p:sp>
      <p:sp>
        <p:nvSpPr>
          <p:cNvPr id="173064" name="Rectangle 8"/>
          <p:cNvSpPr>
            <a:spLocks noGrp="1" noChangeArrowheads="1"/>
          </p:cNvSpPr>
          <p:nvPr>
            <p:ph type="dt" sz="half" idx="2"/>
          </p:nvPr>
        </p:nvSpPr>
        <p:spPr bwMode="auto">
          <a:xfrm>
            <a:off x="334434" y="6308726"/>
            <a:ext cx="2592917" cy="404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9900"/>
                </a:solidFill>
              </a:defRPr>
            </a:lvl1pPr>
          </a:lstStyle>
          <a:p>
            <a:fld id="{13808E00-73BD-430F-8426-109576885BDA}" type="datetime3">
              <a:rPr lang="nl-NL" altLang="nl-BE"/>
              <a:pPr/>
              <a:t>23/5/18</a:t>
            </a:fld>
            <a:endParaRPr lang="nl-NL" altLang="nl-BE"/>
          </a:p>
        </p:txBody>
      </p:sp>
      <p:sp>
        <p:nvSpPr>
          <p:cNvPr id="173065" name="Rectangle 9"/>
          <p:cNvSpPr>
            <a:spLocks noGrp="1" noChangeArrowheads="1"/>
          </p:cNvSpPr>
          <p:nvPr>
            <p:ph type="body" idx="1"/>
          </p:nvPr>
        </p:nvSpPr>
        <p:spPr bwMode="auto">
          <a:xfrm>
            <a:off x="2063751" y="1557338"/>
            <a:ext cx="9613900"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altLang="nl-BE"/>
              <a:t>Klik om de opmaakprofielen van de modeltekst te bewerken</a:t>
            </a:r>
          </a:p>
          <a:p>
            <a:pPr lvl="1"/>
            <a:r>
              <a:rPr lang="nl-NL" altLang="nl-BE"/>
              <a:t>Tweede niveau</a:t>
            </a:r>
          </a:p>
          <a:p>
            <a:pPr lvl="2"/>
            <a:r>
              <a:rPr lang="nl-NL" altLang="nl-BE"/>
              <a:t>Derde niveau</a:t>
            </a:r>
          </a:p>
          <a:p>
            <a:pPr lvl="3"/>
            <a:r>
              <a:rPr lang="nl-NL" altLang="nl-BE"/>
              <a:t>Vierde niveau</a:t>
            </a:r>
          </a:p>
          <a:p>
            <a:pPr lvl="4"/>
            <a:r>
              <a:rPr lang="nl-NL" altLang="nl-BE"/>
              <a:t>Vijfde niveau</a:t>
            </a:r>
          </a:p>
        </p:txBody>
      </p:sp>
      <p:pic>
        <p:nvPicPr>
          <p:cNvPr id="173066" name="Picture 10" descr="NLogoGent_wijd_vectorschaduw_kleu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34433" y="188914"/>
            <a:ext cx="2497667" cy="803275"/>
          </a:xfrm>
          <a:prstGeom prst="rect">
            <a:avLst/>
          </a:prstGeom>
          <a:noFill/>
          <a:extLst>
            <a:ext uri="{909E8E84-426E-40DD-AFC4-6F175D3DCCD1}">
              <a14:hiddenFill xmlns:a14="http://schemas.microsoft.com/office/drawing/2010/main">
                <a:solidFill>
                  <a:srgbClr val="FFFFFF"/>
                </a:solidFill>
              </a14:hiddenFill>
            </a:ext>
          </a:extLst>
        </p:spPr>
      </p:pic>
      <p:pic>
        <p:nvPicPr>
          <p:cNvPr id="173067" name="Picture 11" descr="bovenlijn"/>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12284" y="981076"/>
            <a:ext cx="10752667" cy="557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206006"/>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hf hdr="0"/>
  <p:txStyles>
    <p:titleStyle>
      <a:lvl1pPr algn="ctr" rtl="0" eaLnBrk="1" fontAlgn="base" hangingPunct="1">
        <a:spcBef>
          <a:spcPct val="50000"/>
        </a:spcBef>
        <a:spcAft>
          <a:spcPct val="0"/>
        </a:spcAft>
        <a:defRPr sz="3600" b="1">
          <a:solidFill>
            <a:srgbClr val="009900"/>
          </a:solidFill>
          <a:latin typeface="+mj-lt"/>
          <a:ea typeface="+mj-ea"/>
          <a:cs typeface="+mj-cs"/>
        </a:defRPr>
      </a:lvl1pPr>
      <a:lvl2pPr algn="ctr" rtl="0" eaLnBrk="1" fontAlgn="base" hangingPunct="1">
        <a:spcBef>
          <a:spcPct val="50000"/>
        </a:spcBef>
        <a:spcAft>
          <a:spcPct val="0"/>
        </a:spcAft>
        <a:defRPr sz="3600" b="1">
          <a:solidFill>
            <a:srgbClr val="009900"/>
          </a:solidFill>
          <a:latin typeface="Verdana" pitchFamily="34" charset="0"/>
        </a:defRPr>
      </a:lvl2pPr>
      <a:lvl3pPr algn="ctr" rtl="0" eaLnBrk="1" fontAlgn="base" hangingPunct="1">
        <a:spcBef>
          <a:spcPct val="50000"/>
        </a:spcBef>
        <a:spcAft>
          <a:spcPct val="0"/>
        </a:spcAft>
        <a:defRPr sz="3600" b="1">
          <a:solidFill>
            <a:srgbClr val="009900"/>
          </a:solidFill>
          <a:latin typeface="Verdana" pitchFamily="34" charset="0"/>
        </a:defRPr>
      </a:lvl3pPr>
      <a:lvl4pPr algn="ctr" rtl="0" eaLnBrk="1" fontAlgn="base" hangingPunct="1">
        <a:spcBef>
          <a:spcPct val="50000"/>
        </a:spcBef>
        <a:spcAft>
          <a:spcPct val="0"/>
        </a:spcAft>
        <a:defRPr sz="3600" b="1">
          <a:solidFill>
            <a:srgbClr val="009900"/>
          </a:solidFill>
          <a:latin typeface="Verdana" pitchFamily="34" charset="0"/>
        </a:defRPr>
      </a:lvl4pPr>
      <a:lvl5pPr algn="ctr" rtl="0" eaLnBrk="1" fontAlgn="base" hangingPunct="1">
        <a:spcBef>
          <a:spcPct val="50000"/>
        </a:spcBef>
        <a:spcAft>
          <a:spcPct val="0"/>
        </a:spcAft>
        <a:defRPr sz="3600" b="1">
          <a:solidFill>
            <a:srgbClr val="009900"/>
          </a:solidFill>
          <a:latin typeface="Verdana" pitchFamily="34" charset="0"/>
        </a:defRPr>
      </a:lvl5pPr>
      <a:lvl6pPr marL="457200" algn="ctr" rtl="0" eaLnBrk="1" fontAlgn="base" hangingPunct="1">
        <a:spcBef>
          <a:spcPct val="50000"/>
        </a:spcBef>
        <a:spcAft>
          <a:spcPct val="0"/>
        </a:spcAft>
        <a:defRPr sz="3600" b="1">
          <a:solidFill>
            <a:srgbClr val="009900"/>
          </a:solidFill>
          <a:latin typeface="Verdana" pitchFamily="34" charset="0"/>
        </a:defRPr>
      </a:lvl6pPr>
      <a:lvl7pPr marL="914400" algn="ctr" rtl="0" eaLnBrk="1" fontAlgn="base" hangingPunct="1">
        <a:spcBef>
          <a:spcPct val="50000"/>
        </a:spcBef>
        <a:spcAft>
          <a:spcPct val="0"/>
        </a:spcAft>
        <a:defRPr sz="3600" b="1">
          <a:solidFill>
            <a:srgbClr val="009900"/>
          </a:solidFill>
          <a:latin typeface="Verdana" pitchFamily="34" charset="0"/>
        </a:defRPr>
      </a:lvl7pPr>
      <a:lvl8pPr marL="1371600" algn="ctr" rtl="0" eaLnBrk="1" fontAlgn="base" hangingPunct="1">
        <a:spcBef>
          <a:spcPct val="50000"/>
        </a:spcBef>
        <a:spcAft>
          <a:spcPct val="0"/>
        </a:spcAft>
        <a:defRPr sz="3600" b="1">
          <a:solidFill>
            <a:srgbClr val="009900"/>
          </a:solidFill>
          <a:latin typeface="Verdana" pitchFamily="34" charset="0"/>
        </a:defRPr>
      </a:lvl8pPr>
      <a:lvl9pPr marL="1828800" algn="ctr" rtl="0" eaLnBrk="1" fontAlgn="base" hangingPunct="1">
        <a:spcBef>
          <a:spcPct val="50000"/>
        </a:spcBef>
        <a:spcAft>
          <a:spcPct val="0"/>
        </a:spcAft>
        <a:defRPr sz="3600" b="1">
          <a:solidFill>
            <a:srgbClr val="009900"/>
          </a:solidFill>
          <a:latin typeface="Verdana" pitchFamily="34" charset="0"/>
        </a:defRPr>
      </a:lvl9pPr>
    </p:titleStyle>
    <p:bodyStyle>
      <a:lvl1pPr marL="342900" indent="-342900" algn="l" rtl="0" eaLnBrk="1" fontAlgn="base" hangingPunct="1">
        <a:spcBef>
          <a:spcPct val="0"/>
        </a:spcBef>
        <a:spcAft>
          <a:spcPct val="0"/>
        </a:spcAft>
        <a:buChar char="•"/>
        <a:defRPr sz="3200">
          <a:solidFill>
            <a:srgbClr val="669900"/>
          </a:solidFill>
          <a:latin typeface="+mn-lt"/>
          <a:ea typeface="+mn-ea"/>
          <a:cs typeface="+mn-cs"/>
        </a:defRPr>
      </a:lvl1pPr>
      <a:lvl2pPr marL="742950" indent="-285750" algn="l" rtl="0" eaLnBrk="1" fontAlgn="base" hangingPunct="1">
        <a:spcBef>
          <a:spcPct val="0"/>
        </a:spcBef>
        <a:spcAft>
          <a:spcPct val="0"/>
        </a:spcAft>
        <a:buFont typeface="Arial" charset="0"/>
        <a:buChar char="◦"/>
        <a:defRPr sz="3200">
          <a:solidFill>
            <a:srgbClr val="669900"/>
          </a:solidFill>
          <a:latin typeface="+mn-lt"/>
        </a:defRPr>
      </a:lvl2pPr>
      <a:lvl3pPr marL="1143000" indent="-228600" algn="l" rtl="0" eaLnBrk="1" fontAlgn="base" hangingPunct="1">
        <a:spcBef>
          <a:spcPct val="0"/>
        </a:spcBef>
        <a:spcAft>
          <a:spcPct val="0"/>
        </a:spcAft>
        <a:buFont typeface="Arial" charset="0"/>
        <a:buChar char="▪"/>
        <a:defRPr sz="3200">
          <a:solidFill>
            <a:srgbClr val="669900"/>
          </a:solidFill>
          <a:latin typeface="+mn-lt"/>
        </a:defRPr>
      </a:lvl3pPr>
      <a:lvl4pPr marL="1600200" indent="-228600" algn="l" rtl="0" eaLnBrk="1" fontAlgn="base" hangingPunct="1">
        <a:spcBef>
          <a:spcPct val="0"/>
        </a:spcBef>
        <a:spcAft>
          <a:spcPct val="0"/>
        </a:spcAft>
        <a:buFont typeface="Arial" charset="0"/>
        <a:buChar char="▫"/>
        <a:defRPr sz="3200">
          <a:solidFill>
            <a:srgbClr val="669900"/>
          </a:solidFill>
          <a:latin typeface="+mn-lt"/>
        </a:defRPr>
      </a:lvl4pPr>
      <a:lvl5pPr marL="2057400" indent="-228600" algn="l" rtl="0" eaLnBrk="1" fontAlgn="base" hangingPunct="1">
        <a:spcBef>
          <a:spcPct val="0"/>
        </a:spcBef>
        <a:spcAft>
          <a:spcPct val="0"/>
        </a:spcAft>
        <a:buSzPct val="60000"/>
        <a:buFont typeface="Arial" charset="0"/>
        <a:buChar char="♦"/>
        <a:defRPr sz="3200">
          <a:solidFill>
            <a:srgbClr val="669900"/>
          </a:solidFill>
          <a:latin typeface="+mn-lt"/>
        </a:defRPr>
      </a:lvl5pPr>
      <a:lvl6pPr marL="2514600" indent="-228600" algn="l" rtl="0" eaLnBrk="1" fontAlgn="base" hangingPunct="1">
        <a:spcBef>
          <a:spcPct val="0"/>
        </a:spcBef>
        <a:spcAft>
          <a:spcPct val="0"/>
        </a:spcAft>
        <a:buSzPct val="60000"/>
        <a:buFont typeface="Arial" charset="0"/>
        <a:buChar char="♦"/>
        <a:defRPr sz="3200">
          <a:solidFill>
            <a:srgbClr val="669900"/>
          </a:solidFill>
          <a:latin typeface="+mn-lt"/>
        </a:defRPr>
      </a:lvl6pPr>
      <a:lvl7pPr marL="2971800" indent="-228600" algn="l" rtl="0" eaLnBrk="1" fontAlgn="base" hangingPunct="1">
        <a:spcBef>
          <a:spcPct val="0"/>
        </a:spcBef>
        <a:spcAft>
          <a:spcPct val="0"/>
        </a:spcAft>
        <a:buSzPct val="60000"/>
        <a:buFont typeface="Arial" charset="0"/>
        <a:buChar char="♦"/>
        <a:defRPr sz="3200">
          <a:solidFill>
            <a:srgbClr val="669900"/>
          </a:solidFill>
          <a:latin typeface="+mn-lt"/>
        </a:defRPr>
      </a:lvl7pPr>
      <a:lvl8pPr marL="3429000" indent="-228600" algn="l" rtl="0" eaLnBrk="1" fontAlgn="base" hangingPunct="1">
        <a:spcBef>
          <a:spcPct val="0"/>
        </a:spcBef>
        <a:spcAft>
          <a:spcPct val="0"/>
        </a:spcAft>
        <a:buSzPct val="60000"/>
        <a:buFont typeface="Arial" charset="0"/>
        <a:buChar char="♦"/>
        <a:defRPr sz="3200">
          <a:solidFill>
            <a:srgbClr val="669900"/>
          </a:solidFill>
          <a:latin typeface="+mn-lt"/>
        </a:defRPr>
      </a:lvl8pPr>
      <a:lvl9pPr marL="3886200" indent="-228600" algn="l" rtl="0" eaLnBrk="1" fontAlgn="base" hangingPunct="1">
        <a:spcBef>
          <a:spcPct val="0"/>
        </a:spcBef>
        <a:spcAft>
          <a:spcPct val="0"/>
        </a:spcAft>
        <a:buSzPct val="60000"/>
        <a:buFont typeface="Arial" charset="0"/>
        <a:buChar char="♦"/>
        <a:defRPr sz="3200">
          <a:solidFill>
            <a:srgbClr val="669900"/>
          </a:solidFill>
          <a:latin typeface="+mn-lt"/>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9.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3" Type="http://schemas.openxmlformats.org/officeDocument/2006/relationships/hyperlink" Target="#_ftnref1"/><Relationship Id="rId2" Type="http://schemas.openxmlformats.org/officeDocument/2006/relationships/notesSlide" Target="../notesSlides/notesSlide4.xml"/><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3" Type="http://schemas.openxmlformats.org/officeDocument/2006/relationships/hyperlink" Target="#_ftnref1"/><Relationship Id="rId2" Type="http://schemas.openxmlformats.org/officeDocument/2006/relationships/notesSlide" Target="../notesSlides/notesSlide8.xml"/><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3" Type="http://schemas.openxmlformats.org/officeDocument/2006/relationships/hyperlink" Target="http://www.google.be/url?sa=i&amp;rct=j&amp;q=&amp;esrc=s&amp;source=images&amp;cd=&amp;cad=rja&amp;uact=8&amp;ved=0ahUKEwjDw7SOtsTRAhXEWhoKHZWrA0cQjRwIBw&amp;url=http://www.allicine.be/faq/&amp;bvm=bv.144224172,d.d2s&amp;psig=AFQjCNFZJ3z0FmLRGKDa5SF3ak_6ZQNRkQ&amp;ust=1484579054371169" TargetMode="External"/><Relationship Id="rId2" Type="http://schemas.openxmlformats.org/officeDocument/2006/relationships/image" Target="../media/image26.png"/><Relationship Id="rId1" Type="http://schemas.openxmlformats.org/officeDocument/2006/relationships/slideLayout" Target="../slideLayouts/slideLayout39.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hyperlink" Target="mailto:wouter.verstraeten@ocmw.gent" TargetMode="External"/><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1.xml"/><Relationship Id="rId1" Type="http://schemas.openxmlformats.org/officeDocument/2006/relationships/slideLayout" Target="../slideLayouts/slideLayout33.xml"/><Relationship Id="rId4" Type="http://schemas.openxmlformats.org/officeDocument/2006/relationships/image" Target="../media/image35.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mailto:Didier.boost@uantwerpen.be" TargetMode="External"/><Relationship Id="rId7"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hyperlink" Target="mailto:koen.hermans@kuleuven.be" TargetMode="External"/><Relationship Id="rId5" Type="http://schemas.openxmlformats.org/officeDocument/2006/relationships/hyperlink" Target="mailto:Peter.raeymaeckers@uantwerpen.be" TargetMode="External"/><Relationship Id="rId10" Type="http://schemas.openxmlformats.org/officeDocument/2006/relationships/image" Target="../media/image5.png"/><Relationship Id="rId4" Type="http://schemas.openxmlformats.org/officeDocument/2006/relationships/hyperlink" Target="mailto:Sara.elloukmani@uantwerpen.be" TargetMode="Externa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F721E0-CB39-4304-86A8-9E4E32A71B69}"/>
              </a:ext>
            </a:extLst>
          </p:cNvPr>
          <p:cNvSpPr>
            <a:spLocks noGrp="1"/>
          </p:cNvSpPr>
          <p:nvPr>
            <p:ph type="ctrTitle"/>
          </p:nvPr>
        </p:nvSpPr>
        <p:spPr>
          <a:xfrm>
            <a:off x="981672" y="2331027"/>
            <a:ext cx="5314353" cy="2863273"/>
          </a:xfrm>
        </p:spPr>
        <p:txBody>
          <a:bodyPr/>
          <a:lstStyle/>
          <a:p>
            <a:pPr>
              <a:lnSpc>
                <a:spcPct val="100000"/>
              </a:lnSpc>
            </a:pPr>
            <a:r>
              <a:rPr lang="nl-NL" sz="4400" dirty="0"/>
              <a:t>WORKSHOP </a:t>
            </a:r>
            <a:br>
              <a:rPr lang="nl-NL" sz="4400" dirty="0"/>
            </a:br>
            <a:r>
              <a:rPr lang="nl-NL" sz="4400" i="1" dirty="0"/>
              <a:t>ONDERBESCHERMING EN TOEGANKELIJKHEID</a:t>
            </a:r>
            <a:endParaRPr lang="nl-BE" sz="4400" i="1" dirty="0"/>
          </a:p>
        </p:txBody>
      </p:sp>
      <p:sp>
        <p:nvSpPr>
          <p:cNvPr id="3" name="Ondertitel 2">
            <a:extLst>
              <a:ext uri="{FF2B5EF4-FFF2-40B4-BE49-F238E27FC236}">
                <a16:creationId xmlns:a16="http://schemas.microsoft.com/office/drawing/2014/main" id="{2E86246E-7BBC-42A5-895B-2BE593B279C6}"/>
              </a:ext>
            </a:extLst>
          </p:cNvPr>
          <p:cNvSpPr>
            <a:spLocks noGrp="1"/>
          </p:cNvSpPr>
          <p:nvPr>
            <p:ph type="subTitle" idx="1"/>
          </p:nvPr>
        </p:nvSpPr>
        <p:spPr>
          <a:xfrm>
            <a:off x="981673" y="5676210"/>
            <a:ext cx="5884430" cy="438264"/>
          </a:xfrm>
        </p:spPr>
        <p:txBody>
          <a:bodyPr/>
          <a:lstStyle/>
          <a:p>
            <a:r>
              <a:rPr lang="nl-BE" sz="2800" dirty="0"/>
              <a:t>KOEN HERMANS</a:t>
            </a:r>
          </a:p>
        </p:txBody>
      </p:sp>
    </p:spTree>
    <p:extLst>
      <p:ext uri="{BB962C8B-B14F-4D97-AF65-F5344CB8AC3E}">
        <p14:creationId xmlns:p14="http://schemas.microsoft.com/office/powerpoint/2010/main" val="3941112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207568" y="260648"/>
            <a:ext cx="7920880" cy="1440160"/>
          </a:xfrm>
        </p:spPr>
        <p:txBody>
          <a:bodyPr>
            <a:normAutofit fontScale="90000"/>
          </a:bodyPr>
          <a:lstStyle/>
          <a:p>
            <a:r>
              <a:rPr lang="nl-BE" b="1" dirty="0">
                <a:solidFill>
                  <a:schemeClr val="tx2">
                    <a:lumMod val="75000"/>
                  </a:schemeClr>
                </a:solidFill>
              </a:rPr>
              <a:t> </a:t>
            </a:r>
            <a:r>
              <a:rPr lang="nl-BE" sz="2400" dirty="0">
                <a:solidFill>
                  <a:schemeClr val="tx2">
                    <a:lumMod val="75000"/>
                  </a:schemeClr>
                </a:solidFill>
              </a:rPr>
              <a:t>Pilootproject: </a:t>
            </a:r>
            <a:br>
              <a:rPr lang="nl-BE" sz="2400" dirty="0">
                <a:solidFill>
                  <a:schemeClr val="tx2">
                    <a:lumMod val="75000"/>
                  </a:schemeClr>
                </a:solidFill>
              </a:rPr>
            </a:br>
            <a:br>
              <a:rPr lang="nl-BE" sz="2400" dirty="0">
                <a:solidFill>
                  <a:schemeClr val="tx2">
                    <a:lumMod val="75000"/>
                  </a:schemeClr>
                </a:solidFill>
              </a:rPr>
            </a:br>
            <a:r>
              <a:rPr lang="nl-BE" sz="2400" dirty="0">
                <a:solidFill>
                  <a:schemeClr val="tx2">
                    <a:lumMod val="75000"/>
                  </a:schemeClr>
                </a:solidFill>
              </a:rPr>
              <a:t>Maximaliseren take-up </a:t>
            </a:r>
            <a:br>
              <a:rPr lang="nl-BE" sz="2400" dirty="0">
                <a:solidFill>
                  <a:schemeClr val="tx2">
                    <a:lumMod val="75000"/>
                  </a:schemeClr>
                </a:solidFill>
              </a:rPr>
            </a:br>
            <a:r>
              <a:rPr lang="nl-BE" sz="2400" dirty="0">
                <a:solidFill>
                  <a:schemeClr val="tx2">
                    <a:lumMod val="75000"/>
                  </a:schemeClr>
                </a:solidFill>
              </a:rPr>
              <a:t>rechten en Sociale voordelen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689" y="2348881"/>
            <a:ext cx="5999163" cy="399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7714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2135560" y="620689"/>
            <a:ext cx="8075240" cy="5505475"/>
          </a:xfrm>
        </p:spPr>
        <p:txBody>
          <a:bodyPr>
            <a:normAutofit/>
          </a:bodyPr>
          <a:lstStyle/>
          <a:p>
            <a:pPr fontAlgn="ctr"/>
            <a:endParaRPr lang="nl-BE" sz="1900" b="1" u="sng" dirty="0"/>
          </a:p>
          <a:p>
            <a:pPr fontAlgn="ctr"/>
            <a:endParaRPr lang="nl-BE" sz="1900" b="1" u="sng" dirty="0"/>
          </a:p>
          <a:p>
            <a:pPr fontAlgn="ctr"/>
            <a:endParaRPr lang="nl-BE" sz="1900" b="1" u="sng" dirty="0"/>
          </a:p>
          <a:p>
            <a:pPr fontAlgn="ctr"/>
            <a:r>
              <a:rPr lang="nl-BE" sz="1900" b="1" u="sng" dirty="0">
                <a:solidFill>
                  <a:schemeClr val="tx1"/>
                </a:solidFill>
              </a:rPr>
              <a:t>Aanleiding </a:t>
            </a:r>
          </a:p>
          <a:p>
            <a:pPr lvl="1" fontAlgn="ctr">
              <a:buFont typeface="Wingdings" panose="05000000000000000000" pitchFamily="2" charset="2"/>
              <a:buChar char="§"/>
            </a:pPr>
            <a:r>
              <a:rPr lang="nl-BE" sz="1800" dirty="0" err="1">
                <a:solidFill>
                  <a:schemeClr val="tx1"/>
                </a:solidFill>
              </a:rPr>
              <a:t>Onderbescherming</a:t>
            </a:r>
            <a:r>
              <a:rPr lang="nl-BE" sz="1800" dirty="0">
                <a:solidFill>
                  <a:schemeClr val="tx1"/>
                </a:solidFill>
              </a:rPr>
              <a:t> (non –take up van rechten en SV) komt nog teveel voor; </a:t>
            </a:r>
          </a:p>
          <a:p>
            <a:pPr lvl="1" fontAlgn="ctr">
              <a:buFont typeface="Wingdings" panose="05000000000000000000" pitchFamily="2" charset="2"/>
              <a:buChar char="§"/>
            </a:pPr>
            <a:r>
              <a:rPr lang="nl-BE" sz="1800" dirty="0">
                <a:solidFill>
                  <a:schemeClr val="tx1"/>
                </a:solidFill>
              </a:rPr>
              <a:t>Nood aan ondersteuning </a:t>
            </a:r>
            <a:r>
              <a:rPr lang="nl-BE" sz="1800" dirty="0" err="1">
                <a:solidFill>
                  <a:schemeClr val="tx1"/>
                </a:solidFill>
              </a:rPr>
              <a:t>tav</a:t>
            </a:r>
            <a:r>
              <a:rPr lang="nl-BE" sz="1800" dirty="0">
                <a:solidFill>
                  <a:schemeClr val="tx1"/>
                </a:solidFill>
              </a:rPr>
              <a:t> de maatschappelijk werkers in de </a:t>
            </a:r>
            <a:r>
              <a:rPr lang="nl-BE" sz="1800" dirty="0" err="1">
                <a:solidFill>
                  <a:schemeClr val="tx1"/>
                </a:solidFill>
              </a:rPr>
              <a:t>welzijnsbureau’s</a:t>
            </a:r>
            <a:r>
              <a:rPr lang="nl-BE" sz="1800" dirty="0">
                <a:solidFill>
                  <a:schemeClr val="tx1"/>
                </a:solidFill>
              </a:rPr>
              <a:t> .</a:t>
            </a:r>
          </a:p>
          <a:p>
            <a:pPr marL="457200" lvl="1" indent="0" fontAlgn="ctr">
              <a:buNone/>
            </a:pPr>
            <a:endParaRPr lang="nl-BE" sz="2000" b="1" u="sng" dirty="0">
              <a:solidFill>
                <a:schemeClr val="tx1"/>
              </a:solidFill>
            </a:endParaRPr>
          </a:p>
          <a:p>
            <a:pPr fontAlgn="ctr"/>
            <a:r>
              <a:rPr lang="nl-BE" sz="1900" b="1" u="sng" dirty="0">
                <a:solidFill>
                  <a:schemeClr val="tx1"/>
                </a:solidFill>
              </a:rPr>
              <a:t>Wijkgericht</a:t>
            </a:r>
          </a:p>
          <a:p>
            <a:pPr fontAlgn="ctr"/>
            <a:endParaRPr lang="nl-BE" sz="1900" b="1" u="sng" dirty="0">
              <a:solidFill>
                <a:schemeClr val="tx1"/>
              </a:solidFill>
            </a:endParaRPr>
          </a:p>
          <a:p>
            <a:pPr fontAlgn="ctr"/>
            <a:r>
              <a:rPr lang="nl-BE" sz="1900" b="1" u="sng" dirty="0">
                <a:solidFill>
                  <a:schemeClr val="tx1"/>
                </a:solidFill>
              </a:rPr>
              <a:t>Pilootproject</a:t>
            </a:r>
            <a:endParaRPr lang="nl-BE" sz="1900" dirty="0">
              <a:solidFill>
                <a:schemeClr val="tx1"/>
              </a:solidFill>
            </a:endParaRPr>
          </a:p>
          <a:p>
            <a:pPr lvl="1" fontAlgn="ctr">
              <a:buFont typeface="Wingdings" panose="05000000000000000000" pitchFamily="2" charset="2"/>
              <a:buChar char="§"/>
            </a:pPr>
            <a:r>
              <a:rPr lang="nl-BE" sz="2000" dirty="0">
                <a:solidFill>
                  <a:schemeClr val="tx1"/>
                </a:solidFill>
              </a:rPr>
              <a:t>1VTE MW </a:t>
            </a:r>
          </a:p>
          <a:p>
            <a:pPr lvl="1" fontAlgn="ctr">
              <a:buFont typeface="Wingdings" panose="05000000000000000000" pitchFamily="2" charset="2"/>
              <a:buChar char="§"/>
            </a:pPr>
            <a:r>
              <a:rPr lang="nl-BE" sz="2000" dirty="0">
                <a:solidFill>
                  <a:schemeClr val="tx1"/>
                </a:solidFill>
              </a:rPr>
              <a:t>½ VTE stafmedewerker /projectcoördinatie </a:t>
            </a:r>
          </a:p>
          <a:p>
            <a:pPr marL="457200" lvl="1" indent="0" fontAlgn="ctr">
              <a:buNone/>
            </a:pPr>
            <a:endParaRPr lang="nl-BE" sz="2000" dirty="0">
              <a:solidFill>
                <a:schemeClr val="tx1"/>
              </a:solidFill>
            </a:endParaRPr>
          </a:p>
          <a:p>
            <a:pPr marL="0" indent="0">
              <a:buNone/>
            </a:pPr>
            <a:endParaRPr lang="nl-BE" dirty="0">
              <a:solidFill>
                <a:schemeClr val="tx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040" y="2852936"/>
            <a:ext cx="1663026" cy="15279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0169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solidFill>
                  <a:srgbClr val="00B050"/>
                </a:solidFill>
              </a:rPr>
              <a:t>Doelstellingen </a:t>
            </a:r>
          </a:p>
        </p:txBody>
      </p:sp>
      <p:sp>
        <p:nvSpPr>
          <p:cNvPr id="3" name="Tijdelijke aanduiding voor inhoud 2"/>
          <p:cNvSpPr>
            <a:spLocks noGrp="1"/>
          </p:cNvSpPr>
          <p:nvPr>
            <p:ph idx="1"/>
          </p:nvPr>
        </p:nvSpPr>
        <p:spPr>
          <a:xfrm>
            <a:off x="1981200" y="1484785"/>
            <a:ext cx="8229600" cy="4641379"/>
          </a:xfrm>
        </p:spPr>
        <p:txBody>
          <a:bodyPr>
            <a:normAutofit/>
          </a:bodyPr>
          <a:lstStyle/>
          <a:p>
            <a:pPr marL="971550" lvl="1" indent="-514350" fontAlgn="ctr">
              <a:buFont typeface="+mj-lt"/>
              <a:buAutoNum type="arabicPeriod"/>
            </a:pPr>
            <a:r>
              <a:rPr lang="nl-BE" sz="1800" b="1" dirty="0">
                <a:solidFill>
                  <a:schemeClr val="tx1"/>
                </a:solidFill>
              </a:rPr>
              <a:t>Verhogen</a:t>
            </a:r>
            <a:r>
              <a:rPr lang="nl-BE" sz="1800" dirty="0">
                <a:solidFill>
                  <a:schemeClr val="tx1"/>
                </a:solidFill>
              </a:rPr>
              <a:t> van de </a:t>
            </a:r>
            <a:r>
              <a:rPr lang="nl-BE" sz="1800" b="1" dirty="0">
                <a:solidFill>
                  <a:schemeClr val="tx1"/>
                </a:solidFill>
              </a:rPr>
              <a:t>toekenning</a:t>
            </a:r>
            <a:r>
              <a:rPr lang="nl-BE" sz="1800" dirty="0">
                <a:solidFill>
                  <a:schemeClr val="tx1"/>
                </a:solidFill>
              </a:rPr>
              <a:t> van </a:t>
            </a:r>
            <a:r>
              <a:rPr lang="nl-BE" sz="1800" b="1" dirty="0">
                <a:solidFill>
                  <a:schemeClr val="tx1"/>
                </a:solidFill>
              </a:rPr>
              <a:t>sociale rechten </a:t>
            </a:r>
            <a:r>
              <a:rPr lang="nl-BE" sz="1800" dirty="0">
                <a:solidFill>
                  <a:schemeClr val="tx1"/>
                </a:solidFill>
              </a:rPr>
              <a:t>en </a:t>
            </a:r>
            <a:r>
              <a:rPr lang="nl-BE" sz="1800" b="1" dirty="0">
                <a:solidFill>
                  <a:schemeClr val="tx1"/>
                </a:solidFill>
              </a:rPr>
              <a:t>sociale</a:t>
            </a:r>
            <a:r>
              <a:rPr lang="nl-BE" sz="1800" dirty="0">
                <a:solidFill>
                  <a:schemeClr val="tx1"/>
                </a:solidFill>
              </a:rPr>
              <a:t> </a:t>
            </a:r>
            <a:r>
              <a:rPr lang="nl-BE" sz="1800" b="1" dirty="0">
                <a:solidFill>
                  <a:schemeClr val="tx1"/>
                </a:solidFill>
              </a:rPr>
              <a:t>voordelen:</a:t>
            </a:r>
          </a:p>
          <a:p>
            <a:pPr marL="1200150" lvl="2" indent="-342900" fontAlgn="ctr">
              <a:buFontTx/>
              <a:buChar char="-"/>
            </a:pPr>
            <a:r>
              <a:rPr lang="nl-BE" sz="1800" dirty="0">
                <a:solidFill>
                  <a:schemeClr val="tx1"/>
                </a:solidFill>
              </a:rPr>
              <a:t>Voor mensen met een actief dossier in een welzijnsbureau </a:t>
            </a:r>
            <a:br>
              <a:rPr lang="nl-BE" sz="1800" dirty="0">
                <a:solidFill>
                  <a:schemeClr val="tx1"/>
                </a:solidFill>
              </a:rPr>
            </a:br>
            <a:r>
              <a:rPr lang="nl-BE" sz="1800" dirty="0">
                <a:solidFill>
                  <a:srgbClr val="FF0000"/>
                </a:solidFill>
              </a:rPr>
              <a:t>= </a:t>
            </a:r>
            <a:r>
              <a:rPr lang="nl-BE" sz="1800" b="1" dirty="0">
                <a:solidFill>
                  <a:srgbClr val="FF0000"/>
                </a:solidFill>
              </a:rPr>
              <a:t>FASE 1</a:t>
            </a:r>
          </a:p>
          <a:p>
            <a:pPr marL="1200150" lvl="2" indent="-342900" fontAlgn="ctr">
              <a:buFontTx/>
              <a:buChar char="-"/>
            </a:pPr>
            <a:r>
              <a:rPr lang="nl-BE" sz="1800" dirty="0">
                <a:solidFill>
                  <a:schemeClr val="tx1"/>
                </a:solidFill>
              </a:rPr>
              <a:t>Voor mensen binnen een bepaalde stadswijk die we nog (momenteel) niet kennen</a:t>
            </a:r>
            <a:br>
              <a:rPr lang="nl-BE" sz="1800" dirty="0">
                <a:solidFill>
                  <a:schemeClr val="tx1"/>
                </a:solidFill>
              </a:rPr>
            </a:br>
            <a:r>
              <a:rPr lang="nl-BE" sz="1800" dirty="0">
                <a:solidFill>
                  <a:srgbClr val="FF0000"/>
                </a:solidFill>
              </a:rPr>
              <a:t>= </a:t>
            </a:r>
            <a:r>
              <a:rPr lang="nl-BE" sz="1800" b="1" dirty="0">
                <a:solidFill>
                  <a:srgbClr val="FF0000"/>
                </a:solidFill>
              </a:rPr>
              <a:t>FASE 2</a:t>
            </a:r>
          </a:p>
          <a:p>
            <a:pPr marL="857250" lvl="2" indent="0" fontAlgn="ctr">
              <a:buNone/>
            </a:pPr>
            <a:endParaRPr lang="nl-BE" sz="1800" b="1" dirty="0">
              <a:solidFill>
                <a:schemeClr val="tx1"/>
              </a:solidFill>
            </a:endParaRPr>
          </a:p>
          <a:p>
            <a:pPr marL="457200" lvl="1" indent="0" fontAlgn="ctr">
              <a:buNone/>
            </a:pPr>
            <a:r>
              <a:rPr lang="nl-BE" sz="1800" dirty="0">
                <a:solidFill>
                  <a:schemeClr val="tx1"/>
                </a:solidFill>
              </a:rPr>
              <a:t>2. 	Wat kunnen we uit dit pilootproject </a:t>
            </a:r>
            <a:r>
              <a:rPr lang="nl-BE" sz="1800" b="1" dirty="0">
                <a:solidFill>
                  <a:schemeClr val="tx1"/>
                </a:solidFill>
              </a:rPr>
              <a:t>leren en implementeren/ optimaliseren </a:t>
            </a:r>
            <a:r>
              <a:rPr lang="nl-BE" sz="1800" dirty="0">
                <a:solidFill>
                  <a:schemeClr val="tx1"/>
                </a:solidFill>
              </a:rPr>
              <a:t>binnen de </a:t>
            </a:r>
            <a:r>
              <a:rPr lang="nl-BE" sz="1800" b="1" dirty="0">
                <a:solidFill>
                  <a:schemeClr val="tx1"/>
                </a:solidFill>
              </a:rPr>
              <a:t>reguliere werking</a:t>
            </a:r>
            <a:r>
              <a:rPr lang="nl-BE" sz="1800" dirty="0">
                <a:solidFill>
                  <a:schemeClr val="tx1"/>
                </a:solidFill>
              </a:rPr>
              <a:t>?</a:t>
            </a:r>
          </a:p>
        </p:txBody>
      </p:sp>
    </p:spTree>
    <p:extLst>
      <p:ext uri="{BB962C8B-B14F-4D97-AF65-F5344CB8AC3E}">
        <p14:creationId xmlns:p14="http://schemas.microsoft.com/office/powerpoint/2010/main" val="2382468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dirty="0">
              <a:solidFill>
                <a:srgbClr val="FF0000"/>
              </a:solidFill>
            </a:endParaRPr>
          </a:p>
        </p:txBody>
      </p:sp>
      <p:sp>
        <p:nvSpPr>
          <p:cNvPr id="3" name="Tijdelijke aanduiding voor inhoud 2"/>
          <p:cNvSpPr>
            <a:spLocks noGrp="1"/>
          </p:cNvSpPr>
          <p:nvPr>
            <p:ph idx="1"/>
          </p:nvPr>
        </p:nvSpPr>
        <p:spPr/>
        <p:txBody>
          <a:bodyPr/>
          <a:lstStyle/>
          <a:p>
            <a:endParaRPr lang="nl-BE"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1700808"/>
            <a:ext cx="8614144" cy="4248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36959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981200" y="274638"/>
            <a:ext cx="8229600" cy="994122"/>
          </a:xfrm>
        </p:spPr>
        <p:txBody>
          <a:bodyPr>
            <a:normAutofit/>
          </a:bodyPr>
          <a:lstStyle/>
          <a:p>
            <a:r>
              <a:rPr lang="nl-BE" dirty="0">
                <a:solidFill>
                  <a:srgbClr val="00B050"/>
                </a:solidFill>
              </a:rPr>
              <a:t>Fase1: Steekproef</a:t>
            </a:r>
            <a:endParaRPr lang="nl-BE" dirty="0"/>
          </a:p>
        </p:txBody>
      </p:sp>
      <p:sp>
        <p:nvSpPr>
          <p:cNvPr id="3" name="Tijdelijke aanduiding voor inhoud 2"/>
          <p:cNvSpPr>
            <a:spLocks noGrp="1"/>
          </p:cNvSpPr>
          <p:nvPr>
            <p:ph idx="1"/>
          </p:nvPr>
        </p:nvSpPr>
        <p:spPr>
          <a:xfrm>
            <a:off x="1991544" y="1268760"/>
            <a:ext cx="8229600" cy="4896544"/>
          </a:xfrm>
        </p:spPr>
        <p:txBody>
          <a:bodyPr>
            <a:normAutofit fontScale="70000" lnSpcReduction="20000"/>
          </a:bodyPr>
          <a:lstStyle/>
          <a:p>
            <a:pPr marL="0" indent="0">
              <a:buNone/>
            </a:pPr>
            <a:endParaRPr lang="nl-BE" sz="2800" dirty="0"/>
          </a:p>
          <a:p>
            <a:r>
              <a:rPr lang="nl-BE" sz="2900" dirty="0">
                <a:solidFill>
                  <a:schemeClr val="tx1"/>
                </a:solidFill>
              </a:rPr>
              <a:t>Steekproef 73 cliënten </a:t>
            </a:r>
            <a:br>
              <a:rPr lang="nl-BE" sz="2900" dirty="0">
                <a:solidFill>
                  <a:schemeClr val="tx1"/>
                </a:solidFill>
              </a:rPr>
            </a:br>
            <a:r>
              <a:rPr lang="nl-BE" sz="2900" dirty="0">
                <a:solidFill>
                  <a:schemeClr val="tx1"/>
                </a:solidFill>
              </a:rPr>
              <a:t>(65 cl namen werkelijk deel)</a:t>
            </a:r>
          </a:p>
          <a:p>
            <a:pPr marL="0" indent="0">
              <a:buNone/>
            </a:pPr>
            <a:endParaRPr lang="nl-BE" sz="2900" dirty="0">
              <a:solidFill>
                <a:schemeClr val="tx1"/>
              </a:solidFill>
            </a:endParaRPr>
          </a:p>
          <a:p>
            <a:pPr marL="342900" lvl="1" indent="-342900">
              <a:buFont typeface="Arial" panose="020B0604020202020204" pitchFamily="34" charset="0"/>
              <a:buChar char="•"/>
            </a:pPr>
            <a:r>
              <a:rPr lang="nl-BE" sz="2900" dirty="0">
                <a:solidFill>
                  <a:schemeClr val="tx1"/>
                </a:solidFill>
              </a:rPr>
              <a:t>Uitnodiging eerste gesprek (HB/BB)&gt; verkennen en informeren &gt; opnemen SV &gt; opvolgen van aanvraag tot toekenning</a:t>
            </a:r>
          </a:p>
          <a:p>
            <a:endParaRPr lang="nl-BE" sz="2900" dirty="0">
              <a:solidFill>
                <a:schemeClr val="tx1"/>
              </a:solidFill>
            </a:endParaRPr>
          </a:p>
          <a:p>
            <a:r>
              <a:rPr lang="nl-BE" sz="2900" dirty="0">
                <a:solidFill>
                  <a:schemeClr val="tx1"/>
                </a:solidFill>
              </a:rPr>
              <a:t>Focus: </a:t>
            </a:r>
            <a:r>
              <a:rPr lang="nl-BE" sz="2900" b="1" dirty="0">
                <a:solidFill>
                  <a:schemeClr val="tx1"/>
                </a:solidFill>
              </a:rPr>
              <a:t>Checklist 26 Sociale voordelen </a:t>
            </a:r>
            <a:r>
              <a:rPr lang="nl-BE" sz="2900" dirty="0">
                <a:solidFill>
                  <a:schemeClr val="tx1"/>
                </a:solidFill>
              </a:rPr>
              <a:t>die het meest relevant zijn voor de doelgroep (o.a. afgeleide rechten </a:t>
            </a:r>
            <a:r>
              <a:rPr lang="nl-BE" sz="2900" dirty="0" err="1">
                <a:solidFill>
                  <a:schemeClr val="tx1"/>
                </a:solidFill>
              </a:rPr>
              <a:t>obv</a:t>
            </a:r>
            <a:r>
              <a:rPr lang="nl-BE" sz="2900" dirty="0">
                <a:solidFill>
                  <a:schemeClr val="tx1"/>
                </a:solidFill>
              </a:rPr>
              <a:t> VT / bijstandsuitkering) </a:t>
            </a:r>
          </a:p>
          <a:p>
            <a:pPr marL="0" indent="0">
              <a:buNone/>
            </a:pPr>
            <a:endParaRPr lang="nl-BE" sz="2900" dirty="0">
              <a:solidFill>
                <a:schemeClr val="tx1"/>
              </a:solidFill>
            </a:endParaRPr>
          </a:p>
          <a:p>
            <a:r>
              <a:rPr lang="nl-BE" sz="2900" dirty="0">
                <a:solidFill>
                  <a:schemeClr val="tx1"/>
                </a:solidFill>
              </a:rPr>
              <a:t>Daarnaast oog voor andere rechten </a:t>
            </a:r>
            <a:r>
              <a:rPr lang="nl-BE" sz="2900" dirty="0" err="1">
                <a:solidFill>
                  <a:schemeClr val="tx1"/>
                </a:solidFill>
              </a:rPr>
              <a:t>obv</a:t>
            </a:r>
            <a:r>
              <a:rPr lang="nl-BE" sz="2900" dirty="0">
                <a:solidFill>
                  <a:schemeClr val="tx1"/>
                </a:solidFill>
              </a:rPr>
              <a:t> specifieke situatie (vb. recht op zorgpremie)</a:t>
            </a:r>
          </a:p>
          <a:p>
            <a:endParaRPr lang="nl-BE" sz="2900" dirty="0">
              <a:solidFill>
                <a:schemeClr val="tx1"/>
              </a:solidFill>
            </a:endParaRPr>
          </a:p>
          <a:p>
            <a:r>
              <a:rPr lang="nl-BE" sz="2900" b="1" dirty="0">
                <a:solidFill>
                  <a:schemeClr val="tx1"/>
                </a:solidFill>
              </a:rPr>
              <a:t>Samen met de cliënt, </a:t>
            </a:r>
            <a:r>
              <a:rPr lang="nl-BE" sz="2900" dirty="0">
                <a:solidFill>
                  <a:schemeClr val="tx1"/>
                </a:solidFill>
              </a:rPr>
              <a:t>volgens zijn/haar mogelijkheden</a:t>
            </a:r>
            <a:br>
              <a:rPr lang="nl-BE" sz="2900" dirty="0">
                <a:solidFill>
                  <a:schemeClr val="tx1"/>
                </a:solidFill>
              </a:rPr>
            </a:br>
            <a:r>
              <a:rPr lang="nl-BE" sz="2900" dirty="0">
                <a:solidFill>
                  <a:schemeClr val="tx1"/>
                </a:solidFill>
              </a:rPr>
              <a:t>(geen ondertekende blanco aanvraagformulieren op een stapel… )</a:t>
            </a:r>
            <a:br>
              <a:rPr lang="nl-BE" sz="2900" dirty="0">
                <a:solidFill>
                  <a:schemeClr val="tx1"/>
                </a:solidFill>
              </a:rPr>
            </a:br>
            <a:br>
              <a:rPr lang="nl-BE" sz="1700" dirty="0">
                <a:solidFill>
                  <a:schemeClr val="tx1"/>
                </a:solidFill>
              </a:rPr>
            </a:br>
            <a:endParaRPr lang="nl-BE" sz="2000" dirty="0">
              <a:solidFill>
                <a:schemeClr val="tx1"/>
              </a:solidFill>
            </a:endParaRPr>
          </a:p>
          <a:p>
            <a:pPr marL="0" lvl="1" indent="0">
              <a:buNone/>
            </a:pPr>
            <a:endParaRPr lang="nl-BE" dirty="0">
              <a:solidFill>
                <a:schemeClr val="tx1"/>
              </a:solidFill>
            </a:endParaRPr>
          </a:p>
          <a:p>
            <a:pPr marL="0" indent="0">
              <a:buNone/>
            </a:pPr>
            <a:endParaRPr lang="nl-BE" dirty="0"/>
          </a:p>
          <a:p>
            <a:endParaRPr lang="nl-BE" dirty="0"/>
          </a:p>
        </p:txBody>
      </p:sp>
    </p:spTree>
    <p:extLst>
      <p:ext uri="{BB962C8B-B14F-4D97-AF65-F5344CB8AC3E}">
        <p14:creationId xmlns:p14="http://schemas.microsoft.com/office/powerpoint/2010/main" val="4278644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BE" sz="2400" dirty="0">
                <a:solidFill>
                  <a:srgbClr val="00B050"/>
                </a:solidFill>
              </a:rPr>
              <a:t>Fase1: Doelstelling 1:Realisaties: Beginmeting: SV </a:t>
            </a:r>
            <a:endParaRPr lang="nl-BE" sz="2400" dirty="0"/>
          </a:p>
        </p:txBody>
      </p:sp>
      <p:sp>
        <p:nvSpPr>
          <p:cNvPr id="3" name="Tijdelijke aanduiding voor inhoud 2"/>
          <p:cNvSpPr>
            <a:spLocks noGrp="1"/>
          </p:cNvSpPr>
          <p:nvPr>
            <p:ph idx="1"/>
          </p:nvPr>
        </p:nvSpPr>
        <p:spPr/>
        <p:txBody>
          <a:bodyPr>
            <a:normAutofit/>
          </a:bodyPr>
          <a:lstStyle/>
          <a:p>
            <a:r>
              <a:rPr lang="nl-BE" sz="2400" u="sng" dirty="0"/>
              <a:t> </a:t>
            </a:r>
            <a:r>
              <a:rPr lang="nl-BE" sz="2400" u="sng" dirty="0">
                <a:solidFill>
                  <a:schemeClr val="tx1"/>
                </a:solidFill>
              </a:rPr>
              <a:t>Verkenning van 26 SV bij 65 personen </a:t>
            </a:r>
          </a:p>
          <a:p>
            <a:pPr marL="457200" lvl="1" indent="0">
              <a:buNone/>
            </a:pPr>
            <a:endParaRPr lang="nl-BE" sz="3100" dirty="0"/>
          </a:p>
          <a:p>
            <a:pPr marL="342900" lvl="1" indent="-342900">
              <a:buFont typeface="Arial" panose="020B0604020202020204" pitchFamily="34" charset="0"/>
              <a:buChar char="•"/>
            </a:pPr>
            <a:endParaRPr lang="nl-BE" sz="2400" dirty="0"/>
          </a:p>
          <a:p>
            <a:pPr marL="342900" lvl="1" indent="-342900">
              <a:buFont typeface="Arial" panose="020B0604020202020204" pitchFamily="34" charset="0"/>
              <a:buChar char="•"/>
            </a:pPr>
            <a:endParaRPr lang="nl-BE" sz="2400" dirty="0"/>
          </a:p>
          <a:p>
            <a:pPr marL="342900" lvl="1" indent="-342900">
              <a:buFont typeface="Arial" panose="020B0604020202020204" pitchFamily="34" charset="0"/>
              <a:buChar char="•"/>
            </a:pPr>
            <a:endParaRPr lang="nl-BE" sz="2400" dirty="0"/>
          </a:p>
          <a:p>
            <a:pPr marL="342900" lvl="1" indent="-342900">
              <a:buFont typeface="Arial" panose="020B0604020202020204" pitchFamily="34" charset="0"/>
              <a:buChar char="•"/>
            </a:pPr>
            <a:endParaRPr lang="nl-BE" sz="2400" dirty="0"/>
          </a:p>
          <a:p>
            <a:pPr marL="342900" lvl="1" indent="-342900">
              <a:buFont typeface="Arial" panose="020B0604020202020204" pitchFamily="34" charset="0"/>
              <a:buChar char="•"/>
            </a:pPr>
            <a:endParaRPr lang="nl-BE" sz="2400" u="sng" dirty="0"/>
          </a:p>
          <a:p>
            <a:pPr marL="342900" lvl="1" indent="-342900">
              <a:buFont typeface="Arial" panose="020B0604020202020204" pitchFamily="34" charset="0"/>
              <a:buChar char="•"/>
            </a:pPr>
            <a:endParaRPr lang="nl-BE" sz="2400" u="sng" dirty="0">
              <a:solidFill>
                <a:schemeClr val="tx1"/>
              </a:solidFill>
            </a:endParaRPr>
          </a:p>
          <a:p>
            <a:pPr marL="342900" lvl="1" indent="-342900">
              <a:buFont typeface="Arial" panose="020B0604020202020204" pitchFamily="34" charset="0"/>
              <a:buChar char="•"/>
            </a:pPr>
            <a:r>
              <a:rPr lang="nl-BE" sz="2400" u="sng" dirty="0">
                <a:solidFill>
                  <a:schemeClr val="tx1"/>
                </a:solidFill>
              </a:rPr>
              <a:t>Een eerste vaststelling</a:t>
            </a:r>
          </a:p>
          <a:p>
            <a:pPr lvl="1">
              <a:buFont typeface="Wingdings" panose="05000000000000000000" pitchFamily="2" charset="2"/>
              <a:buChar char="§"/>
            </a:pPr>
            <a:r>
              <a:rPr lang="nl-NL" sz="1600" dirty="0">
                <a:solidFill>
                  <a:schemeClr val="tx1"/>
                </a:solidFill>
              </a:rPr>
              <a:t>Cliënten hebben </a:t>
            </a:r>
            <a:r>
              <a:rPr lang="nl-NL" sz="1600" b="1" dirty="0">
                <a:solidFill>
                  <a:schemeClr val="tx1"/>
                </a:solidFill>
              </a:rPr>
              <a:t>geen duidelijk zicht </a:t>
            </a:r>
            <a:r>
              <a:rPr lang="nl-NL" sz="1600" dirty="0">
                <a:solidFill>
                  <a:schemeClr val="tx1"/>
                </a:solidFill>
              </a:rPr>
              <a:t>op welke</a:t>
            </a:r>
            <a:r>
              <a:rPr lang="nl-NL" sz="1600" b="1" dirty="0">
                <a:solidFill>
                  <a:schemeClr val="tx1"/>
                </a:solidFill>
              </a:rPr>
              <a:t> </a:t>
            </a:r>
            <a:r>
              <a:rPr lang="nl-NL" sz="1600" dirty="0">
                <a:solidFill>
                  <a:schemeClr val="tx1"/>
                </a:solidFill>
              </a:rPr>
              <a:t>rechten en SV  men nog aanspraak kan maken, maar ook niet waarop men geen recht heeft en op welke rechten en SV men reeds heeft; </a:t>
            </a:r>
            <a:endParaRPr lang="nl-BE" sz="1600" dirty="0">
              <a:solidFill>
                <a:schemeClr val="tx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2185" y="2116144"/>
            <a:ext cx="1423045" cy="1423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1745" y="1995964"/>
            <a:ext cx="3567113" cy="220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769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endParaRPr lang="nl-BE"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5" y="1700809"/>
            <a:ext cx="8047669" cy="4784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42425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400" dirty="0">
                <a:solidFill>
                  <a:srgbClr val="00B050"/>
                </a:solidFill>
              </a:rPr>
              <a:t>Fase1: Belangrijke vaststellingen</a:t>
            </a:r>
            <a:endParaRPr lang="nl-BE" sz="2400" dirty="0"/>
          </a:p>
        </p:txBody>
      </p:sp>
      <p:sp>
        <p:nvSpPr>
          <p:cNvPr id="3" name="Tijdelijke aanduiding voor inhoud 2"/>
          <p:cNvSpPr>
            <a:spLocks noGrp="1"/>
          </p:cNvSpPr>
          <p:nvPr>
            <p:ph idx="1"/>
          </p:nvPr>
        </p:nvSpPr>
        <p:spPr>
          <a:xfrm>
            <a:off x="1981200" y="1340768"/>
            <a:ext cx="8229600" cy="4824536"/>
          </a:xfrm>
        </p:spPr>
        <p:txBody>
          <a:bodyPr>
            <a:normAutofit/>
          </a:bodyPr>
          <a:lstStyle/>
          <a:p>
            <a:endParaRPr lang="nl-BE" sz="2400" dirty="0">
              <a:sym typeface="Wingdings" panose="05000000000000000000" pitchFamily="2" charset="2"/>
            </a:endParaRPr>
          </a:p>
          <a:p>
            <a:r>
              <a:rPr lang="nl-BE" sz="2400" i="1" dirty="0">
                <a:solidFill>
                  <a:schemeClr val="tx1"/>
                </a:solidFill>
                <a:sym typeface="Wingdings" panose="05000000000000000000" pitchFamily="2" charset="2"/>
              </a:rPr>
              <a:t>Het is niet omdat iemand een OCMW-cliënt is, dat al zijn/ haar sociale rechten zijn opgenomen.</a:t>
            </a:r>
          </a:p>
          <a:p>
            <a:endParaRPr lang="nl-BE" sz="2400" i="1" dirty="0">
              <a:solidFill>
                <a:schemeClr val="tx1"/>
              </a:solidFill>
              <a:sym typeface="Wingdings" panose="05000000000000000000" pitchFamily="2" charset="2"/>
            </a:endParaRPr>
          </a:p>
          <a:p>
            <a:r>
              <a:rPr lang="nl-BE" sz="2400" i="1" dirty="0">
                <a:solidFill>
                  <a:schemeClr val="tx1"/>
                </a:solidFill>
                <a:sym typeface="Wingdings" panose="05000000000000000000" pitchFamily="2" charset="2"/>
              </a:rPr>
              <a:t>Aanvraagmodaliteiten, criteria en voorwaarden zijn niet altijd aangepast aan de doelgroep.</a:t>
            </a:r>
          </a:p>
          <a:p>
            <a:endParaRPr lang="nl-BE" sz="2400" i="1" dirty="0">
              <a:solidFill>
                <a:schemeClr val="tx1"/>
              </a:solidFill>
              <a:sym typeface="Wingdings" panose="05000000000000000000" pitchFamily="2" charset="2"/>
            </a:endParaRPr>
          </a:p>
          <a:p>
            <a:r>
              <a:rPr lang="nl-BE" sz="2400" i="1" dirty="0">
                <a:solidFill>
                  <a:schemeClr val="tx1"/>
                </a:solidFill>
                <a:sym typeface="Wingdings" panose="05000000000000000000" pitchFamily="2" charset="2"/>
              </a:rPr>
              <a:t>Geautomatiseerde rechten wil niet altijd zeggen </a:t>
            </a:r>
            <a:br>
              <a:rPr lang="nl-BE" sz="2400" i="1" dirty="0">
                <a:solidFill>
                  <a:schemeClr val="tx1"/>
                </a:solidFill>
                <a:sym typeface="Wingdings" panose="05000000000000000000" pitchFamily="2" charset="2"/>
              </a:rPr>
            </a:br>
            <a:r>
              <a:rPr lang="nl-BE" sz="2400" i="1" dirty="0">
                <a:solidFill>
                  <a:schemeClr val="tx1"/>
                </a:solidFill>
                <a:sym typeface="Wingdings" panose="05000000000000000000" pitchFamily="2" charset="2"/>
              </a:rPr>
              <a:t>dat ze zijn opgenomen.</a:t>
            </a:r>
          </a:p>
          <a:p>
            <a:pPr marL="0" indent="0">
              <a:buNone/>
            </a:pPr>
            <a:endParaRPr lang="nl-BE" sz="2400" b="1" i="1" dirty="0">
              <a:solidFill>
                <a:schemeClr val="tx1"/>
              </a:solidFill>
              <a:sym typeface="Wingdings" panose="05000000000000000000" pitchFamily="2" charset="2"/>
            </a:endParaRPr>
          </a:p>
          <a:p>
            <a:pPr marL="914400" lvl="2" indent="0">
              <a:buNone/>
            </a:pPr>
            <a:endParaRPr lang="nl-BE" dirty="0"/>
          </a:p>
          <a:p>
            <a:pPr lvl="2"/>
            <a:endParaRPr lang="nl-BE"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6080" y="4437113"/>
            <a:ext cx="21336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9846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991544" y="188640"/>
            <a:ext cx="8229600" cy="1066130"/>
          </a:xfrm>
        </p:spPr>
        <p:txBody>
          <a:bodyPr>
            <a:normAutofit/>
          </a:bodyPr>
          <a:lstStyle/>
          <a:p>
            <a:r>
              <a:rPr lang="nl-BE" sz="1800" dirty="0">
                <a:solidFill>
                  <a:srgbClr val="00B050"/>
                </a:solidFill>
              </a:rPr>
              <a:t>		Fase1: Doelstelling 1: Realisaties: Eindmeting: Effect RMW 26 basis SV </a:t>
            </a:r>
          </a:p>
        </p:txBody>
      </p:sp>
      <p:graphicFrame>
        <p:nvGraphicFramePr>
          <p:cNvPr id="5" name="Tijdelijke aanduiding voor inhoud 4"/>
          <p:cNvGraphicFramePr>
            <a:graphicFrameLocks noGrp="1"/>
          </p:cNvGraphicFramePr>
          <p:nvPr>
            <p:ph idx="1"/>
            <p:extLst/>
          </p:nvPr>
        </p:nvGraphicFramePr>
        <p:xfrm>
          <a:off x="2927648" y="1124745"/>
          <a:ext cx="6048672" cy="5375573"/>
        </p:xfrm>
        <a:graphic>
          <a:graphicData uri="http://schemas.openxmlformats.org/drawingml/2006/table">
            <a:tbl>
              <a:tblPr firstRow="1" firstCol="1" bandRow="1">
                <a:tableStyleId>{21E4AEA4-8DFA-4A89-87EB-49C32662AFE0}</a:tableStyleId>
              </a:tblPr>
              <a:tblGrid>
                <a:gridCol w="2439240">
                  <a:extLst>
                    <a:ext uri="{9D8B030D-6E8A-4147-A177-3AD203B41FA5}">
                      <a16:colId xmlns:a16="http://schemas.microsoft.com/office/drawing/2014/main" val="20000"/>
                    </a:ext>
                  </a:extLst>
                </a:gridCol>
                <a:gridCol w="1665216">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tblGrid>
              <a:tr h="274656">
                <a:tc>
                  <a:txBody>
                    <a:bodyPr/>
                    <a:lstStyle/>
                    <a:p>
                      <a:pPr>
                        <a:spcAft>
                          <a:spcPts val="0"/>
                        </a:spcAft>
                      </a:pPr>
                      <a:r>
                        <a:rPr lang="nl-NL" sz="1100" dirty="0">
                          <a:effectLst/>
                        </a:rPr>
                        <a:t> </a:t>
                      </a:r>
                      <a:endParaRPr lang="nl-BE" sz="1100" dirty="0">
                        <a:effectLst/>
                        <a:latin typeface="Times New Roman"/>
                        <a:ea typeface="Times New Roman"/>
                      </a:endParaRPr>
                    </a:p>
                  </a:txBody>
                  <a:tcPr marL="34739" marR="34739" marT="0" marB="0" anchor="b"/>
                </a:tc>
                <a:tc>
                  <a:txBody>
                    <a:bodyPr/>
                    <a:lstStyle/>
                    <a:p>
                      <a:pPr>
                        <a:spcAft>
                          <a:spcPts val="0"/>
                        </a:spcAft>
                      </a:pPr>
                      <a:r>
                        <a:rPr lang="nl-NL" sz="1100" dirty="0">
                          <a:effectLst/>
                        </a:rPr>
                        <a:t>Uitgeput na rechtenonderzoek</a:t>
                      </a:r>
                      <a:endParaRPr lang="nl-BE" sz="1100" dirty="0">
                        <a:effectLst/>
                        <a:latin typeface="Times New Roman"/>
                        <a:ea typeface="Times New Roman"/>
                      </a:endParaRPr>
                    </a:p>
                  </a:txBody>
                  <a:tcPr marL="34739" marR="34739" marT="0" marB="0" anchor="b"/>
                </a:tc>
                <a:tc>
                  <a:txBody>
                    <a:bodyPr/>
                    <a:lstStyle/>
                    <a:p>
                      <a:pPr>
                        <a:spcAft>
                          <a:spcPts val="0"/>
                        </a:spcAft>
                      </a:pPr>
                      <a:r>
                        <a:rPr lang="nl-NL" sz="1100" dirty="0">
                          <a:effectLst/>
                        </a:rPr>
                        <a:t>Uitgeput na acties RMW</a:t>
                      </a:r>
                      <a:endParaRPr lang="nl-BE" sz="1100" dirty="0">
                        <a:effectLst/>
                        <a:latin typeface="Times New Roman"/>
                        <a:ea typeface="Times New Roman"/>
                      </a:endParaRPr>
                    </a:p>
                  </a:txBody>
                  <a:tcPr marL="34739" marR="34739" marT="0" marB="0" anchor="b"/>
                </a:tc>
                <a:extLst>
                  <a:ext uri="{0D108BD9-81ED-4DB2-BD59-A6C34878D82A}">
                    <a16:rowId xmlns:a16="http://schemas.microsoft.com/office/drawing/2014/main" val="10000"/>
                  </a:ext>
                </a:extLst>
              </a:tr>
              <a:tr h="174447">
                <a:tc>
                  <a:txBody>
                    <a:bodyPr/>
                    <a:lstStyle/>
                    <a:p>
                      <a:pPr>
                        <a:spcAft>
                          <a:spcPts val="0"/>
                        </a:spcAft>
                      </a:pPr>
                      <a:r>
                        <a:rPr lang="nl-NL" sz="1000" dirty="0">
                          <a:effectLst/>
                        </a:rPr>
                        <a:t>Energiezuinige maatregel</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a:effectLst/>
                        </a:rPr>
                        <a:t>42%</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94%</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01"/>
                  </a:ext>
                </a:extLst>
              </a:tr>
              <a:tr h="174447">
                <a:tc>
                  <a:txBody>
                    <a:bodyPr/>
                    <a:lstStyle/>
                    <a:p>
                      <a:pPr>
                        <a:spcAft>
                          <a:spcPts val="0"/>
                        </a:spcAft>
                      </a:pPr>
                      <a:r>
                        <a:rPr lang="nl-NL" sz="1000">
                          <a:effectLst/>
                        </a:rPr>
                        <a:t>Winterpremie</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a:effectLst/>
                        </a:rPr>
                        <a:t>75%</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02"/>
                  </a:ext>
                </a:extLst>
              </a:tr>
              <a:tr h="174447">
                <a:tc>
                  <a:txBody>
                    <a:bodyPr/>
                    <a:lstStyle/>
                    <a:p>
                      <a:pPr>
                        <a:spcAft>
                          <a:spcPts val="0"/>
                        </a:spcAft>
                      </a:pPr>
                      <a:r>
                        <a:rPr lang="nl-NL" sz="1000">
                          <a:effectLst/>
                        </a:rPr>
                        <a:t>Stookoliepremie</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75%</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03"/>
                  </a:ext>
                </a:extLst>
              </a:tr>
              <a:tr h="174447">
                <a:tc>
                  <a:txBody>
                    <a:bodyPr/>
                    <a:lstStyle/>
                    <a:p>
                      <a:pPr>
                        <a:spcAft>
                          <a:spcPts val="0"/>
                        </a:spcAft>
                      </a:pPr>
                      <a:r>
                        <a:rPr lang="nl-NL" sz="1000" dirty="0">
                          <a:effectLst/>
                        </a:rPr>
                        <a:t>Sociaal tarief El / Gas</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dirty="0">
                          <a:effectLst/>
                        </a:rPr>
                        <a:t>90%</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04"/>
                  </a:ext>
                </a:extLst>
              </a:tr>
              <a:tr h="174447">
                <a:tc>
                  <a:txBody>
                    <a:bodyPr/>
                    <a:lstStyle/>
                    <a:p>
                      <a:pPr>
                        <a:spcAft>
                          <a:spcPts val="0"/>
                        </a:spcAft>
                      </a:pPr>
                      <a:r>
                        <a:rPr lang="nl-NL" sz="1000">
                          <a:effectLst/>
                        </a:rPr>
                        <a:t>Sociaal tarief Farys</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85%</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05"/>
                  </a:ext>
                </a:extLst>
              </a:tr>
              <a:tr h="174447">
                <a:tc>
                  <a:txBody>
                    <a:bodyPr/>
                    <a:lstStyle/>
                    <a:p>
                      <a:pPr>
                        <a:spcAft>
                          <a:spcPts val="0"/>
                        </a:spcAft>
                      </a:pPr>
                      <a:r>
                        <a:rPr lang="nl-NL" sz="1000">
                          <a:effectLst/>
                        </a:rPr>
                        <a:t>Korting EANDIS</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59%</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97%</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06"/>
                  </a:ext>
                </a:extLst>
              </a:tr>
              <a:tr h="174447">
                <a:tc>
                  <a:txBody>
                    <a:bodyPr/>
                    <a:lstStyle/>
                    <a:p>
                      <a:pPr>
                        <a:spcAft>
                          <a:spcPts val="0"/>
                        </a:spcAft>
                      </a:pPr>
                      <a:r>
                        <a:rPr lang="nl-NL" sz="1000" dirty="0">
                          <a:effectLst/>
                        </a:rPr>
                        <a:t>Korting Tweedehandscomputer</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a:effectLst/>
                        </a:rPr>
                        <a:t>21%</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58%</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07"/>
                  </a:ext>
                </a:extLst>
              </a:tr>
              <a:tr h="174447">
                <a:tc>
                  <a:txBody>
                    <a:bodyPr/>
                    <a:lstStyle/>
                    <a:p>
                      <a:pPr>
                        <a:spcAft>
                          <a:spcPts val="0"/>
                        </a:spcAft>
                      </a:pPr>
                      <a:r>
                        <a:rPr lang="nl-NL" sz="1000">
                          <a:effectLst/>
                        </a:rPr>
                        <a:t>PASOA</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65%</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08"/>
                  </a:ext>
                </a:extLst>
              </a:tr>
              <a:tr h="174447">
                <a:tc>
                  <a:txBody>
                    <a:bodyPr/>
                    <a:lstStyle/>
                    <a:p>
                      <a:pPr>
                        <a:spcAft>
                          <a:spcPts val="0"/>
                        </a:spcAft>
                      </a:pPr>
                      <a:r>
                        <a:rPr lang="nl-NL" sz="1000">
                          <a:effectLst/>
                        </a:rPr>
                        <a:t>Sociaal tarief telefoon</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56%</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09"/>
                  </a:ext>
                </a:extLst>
              </a:tr>
              <a:tr h="174447">
                <a:tc>
                  <a:txBody>
                    <a:bodyPr/>
                    <a:lstStyle/>
                    <a:p>
                      <a:pPr>
                        <a:spcAft>
                          <a:spcPts val="0"/>
                        </a:spcAft>
                      </a:pPr>
                      <a:r>
                        <a:rPr lang="nl-NL" sz="1000">
                          <a:effectLst/>
                        </a:rPr>
                        <a:t>sociaal tarief Internet</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64%</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98%</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10"/>
                  </a:ext>
                </a:extLst>
              </a:tr>
              <a:tr h="174447">
                <a:tc>
                  <a:txBody>
                    <a:bodyPr/>
                    <a:lstStyle/>
                    <a:p>
                      <a:pPr>
                        <a:spcAft>
                          <a:spcPts val="0"/>
                        </a:spcAft>
                      </a:pPr>
                      <a:r>
                        <a:rPr lang="nl-NL" sz="1000">
                          <a:effectLst/>
                        </a:rPr>
                        <a:t>Huursubsidie</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89%</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11"/>
                  </a:ext>
                </a:extLst>
              </a:tr>
              <a:tr h="174447">
                <a:tc>
                  <a:txBody>
                    <a:bodyPr/>
                    <a:lstStyle/>
                    <a:p>
                      <a:pPr>
                        <a:spcAft>
                          <a:spcPts val="0"/>
                        </a:spcAft>
                      </a:pPr>
                      <a:r>
                        <a:rPr lang="nl-NL" sz="1000">
                          <a:effectLst/>
                        </a:rPr>
                        <a:t>Huurpremie</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12"/>
                  </a:ext>
                </a:extLst>
              </a:tr>
              <a:tr h="174447">
                <a:tc>
                  <a:txBody>
                    <a:bodyPr/>
                    <a:lstStyle/>
                    <a:p>
                      <a:pPr>
                        <a:spcAft>
                          <a:spcPts val="0"/>
                        </a:spcAft>
                      </a:pPr>
                      <a:r>
                        <a:rPr lang="nl-NL" sz="1000">
                          <a:effectLst/>
                        </a:rPr>
                        <a:t>Inschrijving Sociale huisvesting</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71%</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dirty="0">
                          <a:effectLst/>
                        </a:rPr>
                        <a:t>92%</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13"/>
                  </a:ext>
                </a:extLst>
              </a:tr>
              <a:tr h="174447">
                <a:tc>
                  <a:txBody>
                    <a:bodyPr/>
                    <a:lstStyle/>
                    <a:p>
                      <a:pPr>
                        <a:spcAft>
                          <a:spcPts val="0"/>
                        </a:spcAft>
                      </a:pPr>
                      <a:r>
                        <a:rPr lang="nl-NL" sz="1000">
                          <a:effectLst/>
                        </a:rPr>
                        <a:t>Gratis Huisvuilzakken</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77%</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14"/>
                  </a:ext>
                </a:extLst>
              </a:tr>
              <a:tr h="174447">
                <a:tc>
                  <a:txBody>
                    <a:bodyPr/>
                    <a:lstStyle/>
                    <a:p>
                      <a:pPr>
                        <a:spcAft>
                          <a:spcPts val="0"/>
                        </a:spcAft>
                      </a:pPr>
                      <a:r>
                        <a:rPr lang="nl-NL" sz="1000">
                          <a:effectLst/>
                        </a:rPr>
                        <a:t>Sociale kruidenier</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80%</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94%</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15"/>
                  </a:ext>
                </a:extLst>
              </a:tr>
              <a:tr h="174447">
                <a:tc>
                  <a:txBody>
                    <a:bodyPr/>
                    <a:lstStyle/>
                    <a:p>
                      <a:pPr>
                        <a:spcAft>
                          <a:spcPts val="0"/>
                        </a:spcAft>
                      </a:pPr>
                      <a:r>
                        <a:rPr lang="nl-NL" sz="1000">
                          <a:effectLst/>
                        </a:rPr>
                        <a:t>Sociaal restaurant (kansentarief)</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48%</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72%</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16"/>
                  </a:ext>
                </a:extLst>
              </a:tr>
              <a:tr h="174447">
                <a:tc>
                  <a:txBody>
                    <a:bodyPr/>
                    <a:lstStyle/>
                    <a:p>
                      <a:pPr>
                        <a:spcAft>
                          <a:spcPts val="0"/>
                        </a:spcAft>
                      </a:pPr>
                      <a:r>
                        <a:rPr lang="nl-NL" sz="1000">
                          <a:effectLst/>
                        </a:rPr>
                        <a:t>Ontheffing Provinciebelasting</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17"/>
                  </a:ext>
                </a:extLst>
              </a:tr>
              <a:tr h="174447">
                <a:tc>
                  <a:txBody>
                    <a:bodyPr/>
                    <a:lstStyle/>
                    <a:p>
                      <a:pPr>
                        <a:spcAft>
                          <a:spcPts val="0"/>
                        </a:spcAft>
                      </a:pPr>
                      <a:r>
                        <a:rPr lang="nl-NL" sz="1000" dirty="0">
                          <a:effectLst/>
                        </a:rPr>
                        <a:t>Verhoogde Tegemoetkoming</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a:effectLst/>
                        </a:rPr>
                        <a:t>97%</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18"/>
                  </a:ext>
                </a:extLst>
              </a:tr>
              <a:tr h="174447">
                <a:tc>
                  <a:txBody>
                    <a:bodyPr/>
                    <a:lstStyle/>
                    <a:p>
                      <a:pPr>
                        <a:spcAft>
                          <a:spcPts val="0"/>
                        </a:spcAft>
                      </a:pPr>
                      <a:r>
                        <a:rPr lang="nl-NL" sz="1000">
                          <a:effectLst/>
                        </a:rPr>
                        <a:t>Vermind. Bijdr. Zorgverz.</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19"/>
                  </a:ext>
                </a:extLst>
              </a:tr>
              <a:tr h="174447">
                <a:tc>
                  <a:txBody>
                    <a:bodyPr/>
                    <a:lstStyle/>
                    <a:p>
                      <a:pPr>
                        <a:spcAft>
                          <a:spcPts val="0"/>
                        </a:spcAft>
                      </a:pPr>
                      <a:r>
                        <a:rPr lang="nl-NL" sz="1000">
                          <a:effectLst/>
                        </a:rPr>
                        <a:t>Reductie De Lijn</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85%</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20"/>
                  </a:ext>
                </a:extLst>
              </a:tr>
              <a:tr h="174447">
                <a:tc>
                  <a:txBody>
                    <a:bodyPr/>
                    <a:lstStyle/>
                    <a:p>
                      <a:pPr>
                        <a:spcAft>
                          <a:spcPts val="0"/>
                        </a:spcAft>
                      </a:pPr>
                      <a:r>
                        <a:rPr lang="nl-NL" sz="1000">
                          <a:effectLst/>
                        </a:rPr>
                        <a:t>Reductie NMBS</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74%</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21"/>
                  </a:ext>
                </a:extLst>
              </a:tr>
              <a:tr h="174447">
                <a:tc>
                  <a:txBody>
                    <a:bodyPr/>
                    <a:lstStyle/>
                    <a:p>
                      <a:pPr>
                        <a:spcAft>
                          <a:spcPts val="0"/>
                        </a:spcAft>
                      </a:pPr>
                      <a:r>
                        <a:rPr lang="nl-NL" sz="1000">
                          <a:effectLst/>
                        </a:rPr>
                        <a:t>Fiscaal voordeel</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22"/>
                  </a:ext>
                </a:extLst>
              </a:tr>
              <a:tr h="174447">
                <a:tc>
                  <a:txBody>
                    <a:bodyPr/>
                    <a:lstStyle/>
                    <a:p>
                      <a:pPr>
                        <a:spcAft>
                          <a:spcPts val="0"/>
                        </a:spcAft>
                      </a:pPr>
                      <a:r>
                        <a:rPr lang="nl-NL" sz="1000" dirty="0">
                          <a:effectLst/>
                        </a:rPr>
                        <a:t>IVT Kinderopvang</a:t>
                      </a:r>
                      <a:endParaRPr lang="nl-BE" sz="1000" dirty="0">
                        <a:effectLst/>
                        <a:latin typeface="Times New Roman"/>
                        <a:ea typeface="Times New Roman"/>
                      </a:endParaRPr>
                    </a:p>
                  </a:txBody>
                  <a:tcPr marL="34739" marR="34739" marT="0" marB="0" anchor="b"/>
                </a:tc>
                <a:tc>
                  <a:txBody>
                    <a:bodyPr/>
                    <a:lstStyle/>
                    <a:p>
                      <a:pPr algn="r">
                        <a:spcAft>
                          <a:spcPts val="0"/>
                        </a:spcAft>
                      </a:pPr>
                      <a:r>
                        <a:rPr lang="nl-NL" sz="1000">
                          <a:effectLst/>
                        </a:rPr>
                        <a:t>50%</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100%</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23"/>
                  </a:ext>
                </a:extLst>
              </a:tr>
              <a:tr h="174447">
                <a:tc>
                  <a:txBody>
                    <a:bodyPr/>
                    <a:lstStyle/>
                    <a:p>
                      <a:pPr>
                        <a:spcAft>
                          <a:spcPts val="0"/>
                        </a:spcAft>
                      </a:pPr>
                      <a:r>
                        <a:rPr lang="nl-NL" sz="1000">
                          <a:effectLst/>
                        </a:rPr>
                        <a:t>School- en Studietoelage</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67%</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100%</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24"/>
                  </a:ext>
                </a:extLst>
              </a:tr>
              <a:tr h="174447">
                <a:tc>
                  <a:txBody>
                    <a:bodyPr/>
                    <a:lstStyle/>
                    <a:p>
                      <a:pPr>
                        <a:spcAft>
                          <a:spcPts val="0"/>
                        </a:spcAft>
                      </a:pPr>
                      <a:r>
                        <a:rPr lang="nl-NL" sz="1000">
                          <a:effectLst/>
                        </a:rPr>
                        <a:t>Globaal Medisch Dossier</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57%</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effectLst/>
                        </a:rPr>
                        <a:t>88%</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25"/>
                  </a:ext>
                </a:extLst>
              </a:tr>
              <a:tr h="199871">
                <a:tc>
                  <a:txBody>
                    <a:bodyPr/>
                    <a:lstStyle/>
                    <a:p>
                      <a:pPr>
                        <a:spcAft>
                          <a:spcPts val="0"/>
                        </a:spcAft>
                      </a:pPr>
                      <a:r>
                        <a:rPr lang="nl-NL" sz="1000">
                          <a:effectLst/>
                        </a:rPr>
                        <a:t>UITPAS (kansentarief)</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48%</a:t>
                      </a:r>
                      <a:endParaRPr lang="nl-BE" sz="1000">
                        <a:effectLst/>
                        <a:latin typeface="Times New Roman"/>
                        <a:ea typeface="Times New Roman"/>
                      </a:endParaRPr>
                    </a:p>
                  </a:txBody>
                  <a:tcPr marL="34739" marR="34739" marT="0" marB="0" anchor="b"/>
                </a:tc>
                <a:tc>
                  <a:txBody>
                    <a:bodyPr/>
                    <a:lstStyle/>
                    <a:p>
                      <a:pPr algn="r">
                        <a:spcAft>
                          <a:spcPts val="0"/>
                        </a:spcAft>
                      </a:pPr>
                      <a:r>
                        <a:rPr lang="nl-NL" sz="1000">
                          <a:effectLst/>
                        </a:rPr>
                        <a:t>77%</a:t>
                      </a:r>
                      <a:endParaRPr lang="nl-BE" sz="1000">
                        <a:effectLst/>
                        <a:latin typeface="Times New Roman"/>
                        <a:ea typeface="Times New Roman"/>
                      </a:endParaRPr>
                    </a:p>
                  </a:txBody>
                  <a:tcPr marL="34739" marR="34739" marT="0" marB="0" anchor="b"/>
                </a:tc>
                <a:extLst>
                  <a:ext uri="{0D108BD9-81ED-4DB2-BD59-A6C34878D82A}">
                    <a16:rowId xmlns:a16="http://schemas.microsoft.com/office/drawing/2014/main" val="10026"/>
                  </a:ext>
                </a:extLst>
              </a:tr>
              <a:tr h="174447">
                <a:tc>
                  <a:txBody>
                    <a:bodyPr/>
                    <a:lstStyle/>
                    <a:p>
                      <a:pPr>
                        <a:spcAft>
                          <a:spcPts val="0"/>
                        </a:spcAft>
                      </a:pPr>
                      <a:r>
                        <a:rPr lang="nl-NL" sz="1000">
                          <a:effectLst/>
                        </a:rPr>
                        <a:t>GEMIDDELD</a:t>
                      </a:r>
                      <a:endParaRPr lang="nl-BE" sz="1000">
                        <a:effectLst/>
                        <a:latin typeface="Times New Roman"/>
                        <a:ea typeface="Times New Roman"/>
                      </a:endParaRPr>
                    </a:p>
                  </a:txBody>
                  <a:tcPr marL="34739" marR="34739" marT="0" marB="0" anchor="b"/>
                </a:tc>
                <a:tc>
                  <a:txBody>
                    <a:bodyPr/>
                    <a:lstStyle/>
                    <a:p>
                      <a:pPr algn="r">
                        <a:spcAft>
                          <a:spcPts val="0"/>
                        </a:spcAft>
                      </a:pPr>
                      <a:r>
                        <a:rPr lang="nl-NL" sz="1000" dirty="0">
                          <a:solidFill>
                            <a:srgbClr val="FF0000"/>
                          </a:solidFill>
                          <a:effectLst/>
                        </a:rPr>
                        <a:t>72%</a:t>
                      </a:r>
                      <a:endParaRPr lang="nl-BE" sz="1000" dirty="0">
                        <a:solidFill>
                          <a:srgbClr val="FF0000"/>
                        </a:solidFill>
                        <a:effectLst/>
                        <a:latin typeface="Times New Roman"/>
                        <a:ea typeface="Times New Roman"/>
                      </a:endParaRPr>
                    </a:p>
                  </a:txBody>
                  <a:tcPr marL="34739" marR="34739" marT="0" marB="0" anchor="b"/>
                </a:tc>
                <a:tc>
                  <a:txBody>
                    <a:bodyPr/>
                    <a:lstStyle/>
                    <a:p>
                      <a:pPr algn="r">
                        <a:spcAft>
                          <a:spcPts val="0"/>
                        </a:spcAft>
                      </a:pPr>
                      <a:r>
                        <a:rPr lang="nl-NL" sz="1000" dirty="0">
                          <a:solidFill>
                            <a:srgbClr val="FF0000"/>
                          </a:solidFill>
                          <a:effectLst/>
                        </a:rPr>
                        <a:t>94%</a:t>
                      </a:r>
                      <a:endParaRPr lang="nl-BE" sz="1000" dirty="0">
                        <a:solidFill>
                          <a:srgbClr val="FF0000"/>
                        </a:solidFill>
                        <a:effectLst/>
                        <a:latin typeface="Times New Roman"/>
                        <a:ea typeface="Times New Roman"/>
                      </a:endParaRPr>
                    </a:p>
                  </a:txBody>
                  <a:tcPr marL="34739" marR="34739" marT="0" marB="0" anchor="b"/>
                </a:tc>
                <a:extLst>
                  <a:ext uri="{0D108BD9-81ED-4DB2-BD59-A6C34878D82A}">
                    <a16:rowId xmlns:a16="http://schemas.microsoft.com/office/drawing/2014/main" val="10027"/>
                  </a:ext>
                </a:extLst>
              </a:tr>
              <a:tr h="174447">
                <a:tc>
                  <a:txBody>
                    <a:bodyPr/>
                    <a:lstStyle/>
                    <a:p>
                      <a:endParaRPr lang="nl-BE" sz="800">
                        <a:effectLst/>
                        <a:latin typeface="Times New Roman"/>
                      </a:endParaRPr>
                    </a:p>
                  </a:txBody>
                  <a:tcPr marL="34739" marR="34739" marT="0" marB="0" anchor="b"/>
                </a:tc>
                <a:tc>
                  <a:txBody>
                    <a:bodyPr/>
                    <a:lstStyle/>
                    <a:p>
                      <a:pPr>
                        <a:spcAft>
                          <a:spcPts val="0"/>
                        </a:spcAft>
                      </a:pPr>
                      <a:r>
                        <a:rPr lang="nl-NL" sz="1000" dirty="0">
                          <a:effectLst/>
                        </a:rPr>
                        <a:t>Beginmeting</a:t>
                      </a:r>
                      <a:endParaRPr lang="nl-BE" sz="1000" dirty="0">
                        <a:effectLst/>
                        <a:latin typeface="Times New Roman"/>
                        <a:ea typeface="Times New Roman"/>
                      </a:endParaRPr>
                    </a:p>
                  </a:txBody>
                  <a:tcPr marL="34739" marR="34739" marT="0" marB="0" anchor="b"/>
                </a:tc>
                <a:tc>
                  <a:txBody>
                    <a:bodyPr/>
                    <a:lstStyle/>
                    <a:p>
                      <a:pPr>
                        <a:spcAft>
                          <a:spcPts val="0"/>
                        </a:spcAft>
                      </a:pPr>
                      <a:r>
                        <a:rPr lang="nl-NL" sz="1000" dirty="0">
                          <a:effectLst/>
                        </a:rPr>
                        <a:t>Eindmeting</a:t>
                      </a:r>
                      <a:endParaRPr lang="nl-BE" sz="1000" dirty="0">
                        <a:effectLst/>
                        <a:latin typeface="Times New Roman"/>
                        <a:ea typeface="Times New Roman"/>
                      </a:endParaRPr>
                    </a:p>
                  </a:txBody>
                  <a:tcPr marL="34739" marR="34739" marT="0" marB="0" anchor="b"/>
                </a:tc>
                <a:extLst>
                  <a:ext uri="{0D108BD9-81ED-4DB2-BD59-A6C34878D82A}">
                    <a16:rowId xmlns:a16="http://schemas.microsoft.com/office/drawing/2014/main" val="10028"/>
                  </a:ext>
                </a:extLst>
              </a:tr>
            </a:tbl>
          </a:graphicData>
        </a:graphic>
      </p:graphicFrame>
      <p:sp>
        <p:nvSpPr>
          <p:cNvPr id="10" name="Rectangle 5"/>
          <p:cNvSpPr>
            <a:spLocks noChangeArrowheads="1"/>
          </p:cNvSpPr>
          <p:nvPr/>
        </p:nvSpPr>
        <p:spPr bwMode="auto">
          <a:xfrm>
            <a:off x="4564063" y="2179866"/>
            <a:ext cx="20390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nl-NL" altLang="nl-BE" sz="800" baseline="30000" dirty="0">
                <a:solidFill>
                  <a:srgbClr val="000000"/>
                </a:solidFill>
                <a:latin typeface="Arial" pitchFamily="34" charset="0"/>
                <a:ea typeface="Times New Roman" pitchFamily="18" charset="0"/>
                <a:cs typeface="Arial" pitchFamily="34" charset="0"/>
                <a:hlinkClick r:id="rId3"/>
              </a:rPr>
              <a:t>[</a:t>
            </a:r>
            <a:endParaRPr lang="nl-NL" altLang="nl-BE" dirty="0">
              <a:solidFill>
                <a:srgbClr val="000000"/>
              </a:solidFill>
              <a:latin typeface="Arial" pitchFamily="34" charset="0"/>
              <a:cs typeface="Arial" pitchFamily="34" charset="0"/>
            </a:endParaRPr>
          </a:p>
        </p:txBody>
      </p:sp>
    </p:spTree>
    <p:extLst>
      <p:ext uri="{BB962C8B-B14F-4D97-AF65-F5344CB8AC3E}">
        <p14:creationId xmlns:p14="http://schemas.microsoft.com/office/powerpoint/2010/main" val="3067227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BE" sz="2400" dirty="0">
                <a:solidFill>
                  <a:srgbClr val="00B050"/>
                </a:solidFill>
              </a:rPr>
              <a:t>Fase1: Detectie </a:t>
            </a:r>
            <a:r>
              <a:rPr lang="nl-BE" sz="2400" dirty="0" err="1">
                <a:solidFill>
                  <a:srgbClr val="00B050"/>
                </a:solidFill>
              </a:rPr>
              <a:t>onderbescherming</a:t>
            </a:r>
            <a:r>
              <a:rPr lang="nl-BE" sz="2400" dirty="0">
                <a:solidFill>
                  <a:srgbClr val="00B050"/>
                </a:solidFill>
              </a:rPr>
              <a:t>: Gegevenskruising</a:t>
            </a:r>
            <a:endParaRPr lang="nl-BE" sz="2400" dirty="0"/>
          </a:p>
        </p:txBody>
      </p:sp>
      <p:sp>
        <p:nvSpPr>
          <p:cNvPr id="3" name="Tijdelijke aanduiding voor inhoud 2"/>
          <p:cNvSpPr>
            <a:spLocks noGrp="1"/>
          </p:cNvSpPr>
          <p:nvPr>
            <p:ph idx="1"/>
          </p:nvPr>
        </p:nvSpPr>
        <p:spPr/>
        <p:txBody>
          <a:bodyPr>
            <a:normAutofit/>
          </a:bodyPr>
          <a:lstStyle/>
          <a:p>
            <a:pPr marL="457200" lvl="1" indent="0">
              <a:buNone/>
            </a:pPr>
            <a:r>
              <a:rPr lang="nl-BE" sz="1900" dirty="0">
                <a:solidFill>
                  <a:schemeClr val="tx1"/>
                </a:solidFill>
              </a:rPr>
              <a:t>Vb. Winterpremie:</a:t>
            </a:r>
          </a:p>
          <a:p>
            <a:pPr marL="457200" lvl="1" indent="0">
              <a:buNone/>
            </a:pPr>
            <a:endParaRPr lang="nl-BE" sz="1900" dirty="0">
              <a:solidFill>
                <a:schemeClr val="tx1"/>
              </a:solidFill>
            </a:endParaRPr>
          </a:p>
          <a:p>
            <a:pPr lvl="1">
              <a:buFont typeface="Wingdings" panose="05000000000000000000" pitchFamily="2" charset="2"/>
              <a:buChar char="§"/>
            </a:pPr>
            <a:r>
              <a:rPr lang="nl-BE" sz="1900" dirty="0">
                <a:solidFill>
                  <a:schemeClr val="tx1"/>
                </a:solidFill>
              </a:rPr>
              <a:t>Data: wie van onze gekende cliënten heeft een budgetmeter?;</a:t>
            </a:r>
          </a:p>
          <a:p>
            <a:pPr lvl="1">
              <a:buFont typeface="Wingdings" panose="05000000000000000000" pitchFamily="2" charset="2"/>
              <a:buChar char="§"/>
            </a:pPr>
            <a:r>
              <a:rPr lang="nl-BE" sz="1900" dirty="0">
                <a:solidFill>
                  <a:schemeClr val="tx1"/>
                </a:solidFill>
              </a:rPr>
              <a:t>Data: toekenning winterpremie;</a:t>
            </a:r>
            <a:endParaRPr lang="nl-BE" dirty="0"/>
          </a:p>
          <a:p>
            <a:pPr lvl="1">
              <a:buFont typeface="Wingdings" panose="05000000000000000000" pitchFamily="2" charset="2"/>
              <a:buChar char="§"/>
            </a:pPr>
            <a:r>
              <a:rPr lang="nl-BE" sz="1800" dirty="0">
                <a:solidFill>
                  <a:schemeClr val="tx1"/>
                </a:solidFill>
              </a:rPr>
              <a:t>Wie dit recht nog niet opnam, trachten we te bereiken!</a:t>
            </a:r>
          </a:p>
          <a:p>
            <a:pPr marL="457200" lvl="1" indent="0">
              <a:buNone/>
            </a:pPr>
            <a:endParaRPr lang="nl-BE"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7849" y="4365105"/>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0367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BE" sz="2400" dirty="0">
                <a:solidFill>
                  <a:srgbClr val="00B050"/>
                </a:solidFill>
              </a:rPr>
              <a:t>Fase1: Doelgerichte acties</a:t>
            </a:r>
            <a:endParaRPr lang="nl-BE" sz="2400" dirty="0"/>
          </a:p>
        </p:txBody>
      </p:sp>
      <p:sp>
        <p:nvSpPr>
          <p:cNvPr id="3" name="Tijdelijke aanduiding voor inhoud 2"/>
          <p:cNvSpPr>
            <a:spLocks noGrp="1"/>
          </p:cNvSpPr>
          <p:nvPr>
            <p:ph idx="1"/>
          </p:nvPr>
        </p:nvSpPr>
        <p:spPr>
          <a:xfrm>
            <a:off x="1981200" y="1600200"/>
            <a:ext cx="8229600" cy="4709120"/>
          </a:xfrm>
        </p:spPr>
        <p:txBody>
          <a:bodyPr>
            <a:normAutofit/>
          </a:bodyPr>
          <a:lstStyle/>
          <a:p>
            <a:pPr lvl="1">
              <a:buFont typeface="Wingdings" panose="05000000000000000000" pitchFamily="2" charset="2"/>
              <a:buChar char="§"/>
            </a:pPr>
            <a:r>
              <a:rPr lang="nl-BE" sz="2200" dirty="0">
                <a:solidFill>
                  <a:schemeClr val="tx1"/>
                </a:solidFill>
              </a:rPr>
              <a:t>Infostand UITPAS op drukke momenten op het welzijnsbureau</a:t>
            </a:r>
          </a:p>
          <a:p>
            <a:pPr lvl="1">
              <a:buFont typeface="Wingdings" panose="05000000000000000000" pitchFamily="2" charset="2"/>
              <a:buChar char="§"/>
            </a:pPr>
            <a:endParaRPr lang="nl-BE" sz="2200" dirty="0">
              <a:solidFill>
                <a:schemeClr val="tx1"/>
              </a:solidFill>
            </a:endParaRPr>
          </a:p>
          <a:p>
            <a:pPr lvl="1">
              <a:buFont typeface="Wingdings" panose="05000000000000000000" pitchFamily="2" charset="2"/>
              <a:buChar char="§"/>
            </a:pPr>
            <a:r>
              <a:rPr lang="nl-BE" sz="2200" dirty="0">
                <a:solidFill>
                  <a:schemeClr val="tx1"/>
                </a:solidFill>
              </a:rPr>
              <a:t>Mensen aanspreken m.b.t. aanbod en gebruik UITPAS (kansentarief)</a:t>
            </a:r>
          </a:p>
          <a:p>
            <a:pPr lvl="1">
              <a:buFont typeface="Wingdings" panose="05000000000000000000" pitchFamily="2" charset="2"/>
              <a:buChar char="§"/>
            </a:pPr>
            <a:endParaRPr lang="nl-BE" sz="2200" dirty="0">
              <a:solidFill>
                <a:schemeClr val="tx1"/>
              </a:solidFill>
            </a:endParaRPr>
          </a:p>
          <a:p>
            <a:pPr lvl="1">
              <a:buFont typeface="Wingdings" panose="05000000000000000000" pitchFamily="2" charset="2"/>
              <a:buChar char="§"/>
            </a:pPr>
            <a:r>
              <a:rPr lang="nl-BE" sz="2200" dirty="0">
                <a:solidFill>
                  <a:schemeClr val="tx1"/>
                </a:solidFill>
              </a:rPr>
              <a:t>Andere welzijnsvragen komen naar boven</a:t>
            </a:r>
          </a:p>
          <a:p>
            <a:pPr marL="457200" lvl="1" indent="0">
              <a:buNone/>
            </a:pPr>
            <a:r>
              <a:rPr lang="nl-BE" sz="2200" dirty="0">
                <a:solidFill>
                  <a:schemeClr val="tx1"/>
                </a:solidFill>
              </a:rPr>
              <a:t>   (kansentarief = </a:t>
            </a:r>
            <a:r>
              <a:rPr lang="nl-BE" sz="2200" dirty="0" err="1">
                <a:solidFill>
                  <a:schemeClr val="tx1"/>
                </a:solidFill>
              </a:rPr>
              <a:t>obv</a:t>
            </a:r>
            <a:r>
              <a:rPr lang="nl-BE" sz="2200" dirty="0">
                <a:solidFill>
                  <a:schemeClr val="tx1"/>
                </a:solidFill>
              </a:rPr>
              <a:t> VT-statuut)</a:t>
            </a:r>
          </a:p>
          <a:p>
            <a:pPr lvl="1">
              <a:buFont typeface="Wingdings" panose="05000000000000000000" pitchFamily="2" charset="2"/>
              <a:buChar char="§"/>
            </a:pPr>
            <a:endParaRPr lang="nl-BE" sz="2200" dirty="0">
              <a:solidFill>
                <a:schemeClr val="tx1"/>
              </a:solidFill>
            </a:endParaRPr>
          </a:p>
          <a:p>
            <a:pPr lvl="1">
              <a:buFont typeface="Wingdings" panose="05000000000000000000" pitchFamily="2" charset="2"/>
              <a:buChar char="§"/>
            </a:pPr>
            <a:r>
              <a:rPr lang="nl-BE" sz="2200" dirty="0">
                <a:solidFill>
                  <a:schemeClr val="tx1"/>
                </a:solidFill>
              </a:rPr>
              <a:t>“In de kijker”</a:t>
            </a:r>
          </a:p>
          <a:p>
            <a:pPr lvl="1">
              <a:buFont typeface="Wingdings" panose="05000000000000000000" pitchFamily="2" charset="2"/>
              <a:buChar char="§"/>
            </a:pPr>
            <a:endParaRPr lang="nl-BE" sz="2200" dirty="0">
              <a:solidFill>
                <a:schemeClr val="tx1"/>
              </a:solidFill>
            </a:endParaRPr>
          </a:p>
          <a:p>
            <a:pPr lvl="1">
              <a:buFont typeface="Wingdings" panose="05000000000000000000" pitchFamily="2" charset="2"/>
              <a:buChar char="§"/>
            </a:pPr>
            <a:endParaRPr lang="nl-BE" sz="2000" dirty="0"/>
          </a:p>
        </p:txBody>
      </p:sp>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081" y="4581128"/>
            <a:ext cx="2695575" cy="169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18080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2400" dirty="0">
                <a:solidFill>
                  <a:srgbClr val="00B050"/>
                </a:solidFill>
              </a:rPr>
              <a:t>Fase1: Workshop Sociale voordelen</a:t>
            </a:r>
            <a:endParaRPr lang="nl-BE" sz="2400" dirty="0"/>
          </a:p>
        </p:txBody>
      </p:sp>
      <p:sp>
        <p:nvSpPr>
          <p:cNvPr id="3" name="Tijdelijke aanduiding voor inhoud 2"/>
          <p:cNvSpPr>
            <a:spLocks noGrp="1"/>
          </p:cNvSpPr>
          <p:nvPr>
            <p:ph idx="1"/>
          </p:nvPr>
        </p:nvSpPr>
        <p:spPr/>
        <p:txBody>
          <a:bodyPr>
            <a:normAutofit/>
          </a:bodyPr>
          <a:lstStyle/>
          <a:p>
            <a:r>
              <a:rPr lang="nl-BE" sz="2400" dirty="0">
                <a:solidFill>
                  <a:schemeClr val="tx1"/>
                </a:solidFill>
              </a:rPr>
              <a:t>Informeren en ondersteunen bij uitputting van rechten en SV in groep : </a:t>
            </a:r>
          </a:p>
          <a:p>
            <a:pPr lvl="1">
              <a:buFont typeface="Wingdings" panose="05000000000000000000" pitchFamily="2" charset="2"/>
              <a:buChar char="§"/>
            </a:pPr>
            <a:endParaRPr lang="nl-BE" sz="2000" dirty="0">
              <a:solidFill>
                <a:schemeClr val="tx1"/>
              </a:solidFill>
            </a:endParaRPr>
          </a:p>
          <a:p>
            <a:pPr lvl="1">
              <a:buFont typeface="Wingdings" panose="05000000000000000000" pitchFamily="2" charset="2"/>
              <a:buChar char="§"/>
            </a:pPr>
            <a:r>
              <a:rPr lang="nl-BE" sz="2000" dirty="0">
                <a:solidFill>
                  <a:schemeClr val="tx1"/>
                </a:solidFill>
              </a:rPr>
              <a:t>Cliënten warm maken via hun vaste MW en/of andere vormingen of groepswerkingen om deel te nemen. </a:t>
            </a:r>
          </a:p>
          <a:p>
            <a:pPr marL="457200" lvl="1" indent="0">
              <a:buNone/>
            </a:pPr>
            <a:endParaRPr lang="nl-BE" sz="2000" dirty="0">
              <a:solidFill>
                <a:schemeClr val="tx1"/>
              </a:solidFill>
            </a:endParaRPr>
          </a:p>
          <a:p>
            <a:pPr lvl="1">
              <a:buFont typeface="Wingdings" panose="05000000000000000000" pitchFamily="2" charset="2"/>
              <a:buChar char="§"/>
            </a:pPr>
            <a:r>
              <a:rPr lang="nl-BE" sz="2000" dirty="0">
                <a:solidFill>
                  <a:schemeClr val="tx1"/>
                </a:solidFill>
              </a:rPr>
              <a:t>Workshop: </a:t>
            </a:r>
          </a:p>
          <a:p>
            <a:pPr lvl="2">
              <a:buFont typeface="Wingdings" panose="05000000000000000000" pitchFamily="2" charset="2"/>
              <a:buChar char="Ø"/>
            </a:pPr>
            <a:r>
              <a:rPr lang="nl-BE" sz="1400" dirty="0">
                <a:solidFill>
                  <a:schemeClr val="tx1"/>
                </a:solidFill>
              </a:rPr>
              <a:t>Een korte en zeer praktische uitleg m.b.t. SV: wat, hoe, hoeveel? </a:t>
            </a:r>
          </a:p>
          <a:p>
            <a:pPr lvl="2">
              <a:buFont typeface="Wingdings" panose="05000000000000000000" pitchFamily="2" charset="2"/>
              <a:buChar char="Ø"/>
            </a:pPr>
            <a:r>
              <a:rPr lang="nl-BE" sz="1400" dirty="0">
                <a:solidFill>
                  <a:schemeClr val="tx1"/>
                </a:solidFill>
              </a:rPr>
              <a:t>Een werkplaats om rechten aan te vragen (laptop, GSM, aanvraagformulieren, …)</a:t>
            </a:r>
          </a:p>
          <a:p>
            <a:pPr lvl="2">
              <a:buFont typeface="Wingdings" panose="05000000000000000000" pitchFamily="2" charset="2"/>
              <a:buChar char="Ø"/>
            </a:pPr>
            <a:r>
              <a:rPr lang="nl-BE" sz="1400" dirty="0">
                <a:solidFill>
                  <a:schemeClr val="tx1"/>
                </a:solidFill>
              </a:rPr>
              <a:t>Ondersteuning op maat</a:t>
            </a:r>
          </a:p>
          <a:p>
            <a:pPr lvl="2">
              <a:buFont typeface="Wingdings" panose="05000000000000000000" pitchFamily="2" charset="2"/>
              <a:buChar char="Ø"/>
            </a:pPr>
            <a:r>
              <a:rPr lang="nl-BE" sz="1400" dirty="0">
                <a:solidFill>
                  <a:schemeClr val="tx1"/>
                </a:solidFill>
              </a:rPr>
              <a:t>Infobrochure  </a:t>
            </a:r>
          </a:p>
          <a:p>
            <a:pPr lvl="2">
              <a:buFont typeface="Wingdings" panose="05000000000000000000" pitchFamily="2" charset="2"/>
              <a:buChar char="Ø"/>
            </a:pPr>
            <a:r>
              <a:rPr lang="nl-BE" sz="1400" dirty="0">
                <a:solidFill>
                  <a:schemeClr val="tx1"/>
                </a:solidFill>
              </a:rPr>
              <a:t>Verdere opvolging: vaste MW / </a:t>
            </a:r>
            <a:r>
              <a:rPr lang="nl-BE" sz="1400" dirty="0" err="1">
                <a:solidFill>
                  <a:schemeClr val="tx1"/>
                </a:solidFill>
              </a:rPr>
              <a:t>rechtenMW</a:t>
            </a:r>
            <a:endParaRPr lang="nl-BE" sz="1400" dirty="0">
              <a:solidFill>
                <a:schemeClr val="tx1"/>
              </a:solidFill>
            </a:endParaRPr>
          </a:p>
          <a:p>
            <a:pPr marL="914400" lvl="2" indent="0">
              <a:buNone/>
            </a:pPr>
            <a:endParaRPr lang="nl-BE" sz="1400" dirty="0">
              <a:solidFill>
                <a:schemeClr val="tx1"/>
              </a:solidFill>
            </a:endParaRPr>
          </a:p>
          <a:p>
            <a:pPr marL="914400" lvl="2" indent="0">
              <a:buNone/>
            </a:pPr>
            <a:endParaRPr lang="nl-BE" sz="1400" dirty="0">
              <a:solidFill>
                <a:schemeClr val="tx1"/>
              </a:solidFill>
            </a:endParaRPr>
          </a:p>
        </p:txBody>
      </p:sp>
    </p:spTree>
    <p:extLst>
      <p:ext uri="{BB962C8B-B14F-4D97-AF65-F5344CB8AC3E}">
        <p14:creationId xmlns:p14="http://schemas.microsoft.com/office/powerpoint/2010/main" val="322375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648076" y="188914"/>
            <a:ext cx="6696075" cy="461665"/>
          </a:xfrm>
        </p:spPr>
        <p:txBody>
          <a:bodyPr/>
          <a:lstStyle/>
          <a:p>
            <a:r>
              <a:rPr lang="nl-BE" sz="2400" dirty="0"/>
              <a:t>Mensen die we (nog) niet kennen…</a:t>
            </a:r>
          </a:p>
        </p:txBody>
      </p:sp>
      <p:pic>
        <p:nvPicPr>
          <p:cNvPr id="819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65220" y="2495391"/>
            <a:ext cx="4861560" cy="27355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772816"/>
            <a:ext cx="9073008" cy="3994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4834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endParaRPr lang="nl-BE"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568" y="908720"/>
            <a:ext cx="7623720" cy="5082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el 1"/>
          <p:cNvSpPr>
            <a:spLocks noGrp="1"/>
          </p:cNvSpPr>
          <p:nvPr>
            <p:ph type="title"/>
          </p:nvPr>
        </p:nvSpPr>
        <p:spPr>
          <a:xfrm>
            <a:off x="1991544" y="116632"/>
            <a:ext cx="8229600" cy="850106"/>
          </a:xfrm>
        </p:spPr>
        <p:txBody>
          <a:bodyPr>
            <a:normAutofit/>
          </a:bodyPr>
          <a:lstStyle/>
          <a:p>
            <a:r>
              <a:rPr lang="nl-BE" sz="4000" dirty="0">
                <a:solidFill>
                  <a:srgbClr val="00B050"/>
                </a:solidFill>
              </a:rPr>
              <a:t>2 sporen</a:t>
            </a:r>
          </a:p>
        </p:txBody>
      </p:sp>
    </p:spTree>
    <p:extLst>
      <p:ext uri="{BB962C8B-B14F-4D97-AF65-F5344CB8AC3E}">
        <p14:creationId xmlns:p14="http://schemas.microsoft.com/office/powerpoint/2010/main" val="885824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1981200" y="1556792"/>
            <a:ext cx="8229600" cy="4896544"/>
          </a:xfrm>
        </p:spPr>
        <p:txBody>
          <a:bodyPr>
            <a:normAutofit fontScale="47500" lnSpcReduction="20000"/>
          </a:bodyPr>
          <a:lstStyle/>
          <a:p>
            <a:pPr lvl="1">
              <a:buFont typeface="Wingdings" panose="05000000000000000000" pitchFamily="2" charset="2"/>
              <a:buChar char="§"/>
            </a:pPr>
            <a:r>
              <a:rPr lang="nl-BE" u="sng" dirty="0">
                <a:solidFill>
                  <a:schemeClr val="tx1"/>
                </a:solidFill>
              </a:rPr>
              <a:t>Wie</a:t>
            </a:r>
            <a:r>
              <a:rPr lang="nl-BE" dirty="0">
                <a:solidFill>
                  <a:schemeClr val="tx1"/>
                </a:solidFill>
              </a:rPr>
              <a:t> ?</a:t>
            </a:r>
          </a:p>
          <a:p>
            <a:pPr lvl="2">
              <a:buFont typeface="Wingdings" panose="05000000000000000000" pitchFamily="2" charset="2"/>
              <a:buChar char="Ø"/>
            </a:pPr>
            <a:r>
              <a:rPr lang="nl-BE" sz="3300" dirty="0">
                <a:solidFill>
                  <a:schemeClr val="tx1"/>
                </a:solidFill>
              </a:rPr>
              <a:t>Personen met een </a:t>
            </a:r>
            <a:r>
              <a:rPr lang="nl-BE" sz="3300" dirty="0" err="1">
                <a:solidFill>
                  <a:schemeClr val="tx1"/>
                </a:solidFill>
              </a:rPr>
              <a:t>inkomensvervangende</a:t>
            </a:r>
            <a:r>
              <a:rPr lang="nl-BE" sz="3300" dirty="0">
                <a:solidFill>
                  <a:schemeClr val="tx1"/>
                </a:solidFill>
              </a:rPr>
              <a:t> tegemoetkoming (FOD Sociale zekerheid</a:t>
            </a:r>
          </a:p>
          <a:p>
            <a:pPr lvl="3">
              <a:buFont typeface="Wingdings" panose="05000000000000000000" pitchFamily="2" charset="2"/>
              <a:buChar char="Ø"/>
            </a:pPr>
            <a:r>
              <a:rPr lang="nl-BE" sz="2500" dirty="0">
                <a:solidFill>
                  <a:schemeClr val="tx1"/>
                </a:solidFill>
              </a:rPr>
              <a:t>zijn afgeleide rechten (sociaal tarief EGW, …) opgenomen? </a:t>
            </a:r>
          </a:p>
          <a:p>
            <a:pPr lvl="3">
              <a:buFont typeface="Wingdings" panose="05000000000000000000" pitchFamily="2" charset="2"/>
              <a:buChar char="Ø"/>
            </a:pPr>
            <a:r>
              <a:rPr lang="nl-BE" sz="2500" dirty="0">
                <a:solidFill>
                  <a:schemeClr val="tx1"/>
                </a:solidFill>
              </a:rPr>
              <a:t> is er mogelijk recht op Aanvullende financiële hulp (OCMW Gent)?</a:t>
            </a:r>
          </a:p>
          <a:p>
            <a:pPr lvl="1">
              <a:buFont typeface="Wingdings" panose="05000000000000000000" pitchFamily="2" charset="2"/>
              <a:buChar char="§"/>
            </a:pPr>
            <a:endParaRPr lang="nl-BE" dirty="0">
              <a:solidFill>
                <a:schemeClr val="tx1"/>
              </a:solidFill>
            </a:endParaRPr>
          </a:p>
          <a:p>
            <a:pPr lvl="1">
              <a:buFont typeface="Wingdings" panose="05000000000000000000" pitchFamily="2" charset="2"/>
              <a:buChar char="§"/>
            </a:pPr>
            <a:r>
              <a:rPr lang="nl-BE" u="sng" dirty="0">
                <a:solidFill>
                  <a:schemeClr val="tx1"/>
                </a:solidFill>
              </a:rPr>
              <a:t>Hoe</a:t>
            </a:r>
            <a:r>
              <a:rPr lang="nl-BE" dirty="0">
                <a:solidFill>
                  <a:schemeClr val="tx1"/>
                </a:solidFill>
              </a:rPr>
              <a:t> ?</a:t>
            </a:r>
          </a:p>
          <a:p>
            <a:pPr marL="457200" lvl="1" indent="0">
              <a:buNone/>
            </a:pPr>
            <a:endParaRPr lang="nl-BE" dirty="0">
              <a:solidFill>
                <a:schemeClr val="tx1"/>
              </a:solidFill>
            </a:endParaRPr>
          </a:p>
          <a:p>
            <a:pPr marL="971550" lvl="1" indent="-514350">
              <a:buFont typeface="+mj-lt"/>
              <a:buAutoNum type="arabicPeriod"/>
            </a:pPr>
            <a:r>
              <a:rPr lang="nl-BE" sz="3300" dirty="0">
                <a:solidFill>
                  <a:schemeClr val="tx1"/>
                </a:solidFill>
              </a:rPr>
              <a:t>Aanvraag machtiging </a:t>
            </a:r>
            <a:r>
              <a:rPr lang="nl-BE" sz="3300" dirty="0" err="1">
                <a:solidFill>
                  <a:schemeClr val="tx1"/>
                </a:solidFill>
              </a:rPr>
              <a:t>privacycommissie</a:t>
            </a:r>
            <a:r>
              <a:rPr lang="nl-BE" sz="3300" dirty="0">
                <a:solidFill>
                  <a:schemeClr val="tx1"/>
                </a:solidFill>
              </a:rPr>
              <a:t> </a:t>
            </a:r>
          </a:p>
          <a:p>
            <a:pPr marL="971550" lvl="1" indent="-514350">
              <a:buFont typeface="+mj-lt"/>
              <a:buAutoNum type="arabicPeriod"/>
            </a:pPr>
            <a:r>
              <a:rPr lang="nl-BE" sz="3300" dirty="0">
                <a:solidFill>
                  <a:schemeClr val="tx1"/>
                </a:solidFill>
              </a:rPr>
              <a:t>O.b.v. lijst: wie reeds gekend bij onze diensten, wie niet?</a:t>
            </a:r>
          </a:p>
          <a:p>
            <a:pPr marL="971550" lvl="1" indent="-514350">
              <a:buFont typeface="+mj-lt"/>
              <a:buAutoNum type="arabicPeriod"/>
            </a:pPr>
            <a:r>
              <a:rPr lang="nl-BE" sz="3300" dirty="0">
                <a:solidFill>
                  <a:schemeClr val="tx1"/>
                </a:solidFill>
              </a:rPr>
              <a:t>Potentiële gerechtigden bereiken via:</a:t>
            </a:r>
          </a:p>
          <a:p>
            <a:pPr lvl="2">
              <a:buFont typeface="Wingdings" panose="05000000000000000000" pitchFamily="2" charset="2"/>
              <a:buChar char="§"/>
            </a:pPr>
            <a:r>
              <a:rPr lang="nl-BE" sz="2500" dirty="0">
                <a:solidFill>
                  <a:schemeClr val="tx1"/>
                </a:solidFill>
              </a:rPr>
              <a:t>brief: korte uitleg + uitnodiging zitdagmomenten; </a:t>
            </a:r>
          </a:p>
          <a:p>
            <a:pPr lvl="2">
              <a:buFont typeface="Wingdings" panose="05000000000000000000" pitchFamily="2" charset="2"/>
              <a:buChar char="§"/>
            </a:pPr>
            <a:r>
              <a:rPr lang="nl-BE" sz="2500" dirty="0">
                <a:solidFill>
                  <a:schemeClr val="tx1"/>
                </a:solidFill>
              </a:rPr>
              <a:t>huisbezoeken / kaartje in de bus</a:t>
            </a:r>
          </a:p>
          <a:p>
            <a:pPr marL="457200" lvl="1" indent="0">
              <a:buNone/>
            </a:pPr>
            <a:endParaRPr lang="nl-BE" dirty="0">
              <a:solidFill>
                <a:schemeClr val="tx1"/>
              </a:solidFill>
            </a:endParaRPr>
          </a:p>
          <a:p>
            <a:pPr lvl="1">
              <a:buFont typeface="Wingdings" panose="05000000000000000000" pitchFamily="2" charset="2"/>
              <a:buChar char="§"/>
            </a:pPr>
            <a:r>
              <a:rPr lang="nl-BE" u="sng" dirty="0">
                <a:solidFill>
                  <a:schemeClr val="tx1"/>
                </a:solidFill>
              </a:rPr>
              <a:t>Resultaten </a:t>
            </a:r>
            <a:endParaRPr lang="nl-BE" dirty="0">
              <a:solidFill>
                <a:schemeClr val="tx1"/>
              </a:solidFill>
            </a:endParaRPr>
          </a:p>
          <a:p>
            <a:pPr lvl="2">
              <a:buFont typeface="Wingdings" panose="05000000000000000000" pitchFamily="2" charset="2"/>
              <a:buChar char="§"/>
            </a:pPr>
            <a:r>
              <a:rPr lang="nl-BE" dirty="0">
                <a:solidFill>
                  <a:schemeClr val="tx1"/>
                </a:solidFill>
              </a:rPr>
              <a:t>15/20 bereikt</a:t>
            </a:r>
          </a:p>
          <a:p>
            <a:pPr lvl="2">
              <a:buFont typeface="Wingdings" panose="05000000000000000000" pitchFamily="2" charset="2"/>
              <a:buChar char="§"/>
            </a:pPr>
            <a:r>
              <a:rPr lang="nl-BE" dirty="0">
                <a:solidFill>
                  <a:schemeClr val="tx1"/>
                </a:solidFill>
              </a:rPr>
              <a:t>1 recht op AFH</a:t>
            </a:r>
          </a:p>
          <a:p>
            <a:pPr lvl="2">
              <a:buFont typeface="Wingdings" panose="05000000000000000000" pitchFamily="2" charset="2"/>
              <a:buChar char="§"/>
            </a:pPr>
            <a:r>
              <a:rPr lang="nl-BE" dirty="0">
                <a:solidFill>
                  <a:schemeClr val="tx1"/>
                </a:solidFill>
              </a:rPr>
              <a:t>Recht op vermindering OV als huurder (4); sociaal tarief internet en telefonie (3)</a:t>
            </a:r>
          </a:p>
          <a:p>
            <a:pPr lvl="2">
              <a:buFont typeface="Wingdings" panose="05000000000000000000" pitchFamily="2" charset="2"/>
              <a:buChar char="§"/>
            </a:pPr>
            <a:r>
              <a:rPr lang="nl-BE" dirty="0">
                <a:solidFill>
                  <a:schemeClr val="tx1"/>
                </a:solidFill>
              </a:rPr>
              <a:t>andere vragen kwamen naar boven:  begeleiding </a:t>
            </a:r>
            <a:r>
              <a:rPr lang="nl-BE" dirty="0" err="1">
                <a:solidFill>
                  <a:schemeClr val="tx1"/>
                </a:solidFill>
              </a:rPr>
              <a:t>ifv</a:t>
            </a:r>
            <a:r>
              <a:rPr lang="nl-BE" dirty="0">
                <a:solidFill>
                  <a:schemeClr val="tx1"/>
                </a:solidFill>
              </a:rPr>
              <a:t> TW en vrijwilligerswerk; thuisbegeleidingsdiensten, juridische vragen (vb. onderhoudsgeld)</a:t>
            </a:r>
            <a:br>
              <a:rPr lang="nl-BE" dirty="0">
                <a:solidFill>
                  <a:schemeClr val="tx1"/>
                </a:solidFill>
              </a:rPr>
            </a:br>
            <a:endParaRPr lang="nl-BE" dirty="0">
              <a:solidFill>
                <a:schemeClr val="tx1"/>
              </a:solidFill>
            </a:endParaRPr>
          </a:p>
        </p:txBody>
      </p:sp>
      <p:sp>
        <p:nvSpPr>
          <p:cNvPr id="4" name="Titel 3"/>
          <p:cNvSpPr>
            <a:spLocks noGrp="1"/>
          </p:cNvSpPr>
          <p:nvPr>
            <p:ph type="title"/>
          </p:nvPr>
        </p:nvSpPr>
        <p:spPr/>
        <p:txBody>
          <a:bodyPr>
            <a:noAutofit/>
          </a:bodyPr>
          <a:lstStyle/>
          <a:p>
            <a:r>
              <a:rPr lang="nl-BE" sz="2400" dirty="0">
                <a:solidFill>
                  <a:srgbClr val="00B050"/>
                </a:solidFill>
              </a:rPr>
              <a:t>Detectie </a:t>
            </a:r>
            <a:r>
              <a:rPr lang="nl-BE" sz="2400" dirty="0" err="1">
                <a:solidFill>
                  <a:srgbClr val="00B050"/>
                </a:solidFill>
              </a:rPr>
              <a:t>onderbescherming</a:t>
            </a:r>
            <a:r>
              <a:rPr lang="nl-BE" sz="2400" dirty="0">
                <a:solidFill>
                  <a:srgbClr val="00B050"/>
                </a:solidFill>
              </a:rPr>
              <a:t> via Kruispuntbank Sociale Zekerheid</a:t>
            </a:r>
          </a:p>
        </p:txBody>
      </p:sp>
    </p:spTree>
    <p:extLst>
      <p:ext uri="{BB962C8B-B14F-4D97-AF65-F5344CB8AC3E}">
        <p14:creationId xmlns:p14="http://schemas.microsoft.com/office/powerpoint/2010/main" val="25566666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BE" sz="2400" dirty="0">
                <a:solidFill>
                  <a:srgbClr val="00B050"/>
                </a:solidFill>
              </a:rPr>
              <a:t>Samenwerking met wijkpartners </a:t>
            </a:r>
            <a:r>
              <a:rPr lang="nl-BE" sz="2400" dirty="0" err="1">
                <a:solidFill>
                  <a:srgbClr val="00B050"/>
                </a:solidFill>
              </a:rPr>
              <a:t>i.f.v</a:t>
            </a:r>
            <a:r>
              <a:rPr lang="nl-BE" sz="2400" dirty="0">
                <a:solidFill>
                  <a:srgbClr val="00B050"/>
                </a:solidFill>
              </a:rPr>
              <a:t>. verhogen take-up</a:t>
            </a:r>
          </a:p>
        </p:txBody>
      </p:sp>
      <p:sp>
        <p:nvSpPr>
          <p:cNvPr id="3" name="Tijdelijke aanduiding voor inhoud 2"/>
          <p:cNvSpPr>
            <a:spLocks noGrp="1"/>
          </p:cNvSpPr>
          <p:nvPr>
            <p:ph idx="1"/>
          </p:nvPr>
        </p:nvSpPr>
        <p:spPr>
          <a:xfrm>
            <a:off x="1981200" y="1484784"/>
            <a:ext cx="8229600" cy="5112568"/>
          </a:xfrm>
        </p:spPr>
        <p:txBody>
          <a:bodyPr>
            <a:normAutofit/>
          </a:bodyPr>
          <a:lstStyle/>
          <a:p>
            <a:pPr lvl="2"/>
            <a:r>
              <a:rPr lang="nl-BE" sz="1600" dirty="0">
                <a:solidFill>
                  <a:schemeClr val="tx1"/>
                </a:solidFill>
              </a:rPr>
              <a:t>Een rechtstreekse lijn</a:t>
            </a:r>
          </a:p>
          <a:p>
            <a:pPr lvl="3">
              <a:buFont typeface="Wingdings" panose="05000000000000000000" pitchFamily="2" charset="2"/>
              <a:buChar char="§"/>
            </a:pPr>
            <a:r>
              <a:rPr lang="nl-BE" sz="1800" dirty="0">
                <a:solidFill>
                  <a:schemeClr val="tx1"/>
                </a:solidFill>
              </a:rPr>
              <a:t>consult- en helpdeskfunctie van de RMW</a:t>
            </a:r>
          </a:p>
          <a:p>
            <a:pPr lvl="3">
              <a:buFont typeface="Wingdings" panose="05000000000000000000" pitchFamily="2" charset="2"/>
              <a:buChar char="§"/>
            </a:pPr>
            <a:r>
              <a:rPr lang="nl-BE" sz="1800" dirty="0">
                <a:solidFill>
                  <a:schemeClr val="tx1"/>
                </a:solidFill>
              </a:rPr>
              <a:t> gerichte doorverwijzingen naar de RMW + terugkoppeling</a:t>
            </a:r>
          </a:p>
          <a:p>
            <a:pPr marL="914400" lvl="2" indent="0">
              <a:buNone/>
            </a:pPr>
            <a:endParaRPr lang="nl-BE" dirty="0">
              <a:solidFill>
                <a:schemeClr val="tx1"/>
              </a:solidFill>
            </a:endParaRPr>
          </a:p>
          <a:p>
            <a:pPr lvl="2"/>
            <a:r>
              <a:rPr lang="nl-BE" sz="1600" dirty="0">
                <a:solidFill>
                  <a:schemeClr val="tx1"/>
                </a:solidFill>
              </a:rPr>
              <a:t>Expertise delen en zo versterkend werken bevorderen:</a:t>
            </a:r>
          </a:p>
          <a:p>
            <a:pPr lvl="3">
              <a:buFont typeface="Wingdings" panose="05000000000000000000" pitchFamily="2" charset="2"/>
              <a:buChar char="§"/>
            </a:pPr>
            <a:r>
              <a:rPr lang="nl-BE" sz="1800" dirty="0">
                <a:solidFill>
                  <a:schemeClr val="tx1"/>
                </a:solidFill>
              </a:rPr>
              <a:t>vormingen m.b.t. hulpverleningsaanbod, sociale voordelen</a:t>
            </a:r>
          </a:p>
          <a:p>
            <a:pPr lvl="3">
              <a:buFont typeface="Wingdings" panose="05000000000000000000" pitchFamily="2" charset="2"/>
              <a:buChar char="§"/>
            </a:pPr>
            <a:r>
              <a:rPr lang="nl-BE" sz="1800" dirty="0">
                <a:solidFill>
                  <a:schemeClr val="tx1"/>
                </a:solidFill>
              </a:rPr>
              <a:t>afspraken rond gegevensuitwisseling</a:t>
            </a:r>
          </a:p>
          <a:p>
            <a:pPr lvl="2"/>
            <a:endParaRPr lang="nl-BE" dirty="0">
              <a:solidFill>
                <a:schemeClr val="tx1"/>
              </a:solidFill>
            </a:endParaRPr>
          </a:p>
          <a:p>
            <a:pPr lvl="2"/>
            <a:r>
              <a:rPr lang="nl-BE" sz="1800" u="sng" dirty="0">
                <a:solidFill>
                  <a:schemeClr val="tx1"/>
                </a:solidFill>
              </a:rPr>
              <a:t>Welke partners</a:t>
            </a:r>
            <a:r>
              <a:rPr lang="nl-BE" sz="1800" dirty="0">
                <a:solidFill>
                  <a:schemeClr val="tx1"/>
                </a:solidFill>
              </a:rPr>
              <a:t>:</a:t>
            </a:r>
            <a:endParaRPr lang="nl-BE" sz="1800" u="sng" dirty="0">
              <a:solidFill>
                <a:schemeClr val="tx1"/>
              </a:solidFill>
            </a:endParaRPr>
          </a:p>
          <a:p>
            <a:pPr lvl="3">
              <a:buFont typeface="Wingdings" panose="05000000000000000000" pitchFamily="2" charset="2"/>
              <a:buChar char="§"/>
            </a:pPr>
            <a:r>
              <a:rPr lang="nl-BE" sz="1800" dirty="0">
                <a:solidFill>
                  <a:schemeClr val="tx1"/>
                </a:solidFill>
              </a:rPr>
              <a:t>Wijkgezondheidscentrum, DMW Mutualiteiten, CAW, Kind &amp; Gezin. </a:t>
            </a:r>
          </a:p>
          <a:p>
            <a:endParaRPr lang="nl-BE" dirty="0"/>
          </a:p>
        </p:txBody>
      </p:sp>
    </p:spTree>
    <p:extLst>
      <p:ext uri="{BB962C8B-B14F-4D97-AF65-F5344CB8AC3E}">
        <p14:creationId xmlns:p14="http://schemas.microsoft.com/office/powerpoint/2010/main" val="4028995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endParaRPr lang="nl-BE"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1133628"/>
            <a:ext cx="7412546" cy="4959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2736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991544" y="188640"/>
            <a:ext cx="8229600" cy="792088"/>
          </a:xfrm>
        </p:spPr>
        <p:txBody>
          <a:bodyPr>
            <a:noAutofit/>
          </a:bodyPr>
          <a:lstStyle/>
          <a:p>
            <a:r>
              <a:rPr lang="nl-BE" sz="3200" dirty="0">
                <a:solidFill>
                  <a:srgbClr val="00B050"/>
                </a:solidFill>
              </a:rPr>
              <a:t>“</a:t>
            </a:r>
            <a:r>
              <a:rPr lang="nl-BE" sz="3200" dirty="0" err="1">
                <a:solidFill>
                  <a:srgbClr val="00B050"/>
                </a:solidFill>
              </a:rPr>
              <a:t>Lessons</a:t>
            </a:r>
            <a:r>
              <a:rPr lang="nl-BE" sz="3200" dirty="0">
                <a:solidFill>
                  <a:srgbClr val="00B050"/>
                </a:solidFill>
              </a:rPr>
              <a:t> </a:t>
            </a:r>
            <a:r>
              <a:rPr lang="nl-BE" sz="3200" dirty="0" err="1">
                <a:solidFill>
                  <a:srgbClr val="00B050"/>
                </a:solidFill>
              </a:rPr>
              <a:t>learned</a:t>
            </a:r>
            <a:r>
              <a:rPr lang="nl-BE" sz="3200" dirty="0">
                <a:solidFill>
                  <a:srgbClr val="00B050"/>
                </a:solidFill>
              </a:rPr>
              <a:t>”</a:t>
            </a:r>
          </a:p>
        </p:txBody>
      </p:sp>
      <p:sp>
        <p:nvSpPr>
          <p:cNvPr id="10" name="Rectangle 5"/>
          <p:cNvSpPr>
            <a:spLocks noChangeArrowheads="1"/>
          </p:cNvSpPr>
          <p:nvPr/>
        </p:nvSpPr>
        <p:spPr bwMode="auto">
          <a:xfrm>
            <a:off x="4564063" y="2179866"/>
            <a:ext cx="203902"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r>
              <a:rPr lang="nl-NL" altLang="nl-BE" sz="800" baseline="30000" dirty="0">
                <a:solidFill>
                  <a:srgbClr val="000000"/>
                </a:solidFill>
                <a:latin typeface="Arial" pitchFamily="34" charset="0"/>
                <a:ea typeface="Times New Roman" pitchFamily="18" charset="0"/>
                <a:cs typeface="Arial" pitchFamily="34" charset="0"/>
                <a:hlinkClick r:id="rId3"/>
              </a:rPr>
              <a:t>[</a:t>
            </a:r>
            <a:endParaRPr lang="nl-NL" altLang="nl-BE" dirty="0">
              <a:solidFill>
                <a:srgbClr val="000000"/>
              </a:solidFill>
              <a:latin typeface="Arial" pitchFamily="34" charset="0"/>
              <a:cs typeface="Arial" pitchFamily="34" charset="0"/>
            </a:endParaRPr>
          </a:p>
        </p:txBody>
      </p:sp>
      <p:sp>
        <p:nvSpPr>
          <p:cNvPr id="3" name="Tijdelijke aanduiding voor inhoud 2"/>
          <p:cNvSpPr>
            <a:spLocks noGrp="1"/>
          </p:cNvSpPr>
          <p:nvPr>
            <p:ph idx="1"/>
          </p:nvPr>
        </p:nvSpPr>
        <p:spPr>
          <a:xfrm>
            <a:off x="1981200" y="1124744"/>
            <a:ext cx="8229600" cy="5400600"/>
          </a:xfrm>
        </p:spPr>
        <p:txBody>
          <a:bodyPr>
            <a:normAutofit fontScale="85000" lnSpcReduction="10000"/>
          </a:bodyPr>
          <a:lstStyle/>
          <a:p>
            <a:pPr lvl="0"/>
            <a:endParaRPr lang="nl-NL" sz="2000" dirty="0">
              <a:solidFill>
                <a:schemeClr val="tx1"/>
              </a:solidFill>
            </a:endParaRPr>
          </a:p>
          <a:p>
            <a:pPr lvl="0"/>
            <a:endParaRPr lang="nl-NL" sz="2000" dirty="0">
              <a:solidFill>
                <a:schemeClr val="tx1"/>
              </a:solidFill>
            </a:endParaRPr>
          </a:p>
          <a:p>
            <a:pPr lvl="0"/>
            <a:r>
              <a:rPr lang="nl-NL" sz="2000" dirty="0">
                <a:solidFill>
                  <a:schemeClr val="tx1"/>
                </a:solidFill>
              </a:rPr>
              <a:t>Via welke instrumenten </a:t>
            </a:r>
            <a:r>
              <a:rPr lang="nl-NL" sz="2000" b="1" dirty="0">
                <a:solidFill>
                  <a:schemeClr val="tx1"/>
                </a:solidFill>
              </a:rPr>
              <a:t>informeer</a:t>
            </a:r>
            <a:r>
              <a:rPr lang="nl-NL" sz="2000" dirty="0">
                <a:solidFill>
                  <a:schemeClr val="tx1"/>
                </a:solidFill>
              </a:rPr>
              <a:t> je cliënten. </a:t>
            </a:r>
          </a:p>
          <a:p>
            <a:pPr marL="0" indent="0">
              <a:buNone/>
            </a:pPr>
            <a:endParaRPr lang="nl-NL" sz="2000" dirty="0">
              <a:solidFill>
                <a:schemeClr val="tx1"/>
              </a:solidFill>
            </a:endParaRPr>
          </a:p>
          <a:p>
            <a:pPr lvl="0"/>
            <a:r>
              <a:rPr lang="nl-NL" sz="2000" dirty="0">
                <a:solidFill>
                  <a:schemeClr val="tx1"/>
                </a:solidFill>
              </a:rPr>
              <a:t>Op </a:t>
            </a:r>
            <a:r>
              <a:rPr lang="nl-NL" sz="2000" b="1" dirty="0">
                <a:solidFill>
                  <a:schemeClr val="tx1"/>
                </a:solidFill>
              </a:rPr>
              <a:t>welke rechten </a:t>
            </a:r>
            <a:r>
              <a:rPr lang="nl-NL" sz="2000" dirty="0">
                <a:solidFill>
                  <a:schemeClr val="tx1"/>
                </a:solidFill>
              </a:rPr>
              <a:t>moet je het meeste inzetten omdat ze </a:t>
            </a:r>
            <a:r>
              <a:rPr lang="nl-NL" sz="2000" b="1" dirty="0">
                <a:solidFill>
                  <a:schemeClr val="tx1"/>
                </a:solidFill>
              </a:rPr>
              <a:t>het minst worden gerealiseerd.</a:t>
            </a:r>
          </a:p>
          <a:p>
            <a:pPr lvl="0"/>
            <a:endParaRPr lang="nl-NL" sz="2000" b="1" dirty="0">
              <a:solidFill>
                <a:schemeClr val="tx1"/>
              </a:solidFill>
            </a:endParaRPr>
          </a:p>
          <a:p>
            <a:pPr lvl="0"/>
            <a:r>
              <a:rPr lang="nl-NL" sz="2000" dirty="0">
                <a:solidFill>
                  <a:schemeClr val="tx1"/>
                </a:solidFill>
              </a:rPr>
              <a:t>Systematische rechtentoekenning kost </a:t>
            </a:r>
            <a:r>
              <a:rPr lang="nl-NL" sz="2000" b="1" dirty="0">
                <a:solidFill>
                  <a:schemeClr val="tx1"/>
                </a:solidFill>
              </a:rPr>
              <a:t>tijd en ruimte. </a:t>
            </a:r>
            <a:r>
              <a:rPr lang="nl-NL" sz="2000" dirty="0">
                <a:solidFill>
                  <a:schemeClr val="tx1"/>
                </a:solidFill>
              </a:rPr>
              <a:t>(het is een </a:t>
            </a:r>
            <a:r>
              <a:rPr lang="nl-NL" sz="2000" b="1" dirty="0">
                <a:solidFill>
                  <a:schemeClr val="tx1"/>
                </a:solidFill>
              </a:rPr>
              <a:t>proces</a:t>
            </a:r>
            <a:r>
              <a:rPr lang="nl-NL" sz="2000" dirty="0">
                <a:solidFill>
                  <a:schemeClr val="tx1"/>
                </a:solidFill>
              </a:rPr>
              <a:t>: situaties veranderen, regels veranderen, …).</a:t>
            </a:r>
          </a:p>
          <a:p>
            <a:pPr lvl="0"/>
            <a:endParaRPr lang="nl-NL" sz="2000" b="1" dirty="0">
              <a:solidFill>
                <a:schemeClr val="tx1"/>
              </a:solidFill>
            </a:endParaRPr>
          </a:p>
          <a:p>
            <a:pPr lvl="0"/>
            <a:r>
              <a:rPr lang="nl-NL" sz="2000" dirty="0">
                <a:solidFill>
                  <a:schemeClr val="tx1"/>
                </a:solidFill>
              </a:rPr>
              <a:t>Welke</a:t>
            </a:r>
            <a:r>
              <a:rPr lang="nl-NL" sz="2000" b="1" dirty="0">
                <a:solidFill>
                  <a:schemeClr val="tx1"/>
                </a:solidFill>
              </a:rPr>
              <a:t> hulpbronnen </a:t>
            </a:r>
            <a:r>
              <a:rPr lang="nl-NL" sz="2000" dirty="0">
                <a:solidFill>
                  <a:schemeClr val="tx1"/>
                </a:solidFill>
              </a:rPr>
              <a:t>faciliterend werken (expert, sociale gidsen, tools, checklists)</a:t>
            </a:r>
          </a:p>
          <a:p>
            <a:pPr lvl="0"/>
            <a:endParaRPr lang="nl-NL" sz="2000" dirty="0">
              <a:solidFill>
                <a:schemeClr val="tx1"/>
              </a:solidFill>
            </a:endParaRPr>
          </a:p>
          <a:p>
            <a:pPr lvl="0"/>
            <a:r>
              <a:rPr lang="nl-NL" sz="2000" dirty="0">
                <a:solidFill>
                  <a:schemeClr val="tx1"/>
                </a:solidFill>
              </a:rPr>
              <a:t>Welke </a:t>
            </a:r>
            <a:r>
              <a:rPr lang="nl-NL" sz="2000" b="1" dirty="0">
                <a:solidFill>
                  <a:schemeClr val="tx1"/>
                </a:solidFill>
              </a:rPr>
              <a:t>methodieken </a:t>
            </a:r>
            <a:r>
              <a:rPr lang="nl-NL" sz="2000" dirty="0">
                <a:solidFill>
                  <a:schemeClr val="tx1"/>
                </a:solidFill>
              </a:rPr>
              <a:t>faciliterend werken (gegevenskruising, doelgerichte acties, samenwerking met partners, gebruik KSZ, …).</a:t>
            </a:r>
          </a:p>
          <a:p>
            <a:pPr lvl="0"/>
            <a:endParaRPr lang="nl-NL" sz="2000" dirty="0">
              <a:solidFill>
                <a:schemeClr val="tx1"/>
              </a:solidFill>
            </a:endParaRPr>
          </a:p>
          <a:p>
            <a:pPr lvl="0"/>
            <a:r>
              <a:rPr lang="nl-NL" sz="2000" dirty="0">
                <a:solidFill>
                  <a:schemeClr val="tx1"/>
                </a:solidFill>
              </a:rPr>
              <a:t>Onderbouwde </a:t>
            </a:r>
            <a:r>
              <a:rPr lang="nl-NL" sz="2000" b="1" dirty="0">
                <a:solidFill>
                  <a:schemeClr val="tx1"/>
                </a:solidFill>
              </a:rPr>
              <a:t>signalen/knelpunten</a:t>
            </a:r>
            <a:r>
              <a:rPr lang="nl-NL" sz="2000" dirty="0">
                <a:solidFill>
                  <a:schemeClr val="tx1"/>
                </a:solidFill>
              </a:rPr>
              <a:t> om met rechtenverstrekkende diensten en overheden in gesprek te gaan.</a:t>
            </a:r>
          </a:p>
          <a:p>
            <a:pPr lvl="0"/>
            <a:endParaRPr lang="nl-NL" sz="2000" dirty="0">
              <a:solidFill>
                <a:schemeClr val="tx1"/>
              </a:solidFill>
            </a:endParaRPr>
          </a:p>
          <a:p>
            <a:pPr lvl="0"/>
            <a:r>
              <a:rPr lang="nl-NL" sz="2000" b="1" dirty="0">
                <a:solidFill>
                  <a:schemeClr val="tx1"/>
                </a:solidFill>
              </a:rPr>
              <a:t>Proactief aanbodgericht werken </a:t>
            </a:r>
            <a:r>
              <a:rPr lang="nl-NL" sz="2000" dirty="0">
                <a:solidFill>
                  <a:schemeClr val="tx1"/>
                </a:solidFill>
              </a:rPr>
              <a:t>bevordert take-up van rechten.</a:t>
            </a:r>
          </a:p>
          <a:p>
            <a:pPr lvl="0"/>
            <a:endParaRPr lang="nl-NL" sz="2000" dirty="0">
              <a:solidFill>
                <a:schemeClr val="tx1"/>
              </a:solidFill>
            </a:endParaRPr>
          </a:p>
          <a:p>
            <a:pPr lvl="0"/>
            <a:r>
              <a:rPr lang="nl-NL" sz="2000" dirty="0">
                <a:solidFill>
                  <a:schemeClr val="tx1"/>
                </a:solidFill>
              </a:rPr>
              <a:t>Pilootproject = </a:t>
            </a:r>
            <a:r>
              <a:rPr lang="nl-NL" sz="2000" b="1" dirty="0">
                <a:solidFill>
                  <a:schemeClr val="tx1"/>
                </a:solidFill>
              </a:rPr>
              <a:t>positieve impact op draagvlak </a:t>
            </a:r>
            <a:r>
              <a:rPr lang="nl-NL" sz="2000" dirty="0">
                <a:solidFill>
                  <a:schemeClr val="tx1"/>
                </a:solidFill>
              </a:rPr>
              <a:t>m.b.t. het thema.</a:t>
            </a:r>
          </a:p>
          <a:p>
            <a:pPr lvl="0"/>
            <a:endParaRPr lang="nl-NL" sz="2000" b="1" dirty="0">
              <a:solidFill>
                <a:schemeClr val="tx1"/>
              </a:solidFill>
            </a:endParaRPr>
          </a:p>
          <a:p>
            <a:pPr marL="0" indent="0">
              <a:buNone/>
            </a:pPr>
            <a:endParaRPr lang="nl-NL" sz="2000" dirty="0">
              <a:solidFill>
                <a:schemeClr val="tx1"/>
              </a:solidFill>
            </a:endParaRPr>
          </a:p>
          <a:p>
            <a:pPr marL="0" indent="0">
              <a:buNone/>
            </a:pPr>
            <a:endParaRPr lang="nl-NL" sz="2000" dirty="0"/>
          </a:p>
          <a:p>
            <a:pPr marL="0" indent="0">
              <a:buNone/>
            </a:pPr>
            <a:endParaRPr lang="nl-BE" dirty="0"/>
          </a:p>
          <a:p>
            <a:pPr marL="0" indent="0">
              <a:buNone/>
            </a:pPr>
            <a:endParaRPr lang="nl-BE" dirty="0"/>
          </a:p>
        </p:txBody>
      </p:sp>
    </p:spTree>
    <p:extLst>
      <p:ext uri="{BB962C8B-B14F-4D97-AF65-F5344CB8AC3E}">
        <p14:creationId xmlns:p14="http://schemas.microsoft.com/office/powerpoint/2010/main" val="36334241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991544" y="2708920"/>
            <a:ext cx="8229600" cy="646331"/>
          </a:xfrm>
        </p:spPr>
        <p:txBody>
          <a:bodyPr/>
          <a:lstStyle/>
          <a:p>
            <a:r>
              <a:rPr lang="nl-BE" dirty="0">
                <a:solidFill>
                  <a:srgbClr val="00B050"/>
                </a:solidFill>
              </a:rPr>
              <a:t>Tot slot …</a:t>
            </a:r>
          </a:p>
        </p:txBody>
      </p:sp>
      <p:sp>
        <p:nvSpPr>
          <p:cNvPr id="3" name="Tijdelijke aanduiding voor inhoud 2"/>
          <p:cNvSpPr>
            <a:spLocks noGrp="1"/>
          </p:cNvSpPr>
          <p:nvPr>
            <p:ph idx="1"/>
          </p:nvPr>
        </p:nvSpPr>
        <p:spPr>
          <a:xfrm>
            <a:off x="1981200" y="1268761"/>
            <a:ext cx="8229600" cy="4857403"/>
          </a:xfrm>
        </p:spPr>
        <p:txBody>
          <a:bodyPr>
            <a:normAutofit/>
          </a:bodyPr>
          <a:lstStyle/>
          <a:p>
            <a:pPr marL="914400" lvl="2" indent="0">
              <a:buNone/>
            </a:pPr>
            <a:endParaRPr lang="nl-BE" sz="1600" dirty="0"/>
          </a:p>
        </p:txBody>
      </p:sp>
    </p:spTree>
    <p:extLst>
      <p:ext uri="{BB962C8B-B14F-4D97-AF65-F5344CB8AC3E}">
        <p14:creationId xmlns:p14="http://schemas.microsoft.com/office/powerpoint/2010/main" val="448313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a:p>
        </p:txBody>
      </p:sp>
      <p:sp>
        <p:nvSpPr>
          <p:cNvPr id="3" name="Tijdelijke aanduiding voor inhoud 2"/>
          <p:cNvSpPr>
            <a:spLocks noGrp="1"/>
          </p:cNvSpPr>
          <p:nvPr>
            <p:ph idx="1"/>
          </p:nvPr>
        </p:nvSpPr>
        <p:spPr/>
        <p:txBody>
          <a:bodyPr/>
          <a:lstStyle/>
          <a:p>
            <a:endParaRPr lang="nl-BE" dirty="0"/>
          </a:p>
          <a:p>
            <a:endParaRPr lang="nl-BE" dirty="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7" y="214707"/>
            <a:ext cx="5603369" cy="2965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descr="Afbeeldingsresultaat voor vrage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0096" y="2348881"/>
            <a:ext cx="3505200" cy="4362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3802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BE" dirty="0"/>
          </a:p>
        </p:txBody>
      </p:sp>
      <p:sp>
        <p:nvSpPr>
          <p:cNvPr id="3" name="Tijdelijke aanduiding voor inhoud 2"/>
          <p:cNvSpPr>
            <a:spLocks noGrp="1"/>
          </p:cNvSpPr>
          <p:nvPr>
            <p:ph idx="1"/>
          </p:nvPr>
        </p:nvSpPr>
        <p:spPr/>
        <p:txBody>
          <a:bodyPr/>
          <a:lstStyle/>
          <a:p>
            <a:pPr marL="0" indent="0">
              <a:spcBef>
                <a:spcPct val="50000"/>
              </a:spcBef>
              <a:buNone/>
            </a:pPr>
            <a:r>
              <a:rPr lang="nl-BE" altLang="nl-BE" b="1" dirty="0">
                <a:solidFill>
                  <a:schemeClr val="tx1"/>
                </a:solidFill>
              </a:rPr>
              <a:t>OCMW Gent </a:t>
            </a:r>
            <a:br>
              <a:rPr lang="nl-BE" altLang="nl-BE" b="1" dirty="0">
                <a:solidFill>
                  <a:schemeClr val="tx1"/>
                </a:solidFill>
              </a:rPr>
            </a:br>
            <a:r>
              <a:rPr lang="nl-BE" altLang="nl-BE" b="1" dirty="0">
                <a:solidFill>
                  <a:schemeClr val="tx1"/>
                </a:solidFill>
              </a:rPr>
              <a:t>Dienst Staf Beleidsondersteuning</a:t>
            </a:r>
            <a:br>
              <a:rPr lang="nl-BE" altLang="nl-BE" b="1" dirty="0">
                <a:solidFill>
                  <a:schemeClr val="tx1"/>
                </a:solidFill>
              </a:rPr>
            </a:br>
            <a:r>
              <a:rPr lang="nl-NL" altLang="nl-BE" dirty="0">
                <a:solidFill>
                  <a:schemeClr val="tx1"/>
                </a:solidFill>
              </a:rPr>
              <a:t>Sint Martensstraat 13</a:t>
            </a:r>
            <a:br>
              <a:rPr lang="nl-NL" altLang="nl-BE" dirty="0">
                <a:solidFill>
                  <a:schemeClr val="tx1"/>
                </a:solidFill>
              </a:rPr>
            </a:br>
            <a:r>
              <a:rPr lang="nl-NL" altLang="nl-BE" dirty="0">
                <a:solidFill>
                  <a:schemeClr val="tx1"/>
                </a:solidFill>
              </a:rPr>
              <a:t>9000 GENT</a:t>
            </a:r>
            <a:br>
              <a:rPr lang="nl-NL" altLang="nl-BE" dirty="0">
                <a:solidFill>
                  <a:schemeClr val="tx1"/>
                </a:solidFill>
              </a:rPr>
            </a:br>
            <a:r>
              <a:rPr lang="nl-NL" altLang="nl-BE" dirty="0" err="1">
                <a:solidFill>
                  <a:schemeClr val="tx1"/>
                </a:solidFill>
                <a:hlinkClick r:id="rId2"/>
              </a:rPr>
              <a:t>wouter.verstraete@ocmw.gent</a:t>
            </a:r>
            <a:r>
              <a:rPr lang="nl-NL" altLang="nl-BE" dirty="0">
                <a:solidFill>
                  <a:schemeClr val="tx1"/>
                </a:solidFill>
              </a:rPr>
              <a:t> </a:t>
            </a:r>
            <a:br>
              <a:rPr lang="nl-NL" altLang="nl-BE" dirty="0">
                <a:solidFill>
                  <a:schemeClr val="tx1"/>
                </a:solidFill>
              </a:rPr>
            </a:br>
            <a:r>
              <a:rPr lang="nl-NL" altLang="nl-BE" dirty="0">
                <a:solidFill>
                  <a:schemeClr val="tx1"/>
                </a:solidFill>
              </a:rPr>
              <a:t>www.ocmwgent.be</a:t>
            </a:r>
          </a:p>
          <a:p>
            <a:pPr marL="0" indent="0">
              <a:buNone/>
            </a:pPr>
            <a:endParaRPr lang="nl-BE" dirty="0"/>
          </a:p>
        </p:txBody>
      </p:sp>
    </p:spTree>
    <p:extLst>
      <p:ext uri="{BB962C8B-B14F-4D97-AF65-F5344CB8AC3E}">
        <p14:creationId xmlns:p14="http://schemas.microsoft.com/office/powerpoint/2010/main" val="9526211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BE" dirty="0"/>
              <a:t>Dienst Maatschappelijk Werk Ziekenfonds</a:t>
            </a:r>
          </a:p>
        </p:txBody>
      </p:sp>
    </p:spTree>
    <p:extLst>
      <p:ext uri="{BB962C8B-B14F-4D97-AF65-F5344CB8AC3E}">
        <p14:creationId xmlns:p14="http://schemas.microsoft.com/office/powerpoint/2010/main" val="1424449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4592" y="1412776"/>
            <a:ext cx="10680027" cy="5184576"/>
          </a:xfrm>
          <a:prstGeom prst="rect">
            <a:avLst/>
          </a:prstGeom>
        </p:spPr>
      </p:pic>
    </p:spTree>
    <p:extLst>
      <p:ext uri="{BB962C8B-B14F-4D97-AF65-F5344CB8AC3E}">
        <p14:creationId xmlns:p14="http://schemas.microsoft.com/office/powerpoint/2010/main" val="1090741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813" t="10185" r="17916" b="8889"/>
          <a:stretch/>
        </p:blipFill>
        <p:spPr bwMode="auto">
          <a:xfrm>
            <a:off x="1967542" y="1220755"/>
            <a:ext cx="7680853" cy="5440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el 5"/>
          <p:cNvSpPr>
            <a:spLocks noGrp="1"/>
          </p:cNvSpPr>
          <p:nvPr>
            <p:ph type="title"/>
          </p:nvPr>
        </p:nvSpPr>
        <p:spPr/>
        <p:txBody>
          <a:bodyPr/>
          <a:lstStyle/>
          <a:p>
            <a:r>
              <a:rPr lang="nl-BE" dirty="0"/>
              <a:t>CM-Zorglijn</a:t>
            </a:r>
          </a:p>
        </p:txBody>
      </p:sp>
    </p:spTree>
    <p:extLst>
      <p:ext uri="{BB962C8B-B14F-4D97-AF65-F5344CB8AC3E}">
        <p14:creationId xmlns:p14="http://schemas.microsoft.com/office/powerpoint/2010/main" val="3536583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DMW: Gids in doolhof</a:t>
            </a: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6683" y="1028733"/>
            <a:ext cx="7418635" cy="5568619"/>
          </a:xfrm>
          <a:prstGeom prst="rect">
            <a:avLst/>
          </a:prstGeom>
        </p:spPr>
      </p:pic>
    </p:spTree>
    <p:extLst>
      <p:ext uri="{BB962C8B-B14F-4D97-AF65-F5344CB8AC3E}">
        <p14:creationId xmlns:p14="http://schemas.microsoft.com/office/powerpoint/2010/main" val="40544510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Rudi</a:t>
            </a:r>
          </a:p>
        </p:txBody>
      </p:sp>
      <p:pic>
        <p:nvPicPr>
          <p:cNvPr id="3074" name="Picture 2" descr="http://www.guardian.co.tt/sites/default/files/field/image/stroke%20copy.jp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3262"/>
          <a:stretch/>
        </p:blipFill>
        <p:spPr bwMode="auto">
          <a:xfrm>
            <a:off x="3503711" y="1247632"/>
            <a:ext cx="5184579" cy="525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9308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Resultaat voor Rudi</a:t>
            </a:r>
          </a:p>
        </p:txBody>
      </p:sp>
      <p:sp>
        <p:nvSpPr>
          <p:cNvPr id="3" name="Tijdelijke aanduiding voor inhoud 2"/>
          <p:cNvSpPr>
            <a:spLocks noGrp="1"/>
          </p:cNvSpPr>
          <p:nvPr>
            <p:ph idx="1"/>
          </p:nvPr>
        </p:nvSpPr>
        <p:spPr/>
        <p:txBody>
          <a:bodyPr>
            <a:normAutofit fontScale="92500" lnSpcReduction="10000"/>
          </a:bodyPr>
          <a:lstStyle/>
          <a:p>
            <a:pPr marL="0" indent="0">
              <a:buNone/>
            </a:pPr>
            <a:r>
              <a:rPr lang="nl-BE" u="sng" dirty="0"/>
              <a:t>Rechtentoekenning:</a:t>
            </a:r>
          </a:p>
          <a:p>
            <a:r>
              <a:rPr lang="nl-BE" dirty="0"/>
              <a:t>Zorgbudget voor Zwaar Zorgbehoevenden</a:t>
            </a:r>
          </a:p>
          <a:p>
            <a:r>
              <a:rPr lang="nl-BE" dirty="0"/>
              <a:t>Integratie- en </a:t>
            </a:r>
            <a:r>
              <a:rPr lang="nl-BE" dirty="0" err="1"/>
              <a:t>Inkomensvervangende</a:t>
            </a:r>
            <a:r>
              <a:rPr lang="nl-BE" dirty="0"/>
              <a:t> Tegemoetkoming FOD Sociale Zekerheid</a:t>
            </a:r>
          </a:p>
          <a:p>
            <a:r>
              <a:rPr lang="nl-BE" dirty="0"/>
              <a:t>Andere:</a:t>
            </a:r>
          </a:p>
          <a:p>
            <a:pPr lvl="1"/>
            <a:r>
              <a:rPr lang="nl-BE" dirty="0"/>
              <a:t>Vlaams Agentschap voor Personen met een Handicap</a:t>
            </a:r>
          </a:p>
          <a:p>
            <a:pPr lvl="1"/>
            <a:r>
              <a:rPr lang="nl-BE" dirty="0"/>
              <a:t>Hulp van Derden ZIV</a:t>
            </a:r>
          </a:p>
          <a:p>
            <a:pPr lvl="1"/>
            <a:r>
              <a:rPr lang="nl-BE" dirty="0"/>
              <a:t>Afgeleide sociale voordelen</a:t>
            </a:r>
          </a:p>
        </p:txBody>
      </p:sp>
    </p:spTree>
    <p:extLst>
      <p:ext uri="{BB962C8B-B14F-4D97-AF65-F5344CB8AC3E}">
        <p14:creationId xmlns:p14="http://schemas.microsoft.com/office/powerpoint/2010/main" val="1949065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Resultaat voor Rudi</a:t>
            </a:r>
          </a:p>
        </p:txBody>
      </p:sp>
      <p:sp>
        <p:nvSpPr>
          <p:cNvPr id="3" name="Tijdelijke aanduiding voor inhoud 2"/>
          <p:cNvSpPr>
            <a:spLocks noGrp="1"/>
          </p:cNvSpPr>
          <p:nvPr>
            <p:ph idx="1"/>
          </p:nvPr>
        </p:nvSpPr>
        <p:spPr/>
        <p:txBody>
          <a:bodyPr>
            <a:normAutofit lnSpcReduction="10000"/>
          </a:bodyPr>
          <a:lstStyle/>
          <a:p>
            <a:pPr marL="0" indent="0">
              <a:buNone/>
            </a:pPr>
            <a:r>
              <a:rPr lang="nl-BE" u="sng" dirty="0"/>
              <a:t>Begeleiding:</a:t>
            </a:r>
          </a:p>
          <a:p>
            <a:r>
              <a:rPr lang="nl-BE" dirty="0"/>
              <a:t>Organisatie en opvolging thuiszorg</a:t>
            </a:r>
          </a:p>
          <a:p>
            <a:r>
              <a:rPr lang="nl-BE" dirty="0"/>
              <a:t>Begeleiding DMW</a:t>
            </a:r>
          </a:p>
          <a:p>
            <a:pPr lvl="1"/>
            <a:r>
              <a:rPr lang="nl-BE" dirty="0"/>
              <a:t>Verwerking en aanvaarding verminderde zelfredzaamheid</a:t>
            </a:r>
          </a:p>
          <a:p>
            <a:r>
              <a:rPr lang="nl-BE" dirty="0"/>
              <a:t>Verwijzen</a:t>
            </a:r>
          </a:p>
          <a:p>
            <a:pPr lvl="1"/>
            <a:r>
              <a:rPr lang="nl-BE" dirty="0"/>
              <a:t>OCMW: budgetbeheer</a:t>
            </a:r>
          </a:p>
          <a:p>
            <a:pPr lvl="1"/>
            <a:r>
              <a:rPr lang="nl-BE" dirty="0"/>
              <a:t>CAW: relatiebegeleiding</a:t>
            </a:r>
          </a:p>
        </p:txBody>
      </p:sp>
    </p:spTree>
    <p:extLst>
      <p:ext uri="{BB962C8B-B14F-4D97-AF65-F5344CB8AC3E}">
        <p14:creationId xmlns:p14="http://schemas.microsoft.com/office/powerpoint/2010/main" val="1143151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Uitdagingen</a:t>
            </a:r>
          </a:p>
        </p:txBody>
      </p:sp>
      <p:pic>
        <p:nvPicPr>
          <p:cNvPr id="1026" name="Picture 2" descr="http://agrytech.org/wp-content/uploads/2017/02/challenges-ahead-900-x-500-900x407.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19403" y="1517187"/>
            <a:ext cx="10596855" cy="4792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2186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CM, jouw gids in zorg</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745" t="28976" r="17481" b="27319"/>
          <a:stretch/>
        </p:blipFill>
        <p:spPr bwMode="auto">
          <a:xfrm>
            <a:off x="239349" y="1700808"/>
            <a:ext cx="11636632" cy="4416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8807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0" y="1486744"/>
            <a:ext cx="12192000" cy="9144000"/>
          </a:xfrm>
          <a:prstGeom prst="rect">
            <a:avLst/>
          </a:prstGeom>
        </p:spPr>
      </p:pic>
      <p:sp>
        <p:nvSpPr>
          <p:cNvPr id="13" name="Rechthoek 12"/>
          <p:cNvSpPr/>
          <p:nvPr/>
        </p:nvSpPr>
        <p:spPr>
          <a:xfrm>
            <a:off x="-96688" y="-27384"/>
            <a:ext cx="13783944" cy="8280919"/>
          </a:xfrm>
          <a:prstGeom prst="rect">
            <a:avLst/>
          </a:prstGeom>
          <a:solidFill>
            <a:schemeClr val="bg1">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latin typeface="Calibri"/>
            </a:endParaRPr>
          </a:p>
        </p:txBody>
      </p:sp>
      <p:sp>
        <p:nvSpPr>
          <p:cNvPr id="14" name="Tekstvak 13"/>
          <p:cNvSpPr txBox="1"/>
          <p:nvPr/>
        </p:nvSpPr>
        <p:spPr>
          <a:xfrm>
            <a:off x="1271464" y="-65132"/>
            <a:ext cx="9793088" cy="1261884"/>
          </a:xfrm>
          <a:prstGeom prst="rect">
            <a:avLst/>
          </a:prstGeom>
          <a:solidFill>
            <a:srgbClr val="8B2039">
              <a:alpha val="60000"/>
            </a:srgbClr>
          </a:solidFill>
        </p:spPr>
        <p:txBody>
          <a:bodyPr wrap="square" rtlCol="0">
            <a:spAutoFit/>
          </a:bodyPr>
          <a:lstStyle/>
          <a:p>
            <a:pPr marL="271463"/>
            <a:endParaRPr lang="nl-BE" sz="2400" dirty="0">
              <a:solidFill>
                <a:prstClr val="white"/>
              </a:solidFill>
              <a:latin typeface="Calibri"/>
            </a:endParaRPr>
          </a:p>
          <a:p>
            <a:pPr marL="271463"/>
            <a:r>
              <a:rPr lang="nl-BE" sz="2800" dirty="0">
                <a:solidFill>
                  <a:prstClr val="white"/>
                </a:solidFill>
                <a:latin typeface="Calibri"/>
              </a:rPr>
              <a:t>Onderbescherming</a:t>
            </a:r>
          </a:p>
          <a:p>
            <a:pPr marL="271463"/>
            <a:endParaRPr lang="nl-BE" sz="2400" dirty="0">
              <a:solidFill>
                <a:prstClr val="white"/>
              </a:solidFill>
              <a:latin typeface="Calibri"/>
            </a:endParaRPr>
          </a:p>
        </p:txBody>
      </p:sp>
      <p:sp>
        <p:nvSpPr>
          <p:cNvPr id="5" name="Tekstvak 4"/>
          <p:cNvSpPr txBox="1"/>
          <p:nvPr/>
        </p:nvSpPr>
        <p:spPr>
          <a:xfrm>
            <a:off x="2587874" y="4777988"/>
            <a:ext cx="1656184" cy="523220"/>
          </a:xfrm>
          <a:prstGeom prst="rect">
            <a:avLst/>
          </a:prstGeom>
          <a:noFill/>
        </p:spPr>
        <p:txBody>
          <a:bodyPr wrap="square" rtlCol="0">
            <a:spAutoFit/>
          </a:bodyPr>
          <a:lstStyle/>
          <a:p>
            <a:r>
              <a:rPr lang="nl-NL" sz="2800" b="1" dirty="0">
                <a:solidFill>
                  <a:srgbClr val="006D86"/>
                </a:solidFill>
                <a:latin typeface="Calibri"/>
              </a:rPr>
              <a:t>agenda</a:t>
            </a:r>
          </a:p>
        </p:txBody>
      </p:sp>
      <p:sp>
        <p:nvSpPr>
          <p:cNvPr id="8" name="Tekstvak 7"/>
          <p:cNvSpPr txBox="1"/>
          <p:nvPr/>
        </p:nvSpPr>
        <p:spPr>
          <a:xfrm>
            <a:off x="2995526" y="5233793"/>
            <a:ext cx="1906166" cy="707886"/>
          </a:xfrm>
          <a:prstGeom prst="rect">
            <a:avLst/>
          </a:prstGeom>
          <a:noFill/>
        </p:spPr>
        <p:txBody>
          <a:bodyPr wrap="square" rtlCol="0">
            <a:spAutoFit/>
          </a:bodyPr>
          <a:lstStyle>
            <a:defPPr>
              <a:defRPr lang="nl-BE"/>
            </a:defPPr>
            <a:lvl1pPr>
              <a:defRPr sz="2400" b="1">
                <a:solidFill>
                  <a:srgbClr val="8B2039"/>
                </a:solidFill>
              </a:defRPr>
            </a:lvl1pPr>
          </a:lstStyle>
          <a:p>
            <a:r>
              <a:rPr lang="nl-NL" sz="2000" dirty="0">
                <a:latin typeface="Calibri"/>
              </a:rPr>
              <a:t>juiste plaats</a:t>
            </a:r>
            <a:br>
              <a:rPr lang="nl-NL" sz="2000" dirty="0">
                <a:latin typeface="Calibri"/>
              </a:rPr>
            </a:br>
            <a:r>
              <a:rPr lang="nl-NL" sz="2000" dirty="0">
                <a:latin typeface="Calibri"/>
              </a:rPr>
              <a:t>en opvolging</a:t>
            </a:r>
          </a:p>
        </p:txBody>
      </p:sp>
      <p:sp>
        <p:nvSpPr>
          <p:cNvPr id="9" name="Tekstvak 8"/>
          <p:cNvSpPr txBox="1"/>
          <p:nvPr/>
        </p:nvSpPr>
        <p:spPr>
          <a:xfrm>
            <a:off x="4642148" y="1994228"/>
            <a:ext cx="1800200" cy="400110"/>
          </a:xfrm>
          <a:prstGeom prst="rect">
            <a:avLst/>
          </a:prstGeom>
          <a:noFill/>
        </p:spPr>
        <p:txBody>
          <a:bodyPr wrap="square" rtlCol="0">
            <a:spAutoFit/>
          </a:bodyPr>
          <a:lstStyle/>
          <a:p>
            <a:r>
              <a:rPr lang="nl-NL" sz="2000" b="1" dirty="0">
                <a:solidFill>
                  <a:srgbClr val="8B2039"/>
                </a:solidFill>
                <a:latin typeface="Calibri"/>
              </a:rPr>
              <a:t>structurele</a:t>
            </a:r>
          </a:p>
        </p:txBody>
      </p:sp>
      <p:sp>
        <p:nvSpPr>
          <p:cNvPr id="6" name="Tekstvak 5"/>
          <p:cNvSpPr txBox="1"/>
          <p:nvPr/>
        </p:nvSpPr>
        <p:spPr>
          <a:xfrm>
            <a:off x="4913846" y="2373432"/>
            <a:ext cx="2729532" cy="523220"/>
          </a:xfrm>
          <a:prstGeom prst="rect">
            <a:avLst/>
          </a:prstGeom>
          <a:noFill/>
        </p:spPr>
        <p:txBody>
          <a:bodyPr wrap="square" rtlCol="0">
            <a:spAutoFit/>
          </a:bodyPr>
          <a:lstStyle/>
          <a:p>
            <a:r>
              <a:rPr lang="nl-NL" sz="2800" b="1" dirty="0">
                <a:solidFill>
                  <a:srgbClr val="006D86"/>
                </a:solidFill>
                <a:latin typeface="Calibri"/>
              </a:rPr>
              <a:t>(</a:t>
            </a:r>
            <a:r>
              <a:rPr lang="nl-NL" sz="2800" b="1" dirty="0" err="1">
                <a:solidFill>
                  <a:srgbClr val="006D86"/>
                </a:solidFill>
                <a:latin typeface="Calibri"/>
              </a:rPr>
              <a:t>beleids</a:t>
            </a:r>
            <a:r>
              <a:rPr lang="nl-NL" sz="2800" b="1" dirty="0">
                <a:solidFill>
                  <a:srgbClr val="006D86"/>
                </a:solidFill>
                <a:latin typeface="Calibri"/>
              </a:rPr>
              <a:t>)dialoog</a:t>
            </a:r>
          </a:p>
        </p:txBody>
      </p:sp>
      <p:sp>
        <p:nvSpPr>
          <p:cNvPr id="10" name="Tekstvak 9"/>
          <p:cNvSpPr txBox="1"/>
          <p:nvPr/>
        </p:nvSpPr>
        <p:spPr>
          <a:xfrm>
            <a:off x="7652878" y="4777988"/>
            <a:ext cx="1656184" cy="523220"/>
          </a:xfrm>
          <a:prstGeom prst="rect">
            <a:avLst/>
          </a:prstGeom>
          <a:noFill/>
        </p:spPr>
        <p:txBody>
          <a:bodyPr wrap="square" rtlCol="0">
            <a:spAutoFit/>
          </a:bodyPr>
          <a:lstStyle/>
          <a:p>
            <a:r>
              <a:rPr lang="nl-NL" sz="2800" b="1" dirty="0">
                <a:solidFill>
                  <a:srgbClr val="006D86"/>
                </a:solidFill>
                <a:latin typeface="Calibri"/>
              </a:rPr>
              <a:t>plekken</a:t>
            </a:r>
          </a:p>
        </p:txBody>
      </p:sp>
      <p:sp>
        <p:nvSpPr>
          <p:cNvPr id="11" name="Tekstvak 10"/>
          <p:cNvSpPr txBox="1"/>
          <p:nvPr/>
        </p:nvSpPr>
        <p:spPr>
          <a:xfrm>
            <a:off x="7193600" y="5233793"/>
            <a:ext cx="3582921" cy="707886"/>
          </a:xfrm>
          <a:prstGeom prst="rect">
            <a:avLst/>
          </a:prstGeom>
          <a:noFill/>
        </p:spPr>
        <p:txBody>
          <a:bodyPr wrap="square" rtlCol="0">
            <a:spAutoFit/>
          </a:bodyPr>
          <a:lstStyle>
            <a:defPPr>
              <a:defRPr lang="nl-BE"/>
            </a:defPPr>
            <a:lvl1pPr>
              <a:defRPr sz="2400" b="1">
                <a:solidFill>
                  <a:srgbClr val="8B2039"/>
                </a:solidFill>
              </a:defRPr>
            </a:lvl1pPr>
          </a:lstStyle>
          <a:p>
            <a:r>
              <a:rPr lang="nl-NL" sz="2000" dirty="0">
                <a:latin typeface="Calibri"/>
              </a:rPr>
              <a:t>met zachte aanwezigheid </a:t>
            </a:r>
            <a:br>
              <a:rPr lang="nl-NL" sz="2000" dirty="0">
                <a:latin typeface="Calibri"/>
              </a:rPr>
            </a:br>
            <a:r>
              <a:rPr lang="nl-NL" sz="2000" dirty="0">
                <a:latin typeface="Calibri"/>
              </a:rPr>
              <a:t>van H&amp;DV</a:t>
            </a:r>
          </a:p>
        </p:txBody>
      </p:sp>
      <p:cxnSp>
        <p:nvCxnSpPr>
          <p:cNvPr id="22" name="Rechte verbindingslijn 21"/>
          <p:cNvCxnSpPr/>
          <p:nvPr/>
        </p:nvCxnSpPr>
        <p:spPr>
          <a:xfrm flipH="1">
            <a:off x="4244059" y="3093512"/>
            <a:ext cx="965237" cy="1684476"/>
          </a:xfrm>
          <a:prstGeom prst="line">
            <a:avLst/>
          </a:prstGeom>
          <a:ln w="57150">
            <a:solidFill>
              <a:srgbClr val="006D86"/>
            </a:solidFill>
          </a:ln>
        </p:spPr>
        <p:style>
          <a:lnRef idx="1">
            <a:schemeClr val="accent1"/>
          </a:lnRef>
          <a:fillRef idx="0">
            <a:schemeClr val="accent1"/>
          </a:fillRef>
          <a:effectRef idx="0">
            <a:schemeClr val="accent1"/>
          </a:effectRef>
          <a:fontRef idx="minor">
            <a:schemeClr val="tx1"/>
          </a:fontRef>
        </p:style>
      </p:cxnSp>
      <p:cxnSp>
        <p:nvCxnSpPr>
          <p:cNvPr id="23" name="Rechte verbindingslijn 22"/>
          <p:cNvCxnSpPr/>
          <p:nvPr/>
        </p:nvCxnSpPr>
        <p:spPr>
          <a:xfrm>
            <a:off x="6586365" y="3068960"/>
            <a:ext cx="965237" cy="1684476"/>
          </a:xfrm>
          <a:prstGeom prst="line">
            <a:avLst/>
          </a:prstGeom>
          <a:ln w="57150">
            <a:solidFill>
              <a:srgbClr val="006D86"/>
            </a:solidFill>
          </a:ln>
        </p:spPr>
        <p:style>
          <a:lnRef idx="1">
            <a:schemeClr val="accent1"/>
          </a:lnRef>
          <a:fillRef idx="0">
            <a:schemeClr val="accent1"/>
          </a:fillRef>
          <a:effectRef idx="0">
            <a:schemeClr val="accent1"/>
          </a:effectRef>
          <a:fontRef idx="minor">
            <a:schemeClr val="tx1"/>
          </a:fontRef>
        </p:style>
      </p:cxnSp>
      <p:cxnSp>
        <p:nvCxnSpPr>
          <p:cNvPr id="24" name="Rechte verbindingslijn 23"/>
          <p:cNvCxnSpPr/>
          <p:nvPr/>
        </p:nvCxnSpPr>
        <p:spPr>
          <a:xfrm>
            <a:off x="4782376" y="5233793"/>
            <a:ext cx="2215241" cy="0"/>
          </a:xfrm>
          <a:prstGeom prst="line">
            <a:avLst/>
          </a:prstGeom>
          <a:ln w="57150">
            <a:solidFill>
              <a:srgbClr val="006D86"/>
            </a:solidFill>
          </a:ln>
        </p:spPr>
        <p:style>
          <a:lnRef idx="1">
            <a:schemeClr val="accent1"/>
          </a:lnRef>
          <a:fillRef idx="0">
            <a:schemeClr val="accent1"/>
          </a:fillRef>
          <a:effectRef idx="0">
            <a:schemeClr val="accent1"/>
          </a:effectRef>
          <a:fontRef idx="minor">
            <a:schemeClr val="tx1"/>
          </a:fontRef>
        </p:style>
      </p:cxnSp>
      <p:pic>
        <p:nvPicPr>
          <p:cNvPr id="26" name="Afbeelding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34952" y="332657"/>
            <a:ext cx="2495550" cy="504825"/>
          </a:xfrm>
          <a:prstGeom prst="rect">
            <a:avLst/>
          </a:prstGeom>
        </p:spPr>
      </p:pic>
    </p:spTree>
    <p:extLst>
      <p:ext uri="{BB962C8B-B14F-4D97-AF65-F5344CB8AC3E}">
        <p14:creationId xmlns:p14="http://schemas.microsoft.com/office/powerpoint/2010/main" val="248638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6" grpId="0"/>
      <p:bldP spid="10"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STELLING 1</a:t>
            </a:r>
            <a:endParaRPr lang="nl-BE" dirty="0"/>
          </a:p>
        </p:txBody>
      </p:sp>
      <p:sp>
        <p:nvSpPr>
          <p:cNvPr id="3" name="Content Placeholder 2"/>
          <p:cNvSpPr>
            <a:spLocks noGrp="1"/>
          </p:cNvSpPr>
          <p:nvPr>
            <p:ph sz="half" idx="1"/>
          </p:nvPr>
        </p:nvSpPr>
        <p:spPr/>
        <p:txBody>
          <a:bodyPr/>
          <a:lstStyle/>
          <a:p>
            <a:pPr>
              <a:buNone/>
            </a:pPr>
            <a:endParaRPr lang="nl-NL" dirty="0"/>
          </a:p>
          <a:p>
            <a:pPr>
              <a:buNone/>
            </a:pPr>
            <a:endParaRPr lang="nl-NL" dirty="0"/>
          </a:p>
          <a:p>
            <a:pPr>
              <a:buNone/>
            </a:pPr>
            <a:r>
              <a:rPr lang="nl-NL" dirty="0"/>
              <a:t>Sociaal werkers moeten resoluut inzetten op het benutten van administratieve gegevens om rechten </a:t>
            </a:r>
            <a:r>
              <a:rPr lang="nl-NL" dirty="0" err="1"/>
              <a:t>pro-actief</a:t>
            </a:r>
            <a:r>
              <a:rPr lang="nl-NL" dirty="0"/>
              <a:t> te realiseren. </a:t>
            </a:r>
            <a:endParaRPr lang="nl-BE" dirty="0"/>
          </a:p>
          <a:p>
            <a:endParaRPr lang="nl-BE" dirty="0"/>
          </a:p>
        </p:txBody>
      </p:sp>
    </p:spTree>
    <p:extLst>
      <p:ext uri="{BB962C8B-B14F-4D97-AF65-F5344CB8AC3E}">
        <p14:creationId xmlns:p14="http://schemas.microsoft.com/office/powerpoint/2010/main" val="22213697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STELLING 2</a:t>
            </a:r>
            <a:endParaRPr lang="nl-BE" dirty="0"/>
          </a:p>
        </p:txBody>
      </p:sp>
      <p:sp>
        <p:nvSpPr>
          <p:cNvPr id="3" name="Content Placeholder 2"/>
          <p:cNvSpPr>
            <a:spLocks noGrp="1"/>
          </p:cNvSpPr>
          <p:nvPr>
            <p:ph sz="half" idx="1"/>
          </p:nvPr>
        </p:nvSpPr>
        <p:spPr/>
        <p:txBody>
          <a:bodyPr/>
          <a:lstStyle/>
          <a:p>
            <a:pPr>
              <a:buNone/>
            </a:pPr>
            <a:endParaRPr lang="en-US" dirty="0"/>
          </a:p>
          <a:p>
            <a:pPr>
              <a:buNone/>
            </a:pPr>
            <a:endParaRPr lang="en-US" dirty="0"/>
          </a:p>
          <a:p>
            <a:pPr>
              <a:buNone/>
            </a:pPr>
            <a:r>
              <a:rPr lang="nl-NL" dirty="0"/>
              <a:t>Sociaal werkers blijven te veel op hun eiland en kiezen te weinig voor samenwerking met gezondheidszorg en onderwijs om </a:t>
            </a:r>
            <a:r>
              <a:rPr lang="nl-NL" dirty="0" err="1"/>
              <a:t>onderbescherming</a:t>
            </a:r>
            <a:r>
              <a:rPr lang="nl-NL" dirty="0"/>
              <a:t> ten gronde aan te pakken</a:t>
            </a:r>
            <a:endParaRPr lang="nl-BE" dirty="0"/>
          </a:p>
          <a:p>
            <a:pPr>
              <a:buNone/>
            </a:pPr>
            <a:endParaRPr lang="nl-BE" dirty="0"/>
          </a:p>
        </p:txBody>
      </p:sp>
    </p:spTree>
    <p:extLst>
      <p:ext uri="{BB962C8B-B14F-4D97-AF65-F5344CB8AC3E}">
        <p14:creationId xmlns:p14="http://schemas.microsoft.com/office/powerpoint/2010/main" val="30035184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F721E0-CB39-4304-86A8-9E4E32A71B69}"/>
              </a:ext>
            </a:extLst>
          </p:cNvPr>
          <p:cNvSpPr>
            <a:spLocks noGrp="1"/>
          </p:cNvSpPr>
          <p:nvPr>
            <p:ph type="ctrTitle"/>
          </p:nvPr>
        </p:nvSpPr>
        <p:spPr>
          <a:xfrm>
            <a:off x="693328" y="2720002"/>
            <a:ext cx="6886421" cy="2863273"/>
          </a:xfrm>
        </p:spPr>
        <p:txBody>
          <a:bodyPr/>
          <a:lstStyle/>
          <a:p>
            <a:pPr>
              <a:lnSpc>
                <a:spcPct val="100000"/>
              </a:lnSpc>
            </a:pPr>
            <a:r>
              <a:rPr lang="nl-NL" sz="4000" b="1" i="1" dirty="0"/>
              <a:t>Geïntegreerd Breed Onthaal</a:t>
            </a:r>
            <a:br>
              <a:rPr lang="nl-NL" sz="4400" i="1" dirty="0"/>
            </a:br>
            <a:r>
              <a:rPr lang="nl-NL" sz="2800" i="1" dirty="0"/>
              <a:t>Als hefboom tegen onderbescherming</a:t>
            </a:r>
            <a:endParaRPr lang="nl-BE" sz="4400" i="1" dirty="0"/>
          </a:p>
        </p:txBody>
      </p:sp>
      <p:sp>
        <p:nvSpPr>
          <p:cNvPr id="3" name="Ondertitel 2">
            <a:extLst>
              <a:ext uri="{FF2B5EF4-FFF2-40B4-BE49-F238E27FC236}">
                <a16:creationId xmlns:a16="http://schemas.microsoft.com/office/drawing/2014/main" id="{2E86246E-7BBC-42A5-895B-2BE593B279C6}"/>
              </a:ext>
            </a:extLst>
          </p:cNvPr>
          <p:cNvSpPr>
            <a:spLocks noGrp="1"/>
          </p:cNvSpPr>
          <p:nvPr>
            <p:ph type="subTitle" idx="1"/>
          </p:nvPr>
        </p:nvSpPr>
        <p:spPr>
          <a:xfrm>
            <a:off x="693328" y="5861150"/>
            <a:ext cx="5884430" cy="438264"/>
          </a:xfrm>
        </p:spPr>
        <p:txBody>
          <a:bodyPr/>
          <a:lstStyle/>
          <a:p>
            <a:r>
              <a:rPr lang="nl-BE" sz="2800" dirty="0"/>
              <a:t>Didier Boost &amp; Sara Elloukmani</a:t>
            </a:r>
          </a:p>
        </p:txBody>
      </p:sp>
    </p:spTree>
    <p:extLst>
      <p:ext uri="{BB962C8B-B14F-4D97-AF65-F5344CB8AC3E}">
        <p14:creationId xmlns:p14="http://schemas.microsoft.com/office/powerpoint/2010/main" val="708673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Wie-is-wie?</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056069"/>
            <a:ext cx="9168600" cy="4684332"/>
          </a:xfrm>
        </p:spPr>
        <p:txBody>
          <a:bodyPr/>
          <a:lstStyle/>
          <a:p>
            <a:pPr>
              <a:lnSpc>
                <a:spcPct val="100000"/>
              </a:lnSpc>
              <a:buNone/>
            </a:pPr>
            <a:r>
              <a:rPr lang="nl-BE" sz="2200" b="1" dirty="0">
                <a:solidFill>
                  <a:srgbClr val="E50050"/>
                </a:solidFill>
              </a:rPr>
              <a:t>Didier Boost (onderzoeker)</a:t>
            </a:r>
          </a:p>
          <a:p>
            <a:pPr>
              <a:lnSpc>
                <a:spcPct val="100000"/>
              </a:lnSpc>
              <a:buNone/>
            </a:pPr>
            <a:r>
              <a:rPr lang="nl-BE" sz="2200" dirty="0">
                <a:solidFill>
                  <a:srgbClr val="E50050"/>
                </a:solidFill>
              </a:rPr>
              <a:t>Universiteit Antwerpen, OASeS, Master Sociaal Werk</a:t>
            </a:r>
          </a:p>
          <a:p>
            <a:pPr>
              <a:lnSpc>
                <a:spcPct val="100000"/>
              </a:lnSpc>
              <a:buNone/>
            </a:pPr>
            <a:endParaRPr lang="nl-BE" sz="2200" b="1" dirty="0">
              <a:solidFill>
                <a:srgbClr val="E50050"/>
              </a:solidFill>
            </a:endParaRPr>
          </a:p>
          <a:p>
            <a:pPr>
              <a:lnSpc>
                <a:spcPct val="100000"/>
              </a:lnSpc>
              <a:buNone/>
            </a:pPr>
            <a:r>
              <a:rPr lang="nl-BE" sz="2200" b="1" dirty="0">
                <a:solidFill>
                  <a:srgbClr val="E50050"/>
                </a:solidFill>
              </a:rPr>
              <a:t>Sara Elloukmani (onderzoeker)</a:t>
            </a:r>
          </a:p>
          <a:p>
            <a:pPr>
              <a:lnSpc>
                <a:spcPct val="100000"/>
              </a:lnSpc>
              <a:buNone/>
            </a:pPr>
            <a:r>
              <a:rPr lang="nl-BE" sz="2200" dirty="0">
                <a:solidFill>
                  <a:srgbClr val="E50050"/>
                </a:solidFill>
              </a:rPr>
              <a:t>Universiteit Antwerpen, OASeS</a:t>
            </a:r>
          </a:p>
          <a:p>
            <a:pPr>
              <a:lnSpc>
                <a:spcPct val="100000"/>
              </a:lnSpc>
              <a:buNone/>
            </a:pPr>
            <a:endParaRPr lang="nl-BE" sz="2200" b="1" dirty="0">
              <a:solidFill>
                <a:srgbClr val="E50050"/>
              </a:solidFill>
            </a:endParaRPr>
          </a:p>
          <a:p>
            <a:pPr>
              <a:lnSpc>
                <a:spcPct val="100000"/>
              </a:lnSpc>
              <a:buNone/>
            </a:pPr>
            <a:r>
              <a:rPr lang="nl-BE" sz="2200" b="1" dirty="0">
                <a:solidFill>
                  <a:srgbClr val="E50050"/>
                </a:solidFill>
              </a:rPr>
              <a:t>Prof. Dr. Peter Raeymaeckers (promotor)</a:t>
            </a:r>
          </a:p>
          <a:p>
            <a:pPr>
              <a:lnSpc>
                <a:spcPct val="100000"/>
              </a:lnSpc>
              <a:buNone/>
            </a:pPr>
            <a:r>
              <a:rPr lang="nl-BE" sz="2200" dirty="0">
                <a:solidFill>
                  <a:srgbClr val="E50050"/>
                </a:solidFill>
              </a:rPr>
              <a:t>Universiteit Antwerpen, OASeS, Master Sociaal Werk</a:t>
            </a:r>
          </a:p>
          <a:p>
            <a:pPr>
              <a:lnSpc>
                <a:spcPct val="100000"/>
              </a:lnSpc>
              <a:buNone/>
            </a:pPr>
            <a:endParaRPr lang="nl-BE" sz="2200" b="1" dirty="0">
              <a:solidFill>
                <a:srgbClr val="E50050"/>
              </a:solidFill>
            </a:endParaRPr>
          </a:p>
          <a:p>
            <a:pPr>
              <a:lnSpc>
                <a:spcPct val="100000"/>
              </a:lnSpc>
              <a:buNone/>
            </a:pPr>
            <a:r>
              <a:rPr lang="nl-BE" sz="2200" b="1" dirty="0">
                <a:solidFill>
                  <a:srgbClr val="E50050"/>
                </a:solidFill>
              </a:rPr>
              <a:t>Prof. Dr. Koen Hermans (co-promotor)</a:t>
            </a:r>
          </a:p>
          <a:p>
            <a:pPr>
              <a:lnSpc>
                <a:spcPct val="100000"/>
              </a:lnSpc>
              <a:buNone/>
            </a:pPr>
            <a:r>
              <a:rPr lang="nl-BE" sz="2200" dirty="0">
                <a:solidFill>
                  <a:srgbClr val="E50050"/>
                </a:solidFill>
              </a:rPr>
              <a:t>KU Leuven, LUCAS, Master Sociaal Werk en Sociaal Beleid</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20241651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105550"/>
            <a:ext cx="9888000" cy="1116000"/>
          </a:xfrm>
        </p:spPr>
        <p:txBody>
          <a:bodyPr/>
          <a:lstStyle/>
          <a:p>
            <a:r>
              <a:rPr lang="nl-BE" dirty="0">
                <a:solidFill>
                  <a:srgbClr val="E50050"/>
                </a:solidFill>
              </a:rPr>
              <a:t>Hét Geïntegreerd Breed Onthaal? </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marL="0" marR="0" lvl="0" indent="0" algn="l" defTabSz="1219170" rtl="0" eaLnBrk="1" fontAlgn="auto" latinLnBrk="0" hangingPunct="1">
              <a:lnSpc>
                <a:spcPct val="90000"/>
              </a:lnSpc>
              <a:spcBef>
                <a:spcPts val="400"/>
              </a:spcBef>
              <a:spcAft>
                <a:spcPts val="0"/>
              </a:spcAft>
              <a:buClrTx/>
              <a:buSzPct val="90000"/>
              <a:buFontTx/>
              <a:buBlip>
                <a:blip r:embed="rId3"/>
              </a:buBlip>
              <a:tabLst/>
              <a:defRPr/>
            </a:pPr>
            <a:endParaRPr kumimoji="0" lang="nl-BE" sz="2933" b="0" i="0" u="none" strike="noStrike" kern="1200" cap="none" spc="0" normalizeH="0" baseline="0" noProof="0" dirty="0">
              <a:ln>
                <a:noFill/>
              </a:ln>
              <a:solidFill>
                <a:srgbClr val="373636"/>
              </a:solidFill>
              <a:effectLst/>
              <a:uLnTx/>
              <a:uFillTx/>
              <a:latin typeface="Calibri" panose="020F0502020204030204" pitchFamily="34" charset="0"/>
              <a:ea typeface="+mn-ea"/>
              <a:cs typeface="Calibri" panose="020F0502020204030204" pitchFamily="34" charset="0"/>
            </a:endParaRPr>
          </a:p>
        </p:txBody>
      </p:sp>
      <p:grpSp>
        <p:nvGrpSpPr>
          <p:cNvPr id="31" name="Groep 30">
            <a:extLst>
              <a:ext uri="{FF2B5EF4-FFF2-40B4-BE49-F238E27FC236}">
                <a16:creationId xmlns:a16="http://schemas.microsoft.com/office/drawing/2014/main" id="{A9F105A9-49C1-084A-A5A0-834F9D303C9E}"/>
              </a:ext>
            </a:extLst>
          </p:cNvPr>
          <p:cNvGrpSpPr/>
          <p:nvPr/>
        </p:nvGrpSpPr>
        <p:grpSpPr>
          <a:xfrm>
            <a:off x="605456" y="1446781"/>
            <a:ext cx="7822106" cy="3800206"/>
            <a:chOff x="1293613" y="1229964"/>
            <a:chExt cx="9371372" cy="4552884"/>
          </a:xfrm>
        </p:grpSpPr>
        <p:sp>
          <p:nvSpPr>
            <p:cNvPr id="32" name="Rechthoek 31">
              <a:extLst>
                <a:ext uri="{FF2B5EF4-FFF2-40B4-BE49-F238E27FC236}">
                  <a16:creationId xmlns:a16="http://schemas.microsoft.com/office/drawing/2014/main" id="{4E302FD4-49D2-D34A-8C74-D1700374B133}"/>
                </a:ext>
              </a:extLst>
            </p:cNvPr>
            <p:cNvSpPr>
              <a:spLocks noChangeAspect="1"/>
            </p:cNvSpPr>
            <p:nvPr/>
          </p:nvSpPr>
          <p:spPr>
            <a:xfrm>
              <a:off x="7707307" y="1351994"/>
              <a:ext cx="2304256" cy="1080119"/>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l-NL" sz="1400" b="1" dirty="0"/>
                <a:t>Toegankelijkheid</a:t>
              </a:r>
            </a:p>
          </p:txBody>
        </p:sp>
        <p:sp>
          <p:nvSpPr>
            <p:cNvPr id="33" name="Rechthoek 32">
              <a:extLst>
                <a:ext uri="{FF2B5EF4-FFF2-40B4-BE49-F238E27FC236}">
                  <a16:creationId xmlns:a16="http://schemas.microsoft.com/office/drawing/2014/main" id="{5F2A93F1-EF63-3548-A3EE-DDB16BF189D4}"/>
                </a:ext>
              </a:extLst>
            </p:cNvPr>
            <p:cNvSpPr>
              <a:spLocks noChangeAspect="1"/>
            </p:cNvSpPr>
            <p:nvPr/>
          </p:nvSpPr>
          <p:spPr>
            <a:xfrm>
              <a:off x="7706632" y="3364293"/>
              <a:ext cx="2304256" cy="108012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nl-NL" sz="1400" b="1" dirty="0"/>
                <a:t>Onderbescherming</a:t>
              </a:r>
            </a:p>
          </p:txBody>
        </p:sp>
        <p:sp>
          <p:nvSpPr>
            <p:cNvPr id="34" name="Rechthoek 33">
              <a:extLst>
                <a:ext uri="{FF2B5EF4-FFF2-40B4-BE49-F238E27FC236}">
                  <a16:creationId xmlns:a16="http://schemas.microsoft.com/office/drawing/2014/main" id="{6A9F016C-8BE0-AB4F-B85F-5B7EFE2773B0}"/>
                </a:ext>
              </a:extLst>
            </p:cNvPr>
            <p:cNvSpPr>
              <a:spLocks noChangeAspect="1"/>
            </p:cNvSpPr>
            <p:nvPr/>
          </p:nvSpPr>
          <p:spPr>
            <a:xfrm>
              <a:off x="1549969" y="3714585"/>
              <a:ext cx="3494019" cy="576187"/>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t>Intersectorale</a:t>
              </a:r>
            </a:p>
            <a:p>
              <a:pPr algn="ctr"/>
              <a:r>
                <a:rPr lang="nl-NL" sz="1200" b="1" dirty="0"/>
                <a:t>Samenwerking &amp; afstemming</a:t>
              </a:r>
            </a:p>
          </p:txBody>
        </p:sp>
        <p:sp>
          <p:nvSpPr>
            <p:cNvPr id="35" name="Pijl omlaag 34">
              <a:extLst>
                <a:ext uri="{FF2B5EF4-FFF2-40B4-BE49-F238E27FC236}">
                  <a16:creationId xmlns:a16="http://schemas.microsoft.com/office/drawing/2014/main" id="{6E631556-1774-E745-B110-E362CF1A23D6}"/>
                </a:ext>
              </a:extLst>
            </p:cNvPr>
            <p:cNvSpPr>
              <a:spLocks noChangeAspect="1"/>
            </p:cNvSpPr>
            <p:nvPr/>
          </p:nvSpPr>
          <p:spPr>
            <a:xfrm flipH="1">
              <a:off x="7737409" y="3545495"/>
              <a:ext cx="386329" cy="796722"/>
            </a:xfrm>
            <a:prstGeom prst="downArrow">
              <a:avLst/>
            </a:prstGeom>
            <a:solidFill>
              <a:schemeClr val="bg1"/>
            </a:solidFill>
            <a:ln w="60325">
              <a:solidFill>
                <a:schemeClr val="bg1">
                  <a:alpha val="1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6" name="Pijl omlaag 35">
              <a:extLst>
                <a:ext uri="{FF2B5EF4-FFF2-40B4-BE49-F238E27FC236}">
                  <a16:creationId xmlns:a16="http://schemas.microsoft.com/office/drawing/2014/main" id="{F872B30C-29AA-E641-9D97-1D88FCBCA2C0}"/>
                </a:ext>
              </a:extLst>
            </p:cNvPr>
            <p:cNvSpPr>
              <a:spLocks noChangeAspect="1"/>
            </p:cNvSpPr>
            <p:nvPr/>
          </p:nvSpPr>
          <p:spPr>
            <a:xfrm rot="10800000" flipH="1">
              <a:off x="7738084" y="1472257"/>
              <a:ext cx="386329" cy="796722"/>
            </a:xfrm>
            <a:prstGeom prst="downArrow">
              <a:avLst/>
            </a:prstGeom>
            <a:solidFill>
              <a:schemeClr val="bg1"/>
            </a:solidFill>
            <a:ln w="60325">
              <a:solidFill>
                <a:schemeClr val="bg1">
                  <a:alpha val="1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7" name="Vierkante haak rechts 36">
              <a:extLst>
                <a:ext uri="{FF2B5EF4-FFF2-40B4-BE49-F238E27FC236}">
                  <a16:creationId xmlns:a16="http://schemas.microsoft.com/office/drawing/2014/main" id="{5DDA8AF6-5205-0448-92FC-978156206D03}"/>
                </a:ext>
              </a:extLst>
            </p:cNvPr>
            <p:cNvSpPr>
              <a:spLocks noChangeAspect="1"/>
            </p:cNvSpPr>
            <p:nvPr/>
          </p:nvSpPr>
          <p:spPr>
            <a:xfrm>
              <a:off x="4745852" y="1445860"/>
              <a:ext cx="488452" cy="2998553"/>
            </a:xfrm>
            <a:prstGeom prst="rightBracket">
              <a:avLst/>
            </a:prstGeom>
            <a:ln w="50800"/>
          </p:spPr>
          <p:style>
            <a:lnRef idx="1">
              <a:schemeClr val="accent1"/>
            </a:lnRef>
            <a:fillRef idx="0">
              <a:schemeClr val="accent1"/>
            </a:fillRef>
            <a:effectRef idx="0">
              <a:schemeClr val="accent1"/>
            </a:effectRef>
            <a:fontRef idx="minor">
              <a:schemeClr val="tx1"/>
            </a:fontRef>
          </p:style>
          <p:txBody>
            <a:bodyPr rtlCol="0" anchor="ctr"/>
            <a:lstStyle/>
            <a:p>
              <a:pPr algn="ctr"/>
              <a:endParaRPr lang="nl-NL"/>
            </a:p>
          </p:txBody>
        </p:sp>
        <p:cxnSp>
          <p:nvCxnSpPr>
            <p:cNvPr id="38" name="Rechte verbindingslijn met pijl 37">
              <a:extLst>
                <a:ext uri="{FF2B5EF4-FFF2-40B4-BE49-F238E27FC236}">
                  <a16:creationId xmlns:a16="http://schemas.microsoft.com/office/drawing/2014/main" id="{3B54DED7-3B04-5940-A59E-49E2DE76A52E}"/>
                </a:ext>
              </a:extLst>
            </p:cNvPr>
            <p:cNvCxnSpPr>
              <a:cxnSpLocks noChangeAspect="1"/>
            </p:cNvCxnSpPr>
            <p:nvPr/>
          </p:nvCxnSpPr>
          <p:spPr>
            <a:xfrm>
              <a:off x="5769514" y="1856051"/>
              <a:ext cx="1384417"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9" name="Rechte verbindingslijn met pijl 38">
              <a:extLst>
                <a:ext uri="{FF2B5EF4-FFF2-40B4-BE49-F238E27FC236}">
                  <a16:creationId xmlns:a16="http://schemas.microsoft.com/office/drawing/2014/main" id="{1582B6D2-54F5-724B-B298-3406FA176F24}"/>
                </a:ext>
              </a:extLst>
            </p:cNvPr>
            <p:cNvCxnSpPr>
              <a:cxnSpLocks noChangeAspect="1"/>
            </p:cNvCxnSpPr>
            <p:nvPr/>
          </p:nvCxnSpPr>
          <p:spPr>
            <a:xfrm>
              <a:off x="5769514" y="3872275"/>
              <a:ext cx="1384417"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40" name="Rechte verbindingslijn met pijl 39">
              <a:extLst>
                <a:ext uri="{FF2B5EF4-FFF2-40B4-BE49-F238E27FC236}">
                  <a16:creationId xmlns:a16="http://schemas.microsoft.com/office/drawing/2014/main" id="{806B64E7-7DEA-DB4B-BC2E-63D43C4A7D7A}"/>
                </a:ext>
              </a:extLst>
            </p:cNvPr>
            <p:cNvCxnSpPr>
              <a:cxnSpLocks noChangeAspect="1"/>
            </p:cNvCxnSpPr>
            <p:nvPr/>
          </p:nvCxnSpPr>
          <p:spPr>
            <a:xfrm>
              <a:off x="8865858" y="2576131"/>
              <a:ext cx="0" cy="663069"/>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41" name="Rechthoek 40">
              <a:extLst>
                <a:ext uri="{FF2B5EF4-FFF2-40B4-BE49-F238E27FC236}">
                  <a16:creationId xmlns:a16="http://schemas.microsoft.com/office/drawing/2014/main" id="{E8B48BB3-DBEC-DE4E-BA28-CA3D102FF5CF}"/>
                </a:ext>
              </a:extLst>
            </p:cNvPr>
            <p:cNvSpPr>
              <a:spLocks noChangeAspect="1"/>
            </p:cNvSpPr>
            <p:nvPr/>
          </p:nvSpPr>
          <p:spPr>
            <a:xfrm>
              <a:off x="1494043" y="5384006"/>
              <a:ext cx="1387173" cy="39884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t>Generalistisch</a:t>
              </a:r>
              <a:endParaRPr lang="nl-NL" sz="1400" b="1" dirty="0"/>
            </a:p>
          </p:txBody>
        </p:sp>
        <p:sp>
          <p:nvSpPr>
            <p:cNvPr id="42" name="Rechthoek 41">
              <a:extLst>
                <a:ext uri="{FF2B5EF4-FFF2-40B4-BE49-F238E27FC236}">
                  <a16:creationId xmlns:a16="http://schemas.microsoft.com/office/drawing/2014/main" id="{91CCF33C-9197-2742-B9DD-3D64C2398AA3}"/>
                </a:ext>
              </a:extLst>
            </p:cNvPr>
            <p:cNvSpPr>
              <a:spLocks noChangeAspect="1"/>
            </p:cNvSpPr>
            <p:nvPr/>
          </p:nvSpPr>
          <p:spPr>
            <a:xfrm>
              <a:off x="7604590" y="5379022"/>
              <a:ext cx="1387173" cy="39884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t>Participatief</a:t>
              </a:r>
              <a:endParaRPr lang="nl-NL" sz="1400" b="1" dirty="0"/>
            </a:p>
          </p:txBody>
        </p:sp>
        <p:sp>
          <p:nvSpPr>
            <p:cNvPr id="43" name="Rechthoek 42">
              <a:extLst>
                <a:ext uri="{FF2B5EF4-FFF2-40B4-BE49-F238E27FC236}">
                  <a16:creationId xmlns:a16="http://schemas.microsoft.com/office/drawing/2014/main" id="{7385042E-29F9-F142-9362-25105EA877CB}"/>
                </a:ext>
              </a:extLst>
            </p:cNvPr>
            <p:cNvSpPr>
              <a:spLocks noChangeAspect="1"/>
            </p:cNvSpPr>
            <p:nvPr/>
          </p:nvSpPr>
          <p:spPr>
            <a:xfrm>
              <a:off x="3033157" y="5384006"/>
              <a:ext cx="1387173" cy="39884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t>Outreachend</a:t>
              </a:r>
              <a:endParaRPr lang="nl-NL" sz="1400" b="1" dirty="0"/>
            </a:p>
          </p:txBody>
        </p:sp>
        <p:sp>
          <p:nvSpPr>
            <p:cNvPr id="44" name="Rechthoek 43">
              <a:extLst>
                <a:ext uri="{FF2B5EF4-FFF2-40B4-BE49-F238E27FC236}">
                  <a16:creationId xmlns:a16="http://schemas.microsoft.com/office/drawing/2014/main" id="{CADE2D94-36DA-3C48-A5B1-1D6CAA92D3C9}"/>
                </a:ext>
              </a:extLst>
            </p:cNvPr>
            <p:cNvSpPr>
              <a:spLocks noChangeAspect="1"/>
            </p:cNvSpPr>
            <p:nvPr/>
          </p:nvSpPr>
          <p:spPr>
            <a:xfrm>
              <a:off x="4556968" y="5384006"/>
              <a:ext cx="1387173" cy="39884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t>Proactief</a:t>
              </a:r>
              <a:endParaRPr lang="nl-NL" sz="1400" b="1" dirty="0"/>
            </a:p>
          </p:txBody>
        </p:sp>
        <p:sp>
          <p:nvSpPr>
            <p:cNvPr id="45" name="Rechthoek 44">
              <a:extLst>
                <a:ext uri="{FF2B5EF4-FFF2-40B4-BE49-F238E27FC236}">
                  <a16:creationId xmlns:a16="http://schemas.microsoft.com/office/drawing/2014/main" id="{D4618DCE-0D7B-BE49-B7E9-A5C8833F3317}"/>
                </a:ext>
              </a:extLst>
            </p:cNvPr>
            <p:cNvSpPr>
              <a:spLocks noChangeAspect="1"/>
            </p:cNvSpPr>
            <p:nvPr/>
          </p:nvSpPr>
          <p:spPr>
            <a:xfrm>
              <a:off x="6080779" y="5379022"/>
              <a:ext cx="1387173" cy="39884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t>Krachtgericht</a:t>
              </a:r>
              <a:endParaRPr lang="nl-NL" sz="1400" b="1" dirty="0"/>
            </a:p>
          </p:txBody>
        </p:sp>
        <p:sp>
          <p:nvSpPr>
            <p:cNvPr id="46" name="Rechthoek 45">
              <a:extLst>
                <a:ext uri="{FF2B5EF4-FFF2-40B4-BE49-F238E27FC236}">
                  <a16:creationId xmlns:a16="http://schemas.microsoft.com/office/drawing/2014/main" id="{5BBE2CF5-664A-7840-A8A4-76E6455DB95D}"/>
                </a:ext>
              </a:extLst>
            </p:cNvPr>
            <p:cNvSpPr>
              <a:spLocks noChangeAspect="1"/>
            </p:cNvSpPr>
            <p:nvPr/>
          </p:nvSpPr>
          <p:spPr>
            <a:xfrm>
              <a:off x="9128401" y="5379022"/>
              <a:ext cx="1387173" cy="39884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t>Subsidiariteit</a:t>
              </a:r>
              <a:endParaRPr lang="nl-NL" sz="1400" b="1" dirty="0"/>
            </a:p>
          </p:txBody>
        </p:sp>
        <p:graphicFrame>
          <p:nvGraphicFramePr>
            <p:cNvPr id="47" name="Diagram 46">
              <a:extLst>
                <a:ext uri="{FF2B5EF4-FFF2-40B4-BE49-F238E27FC236}">
                  <a16:creationId xmlns:a16="http://schemas.microsoft.com/office/drawing/2014/main" id="{3A35E072-5221-0D4B-BC58-01BA61A69B60}"/>
                </a:ext>
              </a:extLst>
            </p:cNvPr>
            <p:cNvGraphicFramePr/>
            <p:nvPr>
              <p:extLst>
                <p:ext uri="{D42A27DB-BD31-4B8C-83A1-F6EECF244321}">
                  <p14:modId xmlns:p14="http://schemas.microsoft.com/office/powerpoint/2010/main" val="1656689144"/>
                </p:ext>
              </p:extLst>
            </p:nvPr>
          </p:nvGraphicFramePr>
          <p:xfrm>
            <a:off x="1494043" y="1229964"/>
            <a:ext cx="3863213" cy="25754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8" name="Vierkante haak rechts 47">
              <a:extLst>
                <a:ext uri="{FF2B5EF4-FFF2-40B4-BE49-F238E27FC236}">
                  <a16:creationId xmlns:a16="http://schemas.microsoft.com/office/drawing/2014/main" id="{57996DFD-3500-A24B-9735-CE45EFDAE0F7}"/>
                </a:ext>
              </a:extLst>
            </p:cNvPr>
            <p:cNvSpPr>
              <a:spLocks noChangeAspect="1"/>
            </p:cNvSpPr>
            <p:nvPr/>
          </p:nvSpPr>
          <p:spPr>
            <a:xfrm rot="16200000">
              <a:off x="5735073" y="844489"/>
              <a:ext cx="488452" cy="9371372"/>
            </a:xfrm>
            <a:prstGeom prst="rightBracket">
              <a:avLst/>
            </a:prstGeom>
            <a:ln w="50800"/>
          </p:spPr>
          <p:style>
            <a:lnRef idx="1">
              <a:schemeClr val="accent1"/>
            </a:lnRef>
            <a:fillRef idx="0">
              <a:schemeClr val="accent1"/>
            </a:fillRef>
            <a:effectRef idx="0">
              <a:schemeClr val="accent1"/>
            </a:effectRef>
            <a:fontRef idx="minor">
              <a:schemeClr val="tx1"/>
            </a:fontRef>
          </p:style>
          <p:txBody>
            <a:bodyPr rtlCol="0" anchor="ctr"/>
            <a:lstStyle/>
            <a:p>
              <a:pPr algn="ctr"/>
              <a:endParaRPr lang="nl-NL"/>
            </a:p>
          </p:txBody>
        </p:sp>
        <p:cxnSp>
          <p:nvCxnSpPr>
            <p:cNvPr id="49" name="Rechte verbindingslijn met pijl 48">
              <a:extLst>
                <a:ext uri="{FF2B5EF4-FFF2-40B4-BE49-F238E27FC236}">
                  <a16:creationId xmlns:a16="http://schemas.microsoft.com/office/drawing/2014/main" id="{9C7EAE24-3BDF-7044-907F-8AB8C4F7A624}"/>
                </a:ext>
              </a:extLst>
            </p:cNvPr>
            <p:cNvCxnSpPr>
              <a:cxnSpLocks noChangeAspect="1"/>
            </p:cNvCxnSpPr>
            <p:nvPr/>
          </p:nvCxnSpPr>
          <p:spPr>
            <a:xfrm flipV="1">
              <a:off x="2173838" y="4918202"/>
              <a:ext cx="0" cy="367746"/>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50" name="Rechte verbindingslijn met pijl 49">
              <a:extLst>
                <a:ext uri="{FF2B5EF4-FFF2-40B4-BE49-F238E27FC236}">
                  <a16:creationId xmlns:a16="http://schemas.microsoft.com/office/drawing/2014/main" id="{3894291F-7E9F-854F-B0DF-C9976C6C1BF1}"/>
                </a:ext>
              </a:extLst>
            </p:cNvPr>
            <p:cNvCxnSpPr>
              <a:cxnSpLocks noChangeAspect="1"/>
            </p:cNvCxnSpPr>
            <p:nvPr/>
          </p:nvCxnSpPr>
          <p:spPr>
            <a:xfrm flipV="1">
              <a:off x="3747633" y="4918202"/>
              <a:ext cx="0" cy="367746"/>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51" name="Rechte verbindingslijn met pijl 50">
              <a:extLst>
                <a:ext uri="{FF2B5EF4-FFF2-40B4-BE49-F238E27FC236}">
                  <a16:creationId xmlns:a16="http://schemas.microsoft.com/office/drawing/2014/main" id="{17AB8BF0-0E59-4346-A3AF-4F6EC14F322D}"/>
                </a:ext>
              </a:extLst>
            </p:cNvPr>
            <p:cNvCxnSpPr>
              <a:cxnSpLocks noChangeAspect="1"/>
            </p:cNvCxnSpPr>
            <p:nvPr/>
          </p:nvCxnSpPr>
          <p:spPr>
            <a:xfrm flipV="1">
              <a:off x="5234304" y="4918202"/>
              <a:ext cx="0" cy="367746"/>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52" name="Rechte verbindingslijn met pijl 51">
              <a:extLst>
                <a:ext uri="{FF2B5EF4-FFF2-40B4-BE49-F238E27FC236}">
                  <a16:creationId xmlns:a16="http://schemas.microsoft.com/office/drawing/2014/main" id="{70524942-E805-7943-85AE-13BC7195B06C}"/>
                </a:ext>
              </a:extLst>
            </p:cNvPr>
            <p:cNvCxnSpPr>
              <a:cxnSpLocks noChangeAspect="1"/>
            </p:cNvCxnSpPr>
            <p:nvPr/>
          </p:nvCxnSpPr>
          <p:spPr>
            <a:xfrm flipV="1">
              <a:off x="6773000" y="4918202"/>
              <a:ext cx="0" cy="367746"/>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53" name="Rechte verbindingslijn met pijl 52">
              <a:extLst>
                <a:ext uri="{FF2B5EF4-FFF2-40B4-BE49-F238E27FC236}">
                  <a16:creationId xmlns:a16="http://schemas.microsoft.com/office/drawing/2014/main" id="{EB6E81C5-C40C-5F4F-BFEC-BBF70FC77C4B}"/>
                </a:ext>
              </a:extLst>
            </p:cNvPr>
            <p:cNvCxnSpPr>
              <a:cxnSpLocks noChangeAspect="1"/>
            </p:cNvCxnSpPr>
            <p:nvPr/>
          </p:nvCxnSpPr>
          <p:spPr>
            <a:xfrm flipV="1">
              <a:off x="8303035" y="4918202"/>
              <a:ext cx="0" cy="367746"/>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54" name="Rechte verbindingslijn met pijl 53">
              <a:extLst>
                <a:ext uri="{FF2B5EF4-FFF2-40B4-BE49-F238E27FC236}">
                  <a16:creationId xmlns:a16="http://schemas.microsoft.com/office/drawing/2014/main" id="{CAC18DC7-0110-8143-B808-684189DE28F7}"/>
                </a:ext>
              </a:extLst>
            </p:cNvPr>
            <p:cNvCxnSpPr>
              <a:cxnSpLocks noChangeAspect="1"/>
            </p:cNvCxnSpPr>
            <p:nvPr/>
          </p:nvCxnSpPr>
          <p:spPr>
            <a:xfrm flipV="1">
              <a:off x="9842123" y="4918202"/>
              <a:ext cx="0" cy="367746"/>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grpSp>
      <p:cxnSp>
        <p:nvCxnSpPr>
          <p:cNvPr id="56" name="Rechte verbindingslijn 55">
            <a:extLst>
              <a:ext uri="{FF2B5EF4-FFF2-40B4-BE49-F238E27FC236}">
                <a16:creationId xmlns:a16="http://schemas.microsoft.com/office/drawing/2014/main" id="{C3B14302-C1C5-704E-8A8B-0DF55905C197}"/>
              </a:ext>
            </a:extLst>
          </p:cNvPr>
          <p:cNvCxnSpPr/>
          <p:nvPr/>
        </p:nvCxnSpPr>
        <p:spPr>
          <a:xfrm>
            <a:off x="8619200" y="1326803"/>
            <a:ext cx="0" cy="3920184"/>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57" name="Tekstvak 56">
            <a:extLst>
              <a:ext uri="{FF2B5EF4-FFF2-40B4-BE49-F238E27FC236}">
                <a16:creationId xmlns:a16="http://schemas.microsoft.com/office/drawing/2014/main" id="{72FEA370-B17F-734E-9CC2-16CD53BDD789}"/>
              </a:ext>
            </a:extLst>
          </p:cNvPr>
          <p:cNvSpPr txBox="1"/>
          <p:nvPr/>
        </p:nvSpPr>
        <p:spPr>
          <a:xfrm>
            <a:off x="8619200" y="1253480"/>
            <a:ext cx="3758673" cy="3046988"/>
          </a:xfrm>
          <a:prstGeom prst="rect">
            <a:avLst/>
          </a:prstGeom>
          <a:noFill/>
        </p:spPr>
        <p:txBody>
          <a:bodyPr wrap="square" rtlCol="0">
            <a:spAutoFit/>
          </a:bodyPr>
          <a:lstStyle/>
          <a:p>
            <a:pPr marL="285750" indent="-285750">
              <a:buFont typeface="Arial" panose="020B0604020202020204" pitchFamily="34" charset="0"/>
              <a:buChar char="•"/>
            </a:pPr>
            <a:r>
              <a:rPr lang="nl-NL" sz="1600" dirty="0">
                <a:solidFill>
                  <a:srgbClr val="E50050"/>
                </a:solidFill>
                <a:latin typeface="Calibri" panose="020F0502020204030204" pitchFamily="34" charset="0"/>
                <a:cs typeface="Calibri" panose="020F0502020204030204" pitchFamily="34" charset="0"/>
              </a:rPr>
              <a:t>11 pilootprojecten </a:t>
            </a:r>
            <a:r>
              <a:rPr lang="nl-NL" sz="1050" dirty="0">
                <a:solidFill>
                  <a:srgbClr val="E50050"/>
                </a:solidFill>
                <a:latin typeface="Calibri" panose="020F0502020204030204" pitchFamily="34" charset="0"/>
                <a:cs typeface="Calibri" panose="020F0502020204030204" pitchFamily="34" charset="0"/>
              </a:rPr>
              <a:t>(09/16 – 04/18)</a:t>
            </a:r>
          </a:p>
          <a:p>
            <a:pPr marL="285750" indent="-285750">
              <a:buFont typeface="Arial" panose="020B0604020202020204" pitchFamily="34" charset="0"/>
              <a:buChar char="•"/>
            </a:pPr>
            <a:r>
              <a:rPr lang="nl-NL" sz="1600" dirty="0">
                <a:solidFill>
                  <a:srgbClr val="E50050"/>
                </a:solidFill>
                <a:latin typeface="Calibri" panose="020F0502020204030204" pitchFamily="34" charset="0"/>
                <a:cs typeface="Calibri" panose="020F0502020204030204" pitchFamily="34" charset="0"/>
              </a:rPr>
              <a:t>Zoektocht naar werkzame principes in strijd tegen onderbescherming vanuit verschillende perspectieven</a:t>
            </a:r>
          </a:p>
          <a:p>
            <a:pPr marL="285750" indent="-285750">
              <a:buFont typeface="Arial" panose="020B0604020202020204" pitchFamily="34" charset="0"/>
              <a:buChar char="•"/>
            </a:pPr>
            <a:r>
              <a:rPr lang="nl-NL" sz="1600" dirty="0">
                <a:solidFill>
                  <a:srgbClr val="E50050"/>
                </a:solidFill>
                <a:latin typeface="Calibri" panose="020F0502020204030204" pitchFamily="34" charset="0"/>
                <a:cs typeface="Calibri" panose="020F0502020204030204" pitchFamily="34" charset="0"/>
              </a:rPr>
              <a:t>Laatste onderzoeksfase: focus op concrete interventies op niveau van burger en sociaal werker</a:t>
            </a:r>
          </a:p>
          <a:p>
            <a:pPr marL="285750" indent="-285750">
              <a:buFont typeface="Arial" panose="020B0604020202020204" pitchFamily="34" charset="0"/>
              <a:buChar char="•"/>
            </a:pPr>
            <a:endParaRPr lang="nl-NL" sz="1600" dirty="0">
              <a:solidFill>
                <a:srgbClr val="E5005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nl-NL" sz="1600" dirty="0">
              <a:solidFill>
                <a:srgbClr val="E50050"/>
              </a:solidFill>
              <a:latin typeface="Calibri" panose="020F0502020204030204" pitchFamily="34" charset="0"/>
              <a:cs typeface="Calibri" panose="020F0502020204030204" pitchFamily="34" charset="0"/>
            </a:endParaRPr>
          </a:p>
          <a:p>
            <a:r>
              <a:rPr lang="nl-NL" sz="1600" dirty="0">
                <a:solidFill>
                  <a:srgbClr val="E50050"/>
                </a:solidFill>
                <a:latin typeface="Calibri" panose="020F0502020204030204" pitchFamily="34" charset="0"/>
                <a:cs typeface="Calibri" panose="020F0502020204030204" pitchFamily="34" charset="0"/>
              </a:rPr>
              <a:t>Binnenkort te realiseren door elke gemeente of stad. </a:t>
            </a:r>
          </a:p>
          <a:p>
            <a:endParaRPr lang="nl-NL" sz="1600" dirty="0">
              <a:solidFill>
                <a:srgbClr val="E5005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992958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Proactief handelen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056069"/>
            <a:ext cx="9168600" cy="4684332"/>
          </a:xfrm>
        </p:spPr>
        <p:txBody>
          <a:bodyPr/>
          <a:lstStyle/>
          <a:p>
            <a:pPr>
              <a:lnSpc>
                <a:spcPct val="100000"/>
              </a:lnSpc>
              <a:buNone/>
            </a:pPr>
            <a:r>
              <a:rPr lang="nl-BE" sz="2200" b="1" dirty="0">
                <a:solidFill>
                  <a:srgbClr val="E50050"/>
                </a:solidFill>
              </a:rPr>
              <a:t>Proactief handelen </a:t>
            </a:r>
            <a:r>
              <a:rPr lang="nl-BE" sz="2200" dirty="0">
                <a:solidFill>
                  <a:srgbClr val="E50050"/>
                </a:solidFill>
              </a:rPr>
              <a:t>= het initiatief verschuift van de rechthebbende burger naar de aanbiedende overheid of organisatie </a:t>
            </a:r>
            <a:r>
              <a:rPr lang="nl-BE" sz="2200" dirty="0">
                <a:solidFill>
                  <a:srgbClr val="E50050"/>
                </a:solidFill>
                <a:sym typeface="Wingdings" pitchFamily="2" charset="2"/>
              </a:rPr>
              <a:t> aanbodgestuurd werken vs vraaggestuurd ’winkelmodel’</a:t>
            </a:r>
            <a:endParaRPr lang="nl-BE" sz="2200" dirty="0">
              <a:solidFill>
                <a:srgbClr val="E50050"/>
              </a:solidFill>
            </a:endParaRPr>
          </a:p>
          <a:p>
            <a:pPr>
              <a:lnSpc>
                <a:spcPct val="100000"/>
              </a:lnSpc>
              <a:buNone/>
            </a:pPr>
            <a:endParaRPr lang="nl-BE" sz="2200" dirty="0">
              <a:solidFill>
                <a:srgbClr val="E50050"/>
              </a:solidFill>
            </a:endParaRPr>
          </a:p>
          <a:p>
            <a:pPr marL="342900" indent="-342900">
              <a:lnSpc>
                <a:spcPct val="100000"/>
              </a:lnSpc>
              <a:buFont typeface="Arial" panose="020B0604020202020204" pitchFamily="34" charset="0"/>
              <a:buChar char="•"/>
            </a:pPr>
            <a:r>
              <a:rPr lang="nl-BE" sz="2000" dirty="0">
                <a:solidFill>
                  <a:srgbClr val="E50050"/>
                </a:solidFill>
              </a:rPr>
              <a:t>Om drempels naar de hulp- en dienstverlening te overbruggen</a:t>
            </a:r>
          </a:p>
          <a:p>
            <a:pPr marL="342900" indent="-342900">
              <a:lnSpc>
                <a:spcPct val="100000"/>
              </a:lnSpc>
              <a:buFont typeface="Arial" panose="020B0604020202020204" pitchFamily="34" charset="0"/>
              <a:buChar char="•"/>
            </a:pPr>
            <a:r>
              <a:rPr lang="nl-BE" sz="2000" dirty="0">
                <a:solidFill>
                  <a:srgbClr val="E50050"/>
                </a:solidFill>
              </a:rPr>
              <a:t>Om onderbescherming te detecteren en de kennis van (kwetsbare) burgers over hun eigen rechten te verhogen</a:t>
            </a:r>
          </a:p>
          <a:p>
            <a:pPr marL="342900" indent="-342900">
              <a:lnSpc>
                <a:spcPct val="100000"/>
              </a:lnSpc>
              <a:buFont typeface="Arial" panose="020B0604020202020204" pitchFamily="34" charset="0"/>
              <a:buChar char="•"/>
            </a:pPr>
            <a:r>
              <a:rPr lang="nl-BE" sz="2000" dirty="0">
                <a:solidFill>
                  <a:srgbClr val="E50050"/>
                </a:solidFill>
              </a:rPr>
              <a:t>Om de rechten van (kwetsbare) burgers actief te verkennen en te realiseren</a:t>
            </a:r>
          </a:p>
          <a:p>
            <a:pPr marL="342900" indent="-342900">
              <a:lnSpc>
                <a:spcPct val="100000"/>
              </a:lnSpc>
              <a:buFont typeface="Arial" panose="020B0604020202020204" pitchFamily="34" charset="0"/>
              <a:buChar char="•"/>
            </a:pPr>
            <a:r>
              <a:rPr lang="nl-BE" sz="2000" dirty="0">
                <a:solidFill>
                  <a:srgbClr val="E50050"/>
                </a:solidFill>
              </a:rPr>
              <a:t>Om het (sociaal) welbevinden van (kwetsbare) burgers te verhogen</a:t>
            </a:r>
          </a:p>
          <a:p>
            <a:pPr marL="342900" indent="-342900">
              <a:lnSpc>
                <a:spcPct val="100000"/>
              </a:lnSpc>
              <a:buFont typeface="Arial" panose="020B0604020202020204" pitchFamily="34" charset="0"/>
              <a:buChar char="•"/>
            </a:pPr>
            <a:endParaRPr lang="nl-BE" sz="2200" dirty="0"/>
          </a:p>
          <a:p>
            <a:pPr>
              <a:lnSpc>
                <a:spcPct val="100000"/>
              </a:lnSpc>
              <a:buNone/>
            </a:pPr>
            <a:r>
              <a:rPr lang="nl-BE" sz="2200" dirty="0">
                <a:solidFill>
                  <a:srgbClr val="E50050"/>
                </a:solidFill>
              </a:rPr>
              <a:t>Op basis van verschillende methodieken, informatiebronnen en met verschillende partners</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8301509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Outreachend handelen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011219"/>
            <a:ext cx="9168600" cy="4729181"/>
          </a:xfrm>
        </p:spPr>
        <p:txBody>
          <a:bodyPr/>
          <a:lstStyle/>
          <a:p>
            <a:pPr>
              <a:lnSpc>
                <a:spcPct val="100000"/>
              </a:lnSpc>
              <a:buNone/>
            </a:pPr>
            <a:r>
              <a:rPr lang="nl-BE" sz="2200" b="1" dirty="0">
                <a:solidFill>
                  <a:srgbClr val="E50050"/>
                </a:solidFill>
              </a:rPr>
              <a:t>Outrachend handelen </a:t>
            </a:r>
            <a:r>
              <a:rPr lang="nl-BE" sz="2200" dirty="0">
                <a:solidFill>
                  <a:srgbClr val="E50050"/>
                </a:solidFill>
              </a:rPr>
              <a:t>= behoort tot het instrumentarium van proactief werken en is gericht op het bereiken van moeilijk bereikbare en hulpbehoevende burgers - die geen gebruik (meer) maken van het bestaande aanbod aan hulp- en dienstverlening – in hun eigen leefomgeving. </a:t>
            </a:r>
          </a:p>
          <a:p>
            <a:pPr>
              <a:lnSpc>
                <a:spcPct val="100000"/>
              </a:lnSpc>
              <a:buNone/>
            </a:pPr>
            <a:endParaRPr lang="nl-BE" sz="2200" dirty="0">
              <a:solidFill>
                <a:srgbClr val="E50050"/>
              </a:solidFill>
            </a:endParaRPr>
          </a:p>
          <a:p>
            <a:pPr marL="342900" indent="-342900">
              <a:lnSpc>
                <a:spcPct val="100000"/>
              </a:lnSpc>
              <a:buFont typeface="Arial" panose="020B0604020202020204" pitchFamily="34" charset="0"/>
              <a:buChar char="•"/>
            </a:pPr>
            <a:r>
              <a:rPr lang="nl-BE" sz="2000" dirty="0">
                <a:solidFill>
                  <a:srgbClr val="E50050"/>
                </a:solidFill>
              </a:rPr>
              <a:t>Om onderbeschermde niet-gekende of afgehaakte burgers te bereiken</a:t>
            </a:r>
          </a:p>
          <a:p>
            <a:pPr marL="342900" indent="-342900">
              <a:lnSpc>
                <a:spcPct val="100000"/>
              </a:lnSpc>
              <a:buFont typeface="Arial" panose="020B0604020202020204" pitchFamily="34" charset="0"/>
              <a:buChar char="•"/>
            </a:pPr>
            <a:r>
              <a:rPr lang="nl-BE" sz="2000" dirty="0">
                <a:solidFill>
                  <a:srgbClr val="E50050"/>
                </a:solidFill>
              </a:rPr>
              <a:t>Om de rechten van (kwetsbare) burgers te verkennen en te realiseren in de eigen leefomgeving</a:t>
            </a:r>
          </a:p>
          <a:p>
            <a:pPr marL="342900" indent="-342900">
              <a:lnSpc>
                <a:spcPct val="100000"/>
              </a:lnSpc>
              <a:buFont typeface="Arial" panose="020B0604020202020204" pitchFamily="34" charset="0"/>
              <a:buChar char="•"/>
            </a:pPr>
            <a:r>
              <a:rPr lang="nl-BE" sz="2000" dirty="0">
                <a:solidFill>
                  <a:srgbClr val="E50050"/>
                </a:solidFill>
              </a:rPr>
              <a:t>Om drempels naar de hulp- en dienstverlening te overbruggen</a:t>
            </a:r>
          </a:p>
          <a:p>
            <a:pPr marL="342900" indent="-342900">
              <a:lnSpc>
                <a:spcPct val="100000"/>
              </a:lnSpc>
              <a:buFont typeface="Arial" panose="020B0604020202020204" pitchFamily="34" charset="0"/>
              <a:buChar char="•"/>
            </a:pPr>
            <a:endParaRPr lang="nl-BE" sz="2000" dirty="0">
              <a:solidFill>
                <a:srgbClr val="E50050"/>
              </a:solidFill>
            </a:endParaRPr>
          </a:p>
          <a:p>
            <a:pPr>
              <a:lnSpc>
                <a:spcPct val="100000"/>
              </a:lnSpc>
              <a:buNone/>
            </a:pPr>
            <a:r>
              <a:rPr lang="nl-BE" sz="2200" dirty="0">
                <a:solidFill>
                  <a:srgbClr val="E50050"/>
                </a:solidFill>
              </a:rPr>
              <a:t>Op basis van verschillende methodieken, informatiebronnen en met verschillende partners</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5230618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Generalistisch handelen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011219"/>
            <a:ext cx="9168600" cy="4729181"/>
          </a:xfrm>
        </p:spPr>
        <p:txBody>
          <a:bodyPr/>
          <a:lstStyle/>
          <a:p>
            <a:pPr>
              <a:lnSpc>
                <a:spcPct val="100000"/>
              </a:lnSpc>
              <a:buNone/>
            </a:pPr>
            <a:r>
              <a:rPr lang="nl-BE" sz="2200" b="1" dirty="0">
                <a:solidFill>
                  <a:srgbClr val="E50050"/>
                </a:solidFill>
              </a:rPr>
              <a:t>Generalistisch handelen </a:t>
            </a:r>
            <a:r>
              <a:rPr lang="nl-BE" sz="2200" dirty="0">
                <a:solidFill>
                  <a:srgbClr val="E50050"/>
                </a:solidFill>
              </a:rPr>
              <a:t>= hanteren van een integrale benadering met aandacht voor de verwevenheid van problematieken op alle levensdomeinen en de interactie tussen cliënten en de maatschappelijke omgeving</a:t>
            </a:r>
          </a:p>
          <a:p>
            <a:pPr>
              <a:lnSpc>
                <a:spcPct val="100000"/>
              </a:lnSpc>
              <a:buNone/>
            </a:pPr>
            <a:endParaRPr lang="nl-BE" sz="2200" dirty="0">
              <a:solidFill>
                <a:srgbClr val="E50050"/>
              </a:solidFill>
            </a:endParaRPr>
          </a:p>
          <a:p>
            <a:pPr marL="342900" indent="-342900">
              <a:lnSpc>
                <a:spcPct val="100000"/>
              </a:lnSpc>
              <a:buFont typeface="Arial" panose="020B0604020202020204" pitchFamily="34" charset="0"/>
              <a:buChar char="•"/>
            </a:pPr>
            <a:r>
              <a:rPr lang="nl-BE" sz="2000" dirty="0">
                <a:solidFill>
                  <a:srgbClr val="E50050"/>
                </a:solidFill>
              </a:rPr>
              <a:t>Om de situatie van burgers in zijn totaliteit te verkennen en onderbescherming te detecteren</a:t>
            </a:r>
          </a:p>
          <a:p>
            <a:pPr marL="342900" indent="-342900">
              <a:lnSpc>
                <a:spcPct val="100000"/>
              </a:lnSpc>
              <a:buFont typeface="Arial" panose="020B0604020202020204" pitchFamily="34" charset="0"/>
              <a:buChar char="•"/>
            </a:pPr>
            <a:r>
              <a:rPr lang="nl-BE" sz="2000" dirty="0">
                <a:solidFill>
                  <a:srgbClr val="E50050"/>
                </a:solidFill>
              </a:rPr>
              <a:t>Om onmiddelijke antwoorden te formuleren op de noden, behoeften en vragen met betrekking tot alle levensdomeinen</a:t>
            </a:r>
          </a:p>
          <a:p>
            <a:pPr marL="342900" indent="-342900">
              <a:lnSpc>
                <a:spcPct val="100000"/>
              </a:lnSpc>
              <a:buFont typeface="Arial" panose="020B0604020202020204" pitchFamily="34" charset="0"/>
              <a:buChar char="•"/>
            </a:pPr>
            <a:r>
              <a:rPr lang="nl-BE" sz="2000" dirty="0">
                <a:solidFill>
                  <a:srgbClr val="E50050"/>
                </a:solidFill>
              </a:rPr>
              <a:t>Om verbinding te maken tussen burgers en relevante organisaties door te informeren, te contextualiseren, te ondersteunen en te bemiddelen</a:t>
            </a:r>
          </a:p>
          <a:p>
            <a:pPr marL="342900" indent="-342900">
              <a:lnSpc>
                <a:spcPct val="100000"/>
              </a:lnSpc>
              <a:buFont typeface="Arial" panose="020B0604020202020204" pitchFamily="34" charset="0"/>
              <a:buChar char="•"/>
            </a:pPr>
            <a:endParaRPr lang="nl-BE" sz="2000" dirty="0">
              <a:solidFill>
                <a:srgbClr val="E50050"/>
              </a:solidFill>
            </a:endParaRPr>
          </a:p>
          <a:p>
            <a:pPr>
              <a:lnSpc>
                <a:spcPct val="100000"/>
              </a:lnSpc>
              <a:buNone/>
            </a:pPr>
            <a:r>
              <a:rPr lang="nl-BE" sz="2200" dirty="0">
                <a:solidFill>
                  <a:srgbClr val="E50050"/>
                </a:solidFill>
              </a:rPr>
              <a:t>Vanuit een proactieve, outreachende en aanbodgerichte focus worden vaak openingen </a:t>
            </a:r>
            <a:r>
              <a:rPr lang="nl-NL" sz="2200" dirty="0">
                <a:solidFill>
                  <a:srgbClr val="E50050"/>
                </a:solidFill>
              </a:rPr>
              <a:t>gecreëerd </a:t>
            </a:r>
            <a:r>
              <a:rPr lang="nl-BE" sz="2200" dirty="0">
                <a:solidFill>
                  <a:srgbClr val="E50050"/>
                </a:solidFill>
              </a:rPr>
              <a:t> om vraaggericht te werken rond diverse levensdomeinen.</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4863893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Een positieve hulpverleningsrelatie</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940157"/>
            <a:ext cx="9168600" cy="5074277"/>
          </a:xfrm>
        </p:spPr>
        <p:txBody>
          <a:bodyPr/>
          <a:lstStyle/>
          <a:p>
            <a:pPr algn="just">
              <a:lnSpc>
                <a:spcPct val="100000"/>
              </a:lnSpc>
              <a:buNone/>
            </a:pPr>
            <a:r>
              <a:rPr lang="nl-BE" sz="2200" b="1" dirty="0">
                <a:solidFill>
                  <a:srgbClr val="E50050"/>
                </a:solidFill>
              </a:rPr>
              <a:t>Vanuit het perspectief van de burgers werd de kracht van een Geïntegreerd Breed Onthaal niet uitsluitend verklaard door het ‘wat’, maar ook door het ‘hoe’. De manier waarom sociaal werkers proactief, outreachend en generalistisch werken was met andere woorden vaak doorslaggevend</a:t>
            </a:r>
            <a:r>
              <a:rPr lang="nl-BE" sz="2200" dirty="0">
                <a:solidFill>
                  <a:srgbClr val="E50050"/>
                </a:solidFill>
              </a:rPr>
              <a:t>. </a:t>
            </a:r>
          </a:p>
          <a:p>
            <a:pPr>
              <a:lnSpc>
                <a:spcPct val="100000"/>
              </a:lnSpc>
              <a:buNone/>
            </a:pPr>
            <a:endParaRPr lang="nl-BE" sz="2200" dirty="0">
              <a:solidFill>
                <a:srgbClr val="E50050"/>
              </a:solidFill>
            </a:endParaRPr>
          </a:p>
          <a:p>
            <a:pPr marL="342900" indent="-342900">
              <a:lnSpc>
                <a:spcPct val="100000"/>
              </a:lnSpc>
              <a:buFont typeface="Arial" panose="020B0604020202020204" pitchFamily="34" charset="0"/>
              <a:buChar char="•"/>
            </a:pPr>
            <a:r>
              <a:rPr lang="nl-BE" sz="2000" dirty="0">
                <a:solidFill>
                  <a:srgbClr val="E50050"/>
                </a:solidFill>
              </a:rPr>
              <a:t>De burgers op hun gemak stellen</a:t>
            </a:r>
          </a:p>
          <a:p>
            <a:pPr marL="342900" indent="-342900">
              <a:lnSpc>
                <a:spcPct val="100000"/>
              </a:lnSpc>
              <a:buFont typeface="Arial" panose="020B0604020202020204" pitchFamily="34" charset="0"/>
              <a:buChar char="•"/>
            </a:pPr>
            <a:r>
              <a:rPr lang="nl-BE" sz="2000" dirty="0">
                <a:solidFill>
                  <a:srgbClr val="E50050"/>
                </a:solidFill>
              </a:rPr>
              <a:t>De situatie van burgers erkennen en geen oordelende houding aannemen</a:t>
            </a:r>
          </a:p>
          <a:p>
            <a:pPr marL="342900" indent="-342900">
              <a:lnSpc>
                <a:spcPct val="100000"/>
              </a:lnSpc>
              <a:buFont typeface="Arial" panose="020B0604020202020204" pitchFamily="34" charset="0"/>
              <a:buChar char="•"/>
            </a:pPr>
            <a:r>
              <a:rPr lang="nl-BE" sz="2000" dirty="0">
                <a:solidFill>
                  <a:srgbClr val="E50050"/>
                </a:solidFill>
              </a:rPr>
              <a:t>De burgers het gevoel geven oprecht te willen helpen</a:t>
            </a:r>
          </a:p>
          <a:p>
            <a:pPr marL="342900" indent="-342900">
              <a:lnSpc>
                <a:spcPct val="100000"/>
              </a:lnSpc>
              <a:buFont typeface="Arial" panose="020B0604020202020204" pitchFamily="34" charset="0"/>
              <a:buChar char="•"/>
            </a:pPr>
            <a:r>
              <a:rPr lang="nl-BE" sz="2000" dirty="0">
                <a:solidFill>
                  <a:srgbClr val="E50050"/>
                </a:solidFill>
              </a:rPr>
              <a:t>De burgers van duidelijke antwoorden voorzien; en responsief en transparant zijn doorheen het volledige proces</a:t>
            </a:r>
          </a:p>
          <a:p>
            <a:pPr marL="342900" indent="-342900">
              <a:lnSpc>
                <a:spcPct val="100000"/>
              </a:lnSpc>
              <a:buFont typeface="Arial" panose="020B0604020202020204" pitchFamily="34" charset="0"/>
              <a:buChar char="•"/>
            </a:pPr>
            <a:r>
              <a:rPr lang="nl-BE" sz="2000" dirty="0">
                <a:solidFill>
                  <a:srgbClr val="E50050"/>
                </a:solidFill>
              </a:rPr>
              <a:t>De burgers opnieuw een toekomstperspectief bieden</a:t>
            </a:r>
          </a:p>
          <a:p>
            <a:pPr marL="342900" indent="-342900">
              <a:lnSpc>
                <a:spcPct val="100000"/>
              </a:lnSpc>
              <a:buFont typeface="Arial" panose="020B0604020202020204" pitchFamily="34" charset="0"/>
              <a:buChar char="•"/>
            </a:pPr>
            <a:r>
              <a:rPr lang="nl-BE" sz="2000" dirty="0">
                <a:solidFill>
                  <a:srgbClr val="E50050"/>
                </a:solidFill>
              </a:rPr>
              <a:t>De burgers in hun kracht erkennen en hen maatgericht de eigen mogelijkheden laten benutten</a:t>
            </a:r>
          </a:p>
          <a:p>
            <a:pPr marL="342900" indent="-342900">
              <a:lnSpc>
                <a:spcPct val="100000"/>
              </a:lnSpc>
              <a:buFont typeface="Arial" panose="020B0604020202020204" pitchFamily="34" charset="0"/>
              <a:buChar char="•"/>
            </a:pPr>
            <a:endParaRPr lang="nl-BE" sz="700" dirty="0">
              <a:solidFill>
                <a:srgbClr val="E50050"/>
              </a:solidFill>
            </a:endParaRPr>
          </a:p>
          <a:p>
            <a:pPr>
              <a:lnSpc>
                <a:spcPct val="100000"/>
              </a:lnSpc>
              <a:buNone/>
            </a:pPr>
            <a:r>
              <a:rPr lang="nl-BE" sz="2200" dirty="0">
                <a:solidFill>
                  <a:srgbClr val="E50050"/>
                </a:solidFill>
              </a:rPr>
              <a:t>Onderstreept het belang van een positieve en krachtgerichte basishouding</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9781209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Samenwerking op het terrein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133341"/>
            <a:ext cx="9168600" cy="4881093"/>
          </a:xfrm>
        </p:spPr>
        <p:txBody>
          <a:bodyPr/>
          <a:lstStyle/>
          <a:p>
            <a:pPr>
              <a:lnSpc>
                <a:spcPct val="100000"/>
              </a:lnSpc>
              <a:buNone/>
            </a:pPr>
            <a:r>
              <a:rPr lang="nl-BE" sz="2200" b="1" dirty="0">
                <a:solidFill>
                  <a:srgbClr val="E50050"/>
                </a:solidFill>
              </a:rPr>
              <a:t>Samenwerking vanuit een gedeelde verantwoordelijkheid om onderbescherming tegen te gaan is cruciaal:</a:t>
            </a:r>
            <a:endParaRPr lang="nl-BE" sz="2200" dirty="0">
              <a:solidFill>
                <a:srgbClr val="E50050"/>
              </a:solidFill>
            </a:endParaRPr>
          </a:p>
          <a:p>
            <a:pPr>
              <a:lnSpc>
                <a:spcPct val="100000"/>
              </a:lnSpc>
              <a:buNone/>
            </a:pPr>
            <a:endParaRPr lang="nl-BE" sz="2200" dirty="0">
              <a:solidFill>
                <a:srgbClr val="E50050"/>
              </a:solidFill>
            </a:endParaRPr>
          </a:p>
          <a:p>
            <a:pPr marL="342900" indent="-342900">
              <a:lnSpc>
                <a:spcPct val="100000"/>
              </a:lnSpc>
              <a:buFont typeface="Arial" panose="020B0604020202020204" pitchFamily="34" charset="0"/>
              <a:buChar char="•"/>
            </a:pPr>
            <a:r>
              <a:rPr lang="nl-BE" sz="2000" dirty="0">
                <a:solidFill>
                  <a:srgbClr val="E50050"/>
                </a:solidFill>
              </a:rPr>
              <a:t>Om expertise te delen rond rechten, doelgroepen, methodieken, … </a:t>
            </a:r>
          </a:p>
          <a:p>
            <a:pPr marL="342900" indent="-342900">
              <a:lnSpc>
                <a:spcPct val="100000"/>
              </a:lnSpc>
              <a:buFont typeface="Arial" panose="020B0604020202020204" pitchFamily="34" charset="0"/>
              <a:buChar char="•"/>
            </a:pPr>
            <a:r>
              <a:rPr lang="nl-BE" sz="2000" dirty="0">
                <a:solidFill>
                  <a:srgbClr val="E50050"/>
                </a:solidFill>
              </a:rPr>
              <a:t>Om (kwetsbare) burgers te bereiken en onderbescherming op alle levensdomeinen te detecteren</a:t>
            </a:r>
          </a:p>
          <a:p>
            <a:pPr marL="342900" indent="-342900">
              <a:lnSpc>
                <a:spcPct val="100000"/>
              </a:lnSpc>
              <a:buFont typeface="Arial" panose="020B0604020202020204" pitchFamily="34" charset="0"/>
              <a:buChar char="•"/>
            </a:pPr>
            <a:r>
              <a:rPr lang="nl-BE" sz="2000" dirty="0">
                <a:solidFill>
                  <a:srgbClr val="E50050"/>
                </a:solidFill>
              </a:rPr>
              <a:t>Om integrale antwoorden te bieden op alle levensdomeinen en rechten te realiseren</a:t>
            </a:r>
          </a:p>
          <a:p>
            <a:pPr marL="342900" indent="-342900">
              <a:lnSpc>
                <a:spcPct val="100000"/>
              </a:lnSpc>
              <a:buFont typeface="Arial" panose="020B0604020202020204" pitchFamily="34" charset="0"/>
              <a:buChar char="•"/>
            </a:pPr>
            <a:r>
              <a:rPr lang="nl-BE" sz="2000" dirty="0">
                <a:solidFill>
                  <a:srgbClr val="E50050"/>
                </a:solidFill>
              </a:rPr>
              <a:t>Om het bestaande aanbod aan hulp- en dienstverlening dicht tot bij de burger te brengen</a:t>
            </a:r>
            <a:endParaRPr lang="nl-BE" sz="2200" dirty="0">
              <a:solidFill>
                <a:srgbClr val="E50050"/>
              </a:solidFill>
            </a:endParaRP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27769355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Uitdagingen? </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011219"/>
            <a:ext cx="9168600" cy="4729181"/>
          </a:xfrm>
        </p:spPr>
        <p:txBody>
          <a:bodyPr/>
          <a:lstStyle/>
          <a:p>
            <a:pPr>
              <a:lnSpc>
                <a:spcPct val="100000"/>
              </a:lnSpc>
              <a:buNone/>
            </a:pPr>
            <a:r>
              <a:rPr lang="nl-BE" sz="2200" b="1" dirty="0">
                <a:solidFill>
                  <a:srgbClr val="E50050"/>
                </a:solidFill>
              </a:rPr>
              <a:t>Participatie</a:t>
            </a:r>
          </a:p>
          <a:p>
            <a:pPr marL="342900" indent="-342900">
              <a:lnSpc>
                <a:spcPct val="100000"/>
              </a:lnSpc>
              <a:buFont typeface="Arial" panose="020B0604020202020204" pitchFamily="34" charset="0"/>
              <a:buChar char="•"/>
            </a:pPr>
            <a:r>
              <a:rPr lang="nl-BE" sz="2200" dirty="0">
                <a:solidFill>
                  <a:srgbClr val="E50050"/>
                </a:solidFill>
              </a:rPr>
              <a:t>Betrekken van doelgroep en basiswerkers bij het uitwerken van een lokaal Geïntegreerd Breed Onthaal</a:t>
            </a:r>
          </a:p>
          <a:p>
            <a:pPr>
              <a:lnSpc>
                <a:spcPct val="100000"/>
              </a:lnSpc>
              <a:buNone/>
            </a:pPr>
            <a:endParaRPr lang="nl-BE" sz="2200" b="1" dirty="0">
              <a:solidFill>
                <a:srgbClr val="E50050"/>
              </a:solidFill>
            </a:endParaRPr>
          </a:p>
          <a:p>
            <a:pPr>
              <a:lnSpc>
                <a:spcPct val="100000"/>
              </a:lnSpc>
              <a:buNone/>
            </a:pPr>
            <a:r>
              <a:rPr lang="nl-BE" sz="2200" b="1" dirty="0">
                <a:solidFill>
                  <a:srgbClr val="E50050"/>
                </a:solidFill>
              </a:rPr>
              <a:t>Structureel werken</a:t>
            </a:r>
          </a:p>
          <a:p>
            <a:pPr marL="342900" indent="-342900">
              <a:lnSpc>
                <a:spcPct val="100000"/>
              </a:lnSpc>
              <a:buFont typeface="Arial" panose="020B0604020202020204" pitchFamily="34" charset="0"/>
              <a:buChar char="•"/>
            </a:pPr>
            <a:r>
              <a:rPr lang="nl-BE" sz="2200" dirty="0">
                <a:solidFill>
                  <a:srgbClr val="E50050"/>
                </a:solidFill>
              </a:rPr>
              <a:t>Signalen van basiswerkers en doelgroep omarmen om te wegen op beleid op diverse niveau’s</a:t>
            </a:r>
          </a:p>
          <a:p>
            <a:pPr marL="342900" indent="-342900">
              <a:lnSpc>
                <a:spcPct val="100000"/>
              </a:lnSpc>
              <a:buFont typeface="Arial" panose="020B0604020202020204" pitchFamily="34" charset="0"/>
              <a:buChar char="•"/>
            </a:pPr>
            <a:endParaRPr lang="nl-BE" sz="2200" dirty="0">
              <a:solidFill>
                <a:srgbClr val="E50050"/>
              </a:solidFill>
            </a:endParaRPr>
          </a:p>
          <a:p>
            <a:pPr>
              <a:lnSpc>
                <a:spcPct val="100000"/>
              </a:lnSpc>
              <a:buNone/>
            </a:pPr>
            <a:r>
              <a:rPr lang="nl-BE" sz="2200" b="1" dirty="0">
                <a:solidFill>
                  <a:srgbClr val="E50050"/>
                </a:solidFill>
              </a:rPr>
              <a:t>Randvoorwaarden</a:t>
            </a:r>
          </a:p>
          <a:p>
            <a:pPr marL="342900" indent="-342900">
              <a:lnSpc>
                <a:spcPct val="100000"/>
              </a:lnSpc>
              <a:buFont typeface="Arial" panose="020B0604020202020204" pitchFamily="34" charset="0"/>
              <a:buChar char="•"/>
            </a:pPr>
            <a:r>
              <a:rPr lang="nl-BE" sz="2200" dirty="0">
                <a:solidFill>
                  <a:srgbClr val="E50050"/>
                </a:solidFill>
              </a:rPr>
              <a:t>Randvoorwaarden creëren om uitgangspunten van het Geïntegreerd Breed Onthaal op het lokale niveau te realiseren</a:t>
            </a:r>
          </a:p>
          <a:p>
            <a:pPr marL="342900" indent="-342900">
              <a:lnSpc>
                <a:spcPct val="100000"/>
              </a:lnSpc>
              <a:buFont typeface="Arial" panose="020B0604020202020204" pitchFamily="34" charset="0"/>
              <a:buChar char="•"/>
            </a:pPr>
            <a:endParaRPr lang="nl-BE" sz="2200" dirty="0">
              <a:solidFill>
                <a:srgbClr val="E50050"/>
              </a:solidFill>
            </a:endParaRPr>
          </a:p>
          <a:p>
            <a:pPr>
              <a:lnSpc>
                <a:spcPct val="100000"/>
              </a:lnSpc>
              <a:buNone/>
            </a:pPr>
            <a:endParaRPr lang="nl-BE" sz="2200" b="1" dirty="0">
              <a:solidFill>
                <a:srgbClr val="E50050"/>
              </a:solidFill>
            </a:endParaRPr>
          </a:p>
          <a:p>
            <a:pPr>
              <a:lnSpc>
                <a:spcPct val="100000"/>
              </a:lnSpc>
              <a:buNone/>
            </a:pPr>
            <a:endParaRPr lang="nl-BE" sz="2200" b="1" dirty="0">
              <a:solidFill>
                <a:srgbClr val="E50050"/>
              </a:solidFill>
            </a:endParaRP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18579125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a:xfrm>
            <a:off x="1728000" y="209245"/>
            <a:ext cx="9888000" cy="1116000"/>
          </a:xfrm>
        </p:spPr>
        <p:txBody>
          <a:bodyPr/>
          <a:lstStyle/>
          <a:p>
            <a:r>
              <a:rPr lang="nl-BE" dirty="0">
                <a:solidFill>
                  <a:srgbClr val="E50050"/>
                </a:solidFill>
              </a:rPr>
              <a:t>Meer weten? </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011219"/>
            <a:ext cx="9168600" cy="4729181"/>
          </a:xfrm>
        </p:spPr>
        <p:txBody>
          <a:bodyPr/>
          <a:lstStyle/>
          <a:p>
            <a:pPr>
              <a:lnSpc>
                <a:spcPct val="100000"/>
              </a:lnSpc>
              <a:buNone/>
            </a:pPr>
            <a:r>
              <a:rPr lang="nl-BE" sz="2200" b="1" dirty="0">
                <a:solidFill>
                  <a:srgbClr val="E50050"/>
                </a:solidFill>
              </a:rPr>
              <a:t>Didier Boost</a:t>
            </a:r>
          </a:p>
          <a:p>
            <a:pPr>
              <a:lnSpc>
                <a:spcPct val="100000"/>
              </a:lnSpc>
              <a:buNone/>
            </a:pPr>
            <a:r>
              <a:rPr lang="nl-BE" sz="2200" dirty="0">
                <a:solidFill>
                  <a:srgbClr val="E50050"/>
                </a:solidFill>
                <a:hlinkClick r:id="rId3"/>
              </a:rPr>
              <a:t>Didier.boost@uantwerpen.be</a:t>
            </a:r>
            <a:endParaRPr lang="nl-BE" sz="2200" dirty="0">
              <a:solidFill>
                <a:srgbClr val="E50050"/>
              </a:solidFill>
            </a:endParaRPr>
          </a:p>
          <a:p>
            <a:pPr>
              <a:lnSpc>
                <a:spcPct val="100000"/>
              </a:lnSpc>
              <a:buNone/>
            </a:pPr>
            <a:r>
              <a:rPr lang="nl-BE" sz="2200" b="1" dirty="0">
                <a:solidFill>
                  <a:srgbClr val="E50050"/>
                </a:solidFill>
              </a:rPr>
              <a:t>Sara Elloukmani</a:t>
            </a:r>
          </a:p>
          <a:p>
            <a:pPr>
              <a:lnSpc>
                <a:spcPct val="100000"/>
              </a:lnSpc>
              <a:buNone/>
            </a:pPr>
            <a:r>
              <a:rPr lang="nl-BE" sz="2200" dirty="0">
                <a:solidFill>
                  <a:srgbClr val="E50050"/>
                </a:solidFill>
                <a:hlinkClick r:id="rId4"/>
              </a:rPr>
              <a:t>Sara.elloukmani@uantwerpen.be</a:t>
            </a:r>
            <a:endParaRPr lang="nl-BE" sz="2200" dirty="0">
              <a:solidFill>
                <a:srgbClr val="E50050"/>
              </a:solidFill>
            </a:endParaRPr>
          </a:p>
          <a:p>
            <a:pPr>
              <a:lnSpc>
                <a:spcPct val="100000"/>
              </a:lnSpc>
              <a:buNone/>
            </a:pPr>
            <a:r>
              <a:rPr lang="nl-BE" sz="2200" b="1" dirty="0">
                <a:solidFill>
                  <a:srgbClr val="E50050"/>
                </a:solidFill>
              </a:rPr>
              <a:t>Peter Raeymaeckers</a:t>
            </a:r>
          </a:p>
          <a:p>
            <a:pPr>
              <a:lnSpc>
                <a:spcPct val="100000"/>
              </a:lnSpc>
              <a:buNone/>
            </a:pPr>
            <a:r>
              <a:rPr lang="nl-BE" sz="2200" dirty="0">
                <a:solidFill>
                  <a:srgbClr val="E50050"/>
                </a:solidFill>
                <a:hlinkClick r:id="rId5"/>
              </a:rPr>
              <a:t>Peter.raeymaeckers@uantwerpen.be</a:t>
            </a:r>
            <a:endParaRPr lang="nl-BE" sz="2200" dirty="0">
              <a:solidFill>
                <a:srgbClr val="E50050"/>
              </a:solidFill>
            </a:endParaRPr>
          </a:p>
          <a:p>
            <a:pPr>
              <a:lnSpc>
                <a:spcPct val="100000"/>
              </a:lnSpc>
              <a:buNone/>
            </a:pPr>
            <a:r>
              <a:rPr lang="nl-BE" sz="2200" b="1" dirty="0">
                <a:solidFill>
                  <a:srgbClr val="E50050"/>
                </a:solidFill>
              </a:rPr>
              <a:t>Koen Hermans</a:t>
            </a:r>
          </a:p>
          <a:p>
            <a:pPr>
              <a:lnSpc>
                <a:spcPct val="100000"/>
              </a:lnSpc>
              <a:buNone/>
            </a:pPr>
            <a:r>
              <a:rPr lang="nl-BE" sz="2200" dirty="0">
                <a:solidFill>
                  <a:srgbClr val="E50050"/>
                </a:solidFill>
                <a:hlinkClick r:id="rId6"/>
              </a:rPr>
              <a:t>koen.hermans@kuleuven.be</a:t>
            </a:r>
            <a:endParaRPr lang="nl-BE" sz="2200" dirty="0">
              <a:solidFill>
                <a:srgbClr val="E50050"/>
              </a:solidFill>
            </a:endParaRPr>
          </a:p>
          <a:p>
            <a:pPr>
              <a:lnSpc>
                <a:spcPct val="100000"/>
              </a:lnSpc>
              <a:buNone/>
            </a:pPr>
            <a:endParaRPr lang="nl-BE" sz="2200" b="1" dirty="0">
              <a:solidFill>
                <a:srgbClr val="E50050"/>
              </a:solidFill>
            </a:endParaRPr>
          </a:p>
          <a:p>
            <a:pPr>
              <a:lnSpc>
                <a:spcPct val="100000"/>
              </a:lnSpc>
              <a:buNone/>
            </a:pPr>
            <a:r>
              <a:rPr lang="nl-BE" sz="2200" b="1" dirty="0">
                <a:solidFill>
                  <a:srgbClr val="E50050"/>
                </a:solidFill>
              </a:rPr>
              <a:t>Rapport</a:t>
            </a:r>
          </a:p>
          <a:p>
            <a:pPr>
              <a:lnSpc>
                <a:spcPct val="100000"/>
              </a:lnSpc>
              <a:buNone/>
            </a:pPr>
            <a:r>
              <a:rPr lang="nl-BE" sz="2200" dirty="0">
                <a:solidFill>
                  <a:srgbClr val="E50050"/>
                </a:solidFill>
              </a:rPr>
              <a:t>Steunpunt Welzijn, Volksgezondheid &amp; Gezin</a:t>
            </a:r>
          </a:p>
          <a:p>
            <a:pPr marL="342900" indent="-342900">
              <a:lnSpc>
                <a:spcPct val="100000"/>
              </a:lnSpc>
              <a:buFont typeface="Arial" panose="020B0604020202020204" pitchFamily="34" charset="0"/>
              <a:buChar char="•"/>
            </a:pPr>
            <a:endParaRPr lang="nl-BE" sz="2200" dirty="0">
              <a:solidFill>
                <a:srgbClr val="E50050"/>
              </a:solidFill>
            </a:endParaRPr>
          </a:p>
          <a:p>
            <a:pPr>
              <a:lnSpc>
                <a:spcPct val="100000"/>
              </a:lnSpc>
              <a:buNone/>
            </a:pPr>
            <a:endParaRPr lang="nl-BE" sz="2200" b="1" dirty="0">
              <a:solidFill>
                <a:srgbClr val="E50050"/>
              </a:solidFill>
            </a:endParaRPr>
          </a:p>
          <a:p>
            <a:pPr>
              <a:lnSpc>
                <a:spcPct val="100000"/>
              </a:lnSpc>
              <a:buNone/>
            </a:pPr>
            <a:endParaRPr lang="nl-BE" sz="2200" b="1" dirty="0">
              <a:solidFill>
                <a:srgbClr val="E50050"/>
              </a:solidFill>
            </a:endParaRP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7"/>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8"/>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9"/>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10"/>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7"/>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557941527"/>
      </p:ext>
    </p:extLst>
  </p:cSld>
  <p:clrMapOvr>
    <a:masterClrMapping/>
  </p:clrMapOvr>
</p:sld>
</file>

<file path=ppt/theme/theme1.xml><?xml version="1.0" encoding="utf-8"?>
<a:theme xmlns:a="http://schemas.openxmlformats.org/drawingml/2006/main" name="1_Presentatie_VO_V6">
  <a:themeElements>
    <a:clrScheme name="Aangepast 2">
      <a:dk1>
        <a:srgbClr val="373636"/>
      </a:dk1>
      <a:lt1>
        <a:sysClr val="window" lastClr="FFFFFF"/>
      </a:lt1>
      <a:dk2>
        <a:srgbClr val="6B6B6B"/>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Aangepast 2">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D2F0DD5C-7E50-4920-B7D3-BD639FE43863}"/>
    </a:ext>
  </a:extLst>
</a:theme>
</file>

<file path=ppt/theme/theme2.xml><?xml version="1.0" encoding="utf-8"?>
<a:theme xmlns:a="http://schemas.openxmlformats.org/drawingml/2006/main" name="2_Presentatie_VO_V6">
  <a:themeElements>
    <a:clrScheme name="Aangepast 2">
      <a:dk1>
        <a:srgbClr val="373636"/>
      </a:dk1>
      <a:lt1>
        <a:sysClr val="window" lastClr="FFFFFF"/>
      </a:lt1>
      <a:dk2>
        <a:srgbClr val="6B6B6B"/>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Aangepast 2">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D2F0DD5C-7E50-4920-B7D3-BD639FE43863}"/>
    </a:ext>
  </a:extLst>
</a:theme>
</file>

<file path=ppt/theme/theme3.xml><?xml version="1.0" encoding="utf-8"?>
<a:theme xmlns:a="http://schemas.openxmlformats.org/drawingml/2006/main" name="Aangepast ontwerp">
  <a:themeElements>
    <a:clrScheme name="Aangepast 6">
      <a:dk1>
        <a:srgbClr val="FFFFFF"/>
      </a:dk1>
      <a:lt1>
        <a:sysClr val="window" lastClr="FFFFFF"/>
      </a:lt1>
      <a:dk2>
        <a:srgbClr val="FFFFFF"/>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Vlaamse overheid presentatie">
      <a:majorFont>
        <a:latin typeface="FlandersArtSans-Medium"/>
        <a:ea typeface=""/>
        <a:cs typeface=""/>
      </a:majorFont>
      <a:minorFont>
        <a:latin typeface="FlandersArtSerif-Regular"/>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C875C828-9506-4BA7-9BF7-6C09D07CC534}"/>
    </a:ext>
  </a:extLst>
</a:theme>
</file>

<file path=ppt/theme/theme4.xml><?xml version="1.0" encoding="utf-8"?>
<a:theme xmlns:a="http://schemas.openxmlformats.org/drawingml/2006/main" name="1_Aangepast ontwerp">
  <a:themeElements>
    <a:clrScheme name="Aangepast 6">
      <a:dk1>
        <a:srgbClr val="FFFFFF"/>
      </a:dk1>
      <a:lt1>
        <a:sysClr val="window" lastClr="FFFFFF"/>
      </a:lt1>
      <a:dk2>
        <a:srgbClr val="FFFFFF"/>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Vlaamse overheid presentatie">
      <a:majorFont>
        <a:latin typeface="FlandersArtSans-Medium"/>
        <a:ea typeface=""/>
        <a:cs typeface=""/>
      </a:majorFont>
      <a:minorFont>
        <a:latin typeface="FlandersArtSerif-Regular"/>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C875C828-9506-4BA7-9BF7-6C09D07CC534}"/>
    </a:ext>
  </a:extLst>
</a:theme>
</file>

<file path=ppt/theme/theme5.xml><?xml version="1.0" encoding="utf-8"?>
<a:theme xmlns:a="http://schemas.openxmlformats.org/drawingml/2006/main" name="3_Presentatie_VO_V6">
  <a:themeElements>
    <a:clrScheme name="Aangepast 2">
      <a:dk1>
        <a:srgbClr val="373636"/>
      </a:dk1>
      <a:lt1>
        <a:sysClr val="window" lastClr="FFFFFF"/>
      </a:lt1>
      <a:dk2>
        <a:srgbClr val="6B6B6B"/>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Aangepast 2">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D2F0DD5C-7E50-4920-B7D3-BD639FE43863}"/>
    </a:ext>
  </a:extLst>
</a:theme>
</file>

<file path=ppt/theme/theme6.xml><?xml version="1.0" encoding="utf-8"?>
<a:theme xmlns:a="http://schemas.openxmlformats.org/drawingml/2006/main" name="Titel Slide_limoen">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M-indeling">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Inhoud slide_limoen">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M-indeling">
      <a:majorFont>
        <a:latin typeface="Arial"/>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cmw presentatie">
  <a:themeElements>
    <a:clrScheme name="ocmwpresentati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cmwpresentatie">
      <a:majorFont>
        <a:latin typeface="Verdana"/>
        <a:ea typeface=""/>
        <a:cs typeface=""/>
      </a:majorFont>
      <a:minorFont>
        <a:latin typeface="Verdan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cmwpresentati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cmwpresentati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cmwpresentati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cmwpresentati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cmwpresentati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cmwpresentati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cmwpresentati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cmwpresentati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cmwpresentati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cmwpresentati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cmwpresentati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cmwpresentati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1876</TotalTime>
  <Words>1819</Words>
  <Application>Microsoft Office PowerPoint</Application>
  <PresentationFormat>Breedbeeld</PresentationFormat>
  <Paragraphs>410</Paragraphs>
  <Slides>44</Slides>
  <Notes>21</Notes>
  <HiddenSlides>0</HiddenSlides>
  <MMClips>0</MMClips>
  <ScaleCrop>false</ScaleCrop>
  <HeadingPairs>
    <vt:vector size="6" baseType="variant">
      <vt:variant>
        <vt:lpstr>Gebruikte lettertypen</vt:lpstr>
      </vt:variant>
      <vt:variant>
        <vt:i4>9</vt:i4>
      </vt:variant>
      <vt:variant>
        <vt:lpstr>Thema</vt:lpstr>
      </vt:variant>
      <vt:variant>
        <vt:i4>9</vt:i4>
      </vt:variant>
      <vt:variant>
        <vt:lpstr>Diatitels</vt:lpstr>
      </vt:variant>
      <vt:variant>
        <vt:i4>44</vt:i4>
      </vt:variant>
    </vt:vector>
  </HeadingPairs>
  <TitlesOfParts>
    <vt:vector size="62" baseType="lpstr">
      <vt:lpstr>Arial</vt:lpstr>
      <vt:lpstr>Calibri</vt:lpstr>
      <vt:lpstr>Courier New</vt:lpstr>
      <vt:lpstr>FlandersArtSans-Bold</vt:lpstr>
      <vt:lpstr>FlandersArtSans-Regular</vt:lpstr>
      <vt:lpstr>FlandersArtSerif-Regular</vt:lpstr>
      <vt:lpstr>Times New Roman</vt:lpstr>
      <vt:lpstr>Verdana</vt:lpstr>
      <vt:lpstr>Wingdings</vt:lpstr>
      <vt:lpstr>1_Presentatie_VO_V6</vt:lpstr>
      <vt:lpstr>2_Presentatie_VO_V6</vt:lpstr>
      <vt:lpstr>Aangepast ontwerp</vt:lpstr>
      <vt:lpstr>1_Aangepast ontwerp</vt:lpstr>
      <vt:lpstr>3_Presentatie_VO_V6</vt:lpstr>
      <vt:lpstr>Titel Slide_limoen</vt:lpstr>
      <vt:lpstr>Inhoud slide_limoen</vt:lpstr>
      <vt:lpstr>Kantoorthema</vt:lpstr>
      <vt:lpstr>ocmw presentatie</vt:lpstr>
      <vt:lpstr>WORKSHOP  ONDERBESCHERMING EN TOEGANKELIJKHEID</vt:lpstr>
      <vt:lpstr> Pilootproject:   Maximaliseren take-up  rechten en Sociale voordelen</vt:lpstr>
      <vt:lpstr>PowerPoint-presentatie</vt:lpstr>
      <vt:lpstr>Doelstellingen </vt:lpstr>
      <vt:lpstr>PowerPoint-presentatie</vt:lpstr>
      <vt:lpstr>Fase1: Steekproef</vt:lpstr>
      <vt:lpstr>Fase1: Doelstelling 1:Realisaties: Beginmeting: SV </vt:lpstr>
      <vt:lpstr>PowerPoint-presentatie</vt:lpstr>
      <vt:lpstr>Fase1: Belangrijke vaststellingen</vt:lpstr>
      <vt:lpstr>  Fase1: Doelstelling 1: Realisaties: Eindmeting: Effect RMW 26 basis SV </vt:lpstr>
      <vt:lpstr>Fase1: Detectie onderbescherming: Gegevenskruising</vt:lpstr>
      <vt:lpstr>Fase1: Doelgerichte acties</vt:lpstr>
      <vt:lpstr>Fase1: Workshop Sociale voordelen</vt:lpstr>
      <vt:lpstr>Mensen die we (nog) niet kennen…</vt:lpstr>
      <vt:lpstr>2 sporen</vt:lpstr>
      <vt:lpstr>Detectie onderbescherming via Kruispuntbank Sociale Zekerheid</vt:lpstr>
      <vt:lpstr>Samenwerking met wijkpartners i.f.v. verhogen take-up</vt:lpstr>
      <vt:lpstr>PowerPoint-presentatie</vt:lpstr>
      <vt:lpstr>“Lessons learned”</vt:lpstr>
      <vt:lpstr>Tot slot …</vt:lpstr>
      <vt:lpstr>PowerPoint-presentatie</vt:lpstr>
      <vt:lpstr>PowerPoint-presentatie</vt:lpstr>
      <vt:lpstr>Dienst Maatschappelijk Werk Ziekenfonds</vt:lpstr>
      <vt:lpstr>PowerPoint-presentatie</vt:lpstr>
      <vt:lpstr>CM-Zorglijn</vt:lpstr>
      <vt:lpstr>DMW: Gids in doolhof</vt:lpstr>
      <vt:lpstr>Rudi</vt:lpstr>
      <vt:lpstr>Resultaat voor Rudi</vt:lpstr>
      <vt:lpstr>Resultaat voor Rudi</vt:lpstr>
      <vt:lpstr>Uitdagingen</vt:lpstr>
      <vt:lpstr>CM, jouw gids in zorg</vt:lpstr>
      <vt:lpstr>PowerPoint-presentatie</vt:lpstr>
      <vt:lpstr>STELLING 1</vt:lpstr>
      <vt:lpstr>STELLING 2</vt:lpstr>
      <vt:lpstr>Geïntegreerd Breed Onthaal Als hefboom tegen onderbescherming</vt:lpstr>
      <vt:lpstr>Wie-is-wie?</vt:lpstr>
      <vt:lpstr>Hét Geïntegreerd Breed Onthaal? </vt:lpstr>
      <vt:lpstr>Proactief handelen</vt:lpstr>
      <vt:lpstr>Outreachend handelen</vt:lpstr>
      <vt:lpstr>Generalistisch handelen</vt:lpstr>
      <vt:lpstr>Een positieve hulpverleningsrelatie</vt:lpstr>
      <vt:lpstr>Samenwerking op het terrein</vt:lpstr>
      <vt:lpstr>Uitdagingen? </vt:lpstr>
      <vt:lpstr>Meer weten?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Demeulemeester Oele</dc:creator>
  <cp:lastModifiedBy>Van Houdt, Liesbeth</cp:lastModifiedBy>
  <cp:revision>94</cp:revision>
  <dcterms:created xsi:type="dcterms:W3CDTF">2018-04-20T12:02:46Z</dcterms:created>
  <dcterms:modified xsi:type="dcterms:W3CDTF">2018-05-23T06:53:08Z</dcterms:modified>
</cp:coreProperties>
</file>